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9" r:id="rId12"/>
    <p:sldId id="267" r:id="rId13"/>
    <p:sldId id="270" r:id="rId14"/>
    <p:sldId id="274" r:id="rId15"/>
    <p:sldId id="273" r:id="rId16"/>
    <p:sldId id="271" r:id="rId17"/>
  </p:sldIdLst>
  <p:sldSz cx="12192000" cy="6858000"/>
  <p:notesSz cx="6881813" cy="9296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459"/>
    <a:srgbClr val="CBCBCB"/>
    <a:srgbClr val="A71931"/>
    <a:srgbClr val="E7E7E7"/>
    <a:srgbClr val="767171"/>
    <a:srgbClr val="113A58"/>
    <a:srgbClr val="AB1036"/>
    <a:srgbClr val="009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B8DCF-6C9A-4AD8-A236-03E162140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90149E-400E-424B-80C7-FD23E2D03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C2CEDF-57FA-4CA2-B8D6-DDFF51C4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0E8707-81E7-4011-9B53-F3AB3E4A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02539F-10B0-4C81-BE59-08ED63E2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153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C504A-1D57-4236-AE89-C214F546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D188D4-B003-4A5D-BD65-1020D3244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E94A34-6F29-4914-9318-9BF5228A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F90F3E-9CFF-47F2-BACE-D610C5FB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61C89C-C518-45E3-9276-7754629C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370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81CB70F-5461-4C96-B2BE-7C52358CF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44F0B1C-AF7D-4135-9639-4DC6157DF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201D7B-1708-44CB-8023-A75020E0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C52B13-E943-49AE-958E-A5CFAB0F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F84F5-0F50-4539-A57D-24391409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24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73E28-4638-4238-BB02-2A5D9EDA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1BB46A-A559-4FC5-832B-868C2F271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51E306-125E-4AA6-A66B-6078D50B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E231C1-78C7-4463-8E68-CE82F545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9A44DC-F1FA-4D1D-8046-F1D0D6AD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644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97422-FB44-416A-8EF4-00D5E0E6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9C2913B-62DB-4575-9613-E8D3243CD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046560-CA73-4C0C-B27F-776CD443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4C3284-D98A-4154-90C5-FC9B158C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43ABE0-49D9-4904-B1B5-54484362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0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291491-D4C0-4855-8833-B113A97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6CB948-4421-40D8-8926-2D2A8CC16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4BC0B8-459F-4DC7-9170-5555A2DC9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78579B-9A24-4A83-B502-5942E468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2E70E7-04EA-48B7-8E89-7B7D5BBD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6BE48B-D28E-4581-BB6C-CD98B6B16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63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2083B-DA04-4C86-A422-6697D610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B725F6-43A0-4D08-ABC8-7767E682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C10A72-3519-495E-89FD-62CD42211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4016B4-BE7C-474A-9AEE-539D35496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CCAB88-BEA5-4C1B-A143-2676FF700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D874D5-4BAD-45B6-96C8-759D7229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897BA2-0E4E-42EF-8412-D46FCB35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02B3FD-90D4-49B1-8E0E-F6DB61B3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64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A14EF-7F52-44B6-9FB7-97482DFB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477DDD-FA41-4D9B-8B44-F4065798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560F67B-8EE1-410B-B566-636E469E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39FA18-08A4-47D4-94B9-BDC11F6D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72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5297360-56AD-4915-9D98-5F082EC1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E095CE-3B4F-432C-ACA7-FF65E490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C45622-B3B8-41A1-9D26-2B113055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81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2D199-D567-4B76-A878-36A578C41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5CA431-EC75-4B9B-BE47-804F54C9B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572E9C-1DE1-4A77-B507-968CD6F9C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197BB3-8D22-4E45-9BD4-69529F8F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74B1C0-C6BA-470E-8260-4E81AD119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F63A93-EAD2-4076-9923-3A9E2BED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60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3AC13-9772-40F5-9801-6435FEF9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2CBA401-4921-4AA8-8849-CE2C3D7EE5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97D475-022D-410C-83A8-907A0D564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99896B-DC13-4CBF-BC8B-86BCE56E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15C437-D6BA-4A04-92A1-47255DA5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1C7FC7-4965-4233-914E-110B4450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564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467E3BA-A484-4F48-B516-E3FC931B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D92168-1CC2-4F18-9F13-2A1B8AA7D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478B4D-1B19-4BCF-9F03-BA9E0DA4B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8783-08E7-4863-9852-1FA3B4158A33}" type="datetimeFigureOut">
              <a:rPr lang="nl-BE" smtClean="0"/>
              <a:t>15/10/2019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87ACD4-4C9D-4DE8-ABEF-61EF0A544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F99EC4-6493-42F4-BC1D-1814A1C59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201C-4AFA-47E0-8D32-599708EE23A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2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9BF10C-72D0-4DE0-9CB2-08031D32A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6" y="2076453"/>
            <a:ext cx="10906008" cy="2209781"/>
          </a:xfrm>
        </p:spPr>
        <p:txBody>
          <a:bodyPr>
            <a:normAutofit/>
          </a:bodyPr>
          <a:lstStyle/>
          <a:p>
            <a:r>
              <a:rPr lang="nl-BE" altLang="en-US" sz="3600" b="1" dirty="0">
                <a:latin typeface="+mn-lt"/>
                <a:ea typeface="MS PGothic" panose="020B0600070205080204" pitchFamily="34" charset="-128"/>
              </a:rPr>
              <a:t>Voorstelling onderzoeksresultaten</a:t>
            </a:r>
            <a:br>
              <a:rPr lang="nl-BE" altLang="en-US" sz="3600" b="1" dirty="0">
                <a:latin typeface="+mn-lt"/>
                <a:ea typeface="MS PGothic" panose="020B0600070205080204" pitchFamily="34" charset="-128"/>
              </a:rPr>
            </a:br>
            <a:r>
              <a:rPr lang="nl-BE" altLang="en-US" sz="3600" b="1" dirty="0">
                <a:latin typeface="+mn-lt"/>
                <a:ea typeface="MS PGothic" panose="020B0600070205080204" pitchFamily="34" charset="-128"/>
              </a:rPr>
              <a:t>	</a:t>
            </a:r>
            <a:br>
              <a:rPr lang="nl-BE" altLang="en-US" sz="3600" b="1" dirty="0">
                <a:latin typeface="+mn-lt"/>
                <a:ea typeface="MS PGothic" panose="020B0600070205080204" pitchFamily="34" charset="-128"/>
              </a:rPr>
            </a:br>
            <a:r>
              <a:rPr lang="nl-BE" altLang="en-US" sz="3600" b="1" dirty="0">
                <a:latin typeface="+mn-lt"/>
                <a:ea typeface="MS PGothic" panose="020B0600070205080204" pitchFamily="34" charset="-128"/>
              </a:rPr>
              <a:t>Een zaak overnemen: Kijken starters en groeiers er anders tegen aan?</a:t>
            </a:r>
            <a:endParaRPr lang="nl-BE" altLang="en-US" sz="1500" b="1" dirty="0">
              <a:solidFill>
                <a:srgbClr val="AB1036"/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380D0BE-1D7A-419E-896D-10331C574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95" y="260795"/>
            <a:ext cx="4038505" cy="958428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9175BEB-0764-460E-A149-C3825475806E}"/>
              </a:ext>
            </a:extLst>
          </p:cNvPr>
          <p:cNvSpPr txBox="1">
            <a:spLocks/>
          </p:cNvSpPr>
          <p:nvPr/>
        </p:nvSpPr>
        <p:spPr>
          <a:xfrm>
            <a:off x="760562" y="5670977"/>
            <a:ext cx="10906008" cy="7096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Promotoren van het onderzoek uitgevoerd met steun van het Agentschap Innoveren &amp; Ondernemen:</a:t>
            </a:r>
            <a:br>
              <a:rPr lang="nl-BE" altLang="en-US" sz="2000" dirty="0">
                <a:latin typeface="+mn-lt"/>
                <a:ea typeface="MS PGothic" panose="020B0600070205080204" pitchFamily="34" charset="-128"/>
              </a:rPr>
            </a:br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Prof. dr. Eddy Laveren (</a:t>
            </a:r>
            <a:r>
              <a:rPr lang="nl-BE" altLang="en-US" sz="2000" dirty="0" err="1">
                <a:latin typeface="+mn-lt"/>
                <a:ea typeface="MS PGothic" panose="020B0600070205080204" pitchFamily="34" charset="-128"/>
              </a:rPr>
              <a:t>Antwerp</a:t>
            </a:r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 Management School)</a:t>
            </a:r>
            <a:br>
              <a:rPr lang="nl-BE" altLang="en-US" sz="2000" dirty="0">
                <a:latin typeface="+mn-lt"/>
                <a:ea typeface="MS PGothic" panose="020B0600070205080204" pitchFamily="34" charset="-128"/>
              </a:rPr>
            </a:br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Prof. dr. Tensie </a:t>
            </a:r>
            <a:r>
              <a:rPr lang="nl-BE" altLang="en-US" sz="2000" dirty="0" err="1">
                <a:latin typeface="+mn-lt"/>
                <a:ea typeface="MS PGothic" panose="020B0600070205080204" pitchFamily="34" charset="-128"/>
              </a:rPr>
              <a:t>Steijvers</a:t>
            </a:r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 (Universiteit Hasselt) </a:t>
            </a:r>
          </a:p>
          <a:p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Dr. Ine </a:t>
            </a:r>
            <a:r>
              <a:rPr lang="nl-BE" altLang="en-US" sz="2000" dirty="0" err="1">
                <a:latin typeface="+mn-lt"/>
                <a:ea typeface="MS PGothic" panose="020B0600070205080204" pitchFamily="34" charset="-128"/>
              </a:rPr>
              <a:t>Umans</a:t>
            </a:r>
            <a:r>
              <a:rPr lang="nl-BE" altLang="en-US" sz="2000" dirty="0">
                <a:latin typeface="+mn-lt"/>
                <a:ea typeface="MS PGothic" panose="020B0600070205080204" pitchFamily="34" charset="-128"/>
              </a:rPr>
              <a:t> (Universiteit Hasselt)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A4860EBF-CE70-45B9-9F3A-EB2FE578B811}"/>
              </a:ext>
            </a:extLst>
          </p:cNvPr>
          <p:cNvCxnSpPr>
            <a:cxnSpLocks/>
          </p:cNvCxnSpPr>
          <p:nvPr/>
        </p:nvCxnSpPr>
        <p:spPr>
          <a:xfrm>
            <a:off x="838200" y="1573485"/>
            <a:ext cx="10515600" cy="0"/>
          </a:xfrm>
          <a:prstGeom prst="line">
            <a:avLst/>
          </a:prstGeom>
          <a:ln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CAFC4A-D644-4B00-A8A1-C5206D2087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7339"/>
            <a:ext cx="2829929" cy="522000"/>
          </a:xfrm>
          <a:prstGeom prst="rect">
            <a:avLst/>
          </a:prstGeom>
        </p:spPr>
      </p:pic>
      <p:pic>
        <p:nvPicPr>
          <p:cNvPr id="8" name="Content Placeholder 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40" y="477339"/>
            <a:ext cx="2202343" cy="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1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87F19E4-7DC7-41B3-ABF7-F0CED8CEE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575114"/>
              </p:ext>
            </p:extLst>
          </p:nvPr>
        </p:nvGraphicFramePr>
        <p:xfrm>
          <a:off x="733425" y="1273175"/>
          <a:ext cx="10620376" cy="4070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94">
                  <a:extLst>
                    <a:ext uri="{9D8B030D-6E8A-4147-A177-3AD203B41FA5}">
                      <a16:colId xmlns:a16="http://schemas.microsoft.com/office/drawing/2014/main" val="2863952814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3077393729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88559740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3905516053"/>
                    </a:ext>
                  </a:extLst>
                </a:gridCol>
              </a:tblGrid>
              <a:tr h="598581">
                <a:tc>
                  <a:txBody>
                    <a:bodyPr/>
                    <a:lstStyle/>
                    <a:p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Pre-starters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24962"/>
                  </a:ext>
                </a:extLst>
              </a:tr>
              <a:tr h="598581">
                <a:tc>
                  <a:txBody>
                    <a:bodyPr/>
                    <a:lstStyle/>
                    <a:p>
                      <a:r>
                        <a:rPr lang="nl-BE" sz="2400" dirty="0"/>
                        <a:t>Infosessies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68%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92%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69%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717140"/>
                  </a:ext>
                </a:extLst>
              </a:tr>
              <a:tr h="598581">
                <a:tc>
                  <a:txBody>
                    <a:bodyPr/>
                    <a:lstStyle/>
                    <a:p>
                      <a:r>
                        <a:rPr lang="nl-BE" sz="2400" dirty="0"/>
                        <a:t>Opleidingen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77%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89%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68%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1073"/>
                  </a:ext>
                </a:extLst>
              </a:tr>
              <a:tr h="598581">
                <a:tc>
                  <a:txBody>
                    <a:bodyPr/>
                    <a:lstStyle/>
                    <a:p>
                      <a:r>
                        <a:rPr lang="nl-BE" sz="2400" dirty="0"/>
                        <a:t>Advies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91%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87%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47688"/>
                  </a:ext>
                </a:extLst>
              </a:tr>
              <a:tr h="598581">
                <a:tc>
                  <a:txBody>
                    <a:bodyPr/>
                    <a:lstStyle/>
                    <a:p>
                      <a:r>
                        <a:rPr lang="nl-BE" sz="2400" dirty="0"/>
                        <a:t>Begeleiding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89%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83%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560468"/>
                  </a:ext>
                </a:extLst>
              </a:tr>
              <a:tr h="1077446">
                <a:tc>
                  <a:txBody>
                    <a:bodyPr/>
                    <a:lstStyle/>
                    <a:p>
                      <a:r>
                        <a:rPr lang="nl-BE" sz="2400" dirty="0"/>
                        <a:t>Online tools &amp; checklists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75%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55%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68924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Kennis van het aanbod van dienstverleners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8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87F19E4-7DC7-41B3-ABF7-F0CED8CEE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149786"/>
              </p:ext>
            </p:extLst>
          </p:nvPr>
        </p:nvGraphicFramePr>
        <p:xfrm>
          <a:off x="733425" y="1273174"/>
          <a:ext cx="10620376" cy="4203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094">
                  <a:extLst>
                    <a:ext uri="{9D8B030D-6E8A-4147-A177-3AD203B41FA5}">
                      <a16:colId xmlns:a16="http://schemas.microsoft.com/office/drawing/2014/main" val="2863952814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3077393729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88559740"/>
                    </a:ext>
                  </a:extLst>
                </a:gridCol>
                <a:gridCol w="2655094">
                  <a:extLst>
                    <a:ext uri="{9D8B030D-6E8A-4147-A177-3AD203B41FA5}">
                      <a16:colId xmlns:a16="http://schemas.microsoft.com/office/drawing/2014/main" val="3905516053"/>
                    </a:ext>
                  </a:extLst>
                </a:gridCol>
              </a:tblGrid>
              <a:tr h="618190">
                <a:tc>
                  <a:txBody>
                    <a:bodyPr/>
                    <a:lstStyle/>
                    <a:p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Pre-starters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24962"/>
                  </a:ext>
                </a:extLst>
              </a:tr>
              <a:tr h="618190">
                <a:tc>
                  <a:txBody>
                    <a:bodyPr/>
                    <a:lstStyle/>
                    <a:p>
                      <a:r>
                        <a:rPr lang="nl-BE" sz="2400" dirty="0"/>
                        <a:t>Infosessies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91%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41%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717140"/>
                  </a:ext>
                </a:extLst>
              </a:tr>
              <a:tr h="618190">
                <a:tc>
                  <a:txBody>
                    <a:bodyPr/>
                    <a:lstStyle/>
                    <a:p>
                      <a:r>
                        <a:rPr lang="nl-BE" sz="2400" dirty="0"/>
                        <a:t>Opleidingen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49%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39%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1073"/>
                  </a:ext>
                </a:extLst>
              </a:tr>
              <a:tr h="618190">
                <a:tc>
                  <a:txBody>
                    <a:bodyPr/>
                    <a:lstStyle/>
                    <a:p>
                      <a:r>
                        <a:rPr lang="nl-BE" sz="2400" dirty="0"/>
                        <a:t>Advies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58%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78%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78%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47688"/>
                  </a:ext>
                </a:extLst>
              </a:tr>
              <a:tr h="618190">
                <a:tc>
                  <a:txBody>
                    <a:bodyPr/>
                    <a:lstStyle/>
                    <a:p>
                      <a:r>
                        <a:rPr lang="nl-BE" sz="2400" dirty="0"/>
                        <a:t>Begeleiding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44%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64%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560468"/>
                  </a:ext>
                </a:extLst>
              </a:tr>
              <a:tr h="1112742">
                <a:tc>
                  <a:txBody>
                    <a:bodyPr/>
                    <a:lstStyle/>
                    <a:p>
                      <a:r>
                        <a:rPr lang="nl-BE" sz="2400" dirty="0"/>
                        <a:t>Online tools &amp; checklists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36%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12%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68924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Contact genomen met dienstverleners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7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2140B3A-32EA-41A8-86C7-FC5683A72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486067"/>
              </p:ext>
            </p:extLst>
          </p:nvPr>
        </p:nvGraphicFramePr>
        <p:xfrm>
          <a:off x="733425" y="1273174"/>
          <a:ext cx="10620376" cy="429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689619664"/>
                    </a:ext>
                  </a:extLst>
                </a:gridCol>
                <a:gridCol w="2295525">
                  <a:extLst>
                    <a:ext uri="{9D8B030D-6E8A-4147-A177-3AD203B41FA5}">
                      <a16:colId xmlns:a16="http://schemas.microsoft.com/office/drawing/2014/main" val="864183867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170199596"/>
                    </a:ext>
                  </a:extLst>
                </a:gridCol>
                <a:gridCol w="2152651">
                  <a:extLst>
                    <a:ext uri="{9D8B030D-6E8A-4147-A177-3AD203B41FA5}">
                      <a16:colId xmlns:a16="http://schemas.microsoft.com/office/drawing/2014/main" val="549007845"/>
                    </a:ext>
                  </a:extLst>
                </a:gridCol>
              </a:tblGrid>
              <a:tr h="551146">
                <a:tc>
                  <a:txBody>
                    <a:bodyPr/>
                    <a:lstStyle/>
                    <a:p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Pre-starters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265548"/>
                  </a:ext>
                </a:extLst>
              </a:tr>
              <a:tr h="551146">
                <a:tc>
                  <a:txBody>
                    <a:bodyPr/>
                    <a:lstStyle/>
                    <a:p>
                      <a:r>
                        <a:rPr lang="nl-BE" sz="2400" dirty="0"/>
                        <a:t>Fiscale aspecten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64%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69%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86060"/>
                  </a:ext>
                </a:extLst>
              </a:tr>
              <a:tr h="551146">
                <a:tc>
                  <a:txBody>
                    <a:bodyPr/>
                    <a:lstStyle/>
                    <a:p>
                      <a:r>
                        <a:rPr lang="nl-BE" sz="2400" dirty="0"/>
                        <a:t>Juridische aspecten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59%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69%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75726"/>
                  </a:ext>
                </a:extLst>
              </a:tr>
              <a:tr h="551146">
                <a:tc>
                  <a:txBody>
                    <a:bodyPr/>
                    <a:lstStyle/>
                    <a:p>
                      <a:r>
                        <a:rPr lang="nl-BE" sz="2400" dirty="0"/>
                        <a:t>Financiële aspecten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56%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53%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373916"/>
                  </a:ext>
                </a:extLst>
              </a:tr>
              <a:tr h="551146">
                <a:tc>
                  <a:txBody>
                    <a:bodyPr/>
                    <a:lstStyle/>
                    <a:p>
                      <a:r>
                        <a:rPr lang="nl-BE" sz="2400" dirty="0"/>
                        <a:t>HR/Personeelsmanagement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35%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11%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23%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4873"/>
                  </a:ext>
                </a:extLst>
              </a:tr>
              <a:tr h="551146">
                <a:tc>
                  <a:txBody>
                    <a:bodyPr/>
                    <a:lstStyle/>
                    <a:p>
                      <a:r>
                        <a:rPr lang="nl-BE" sz="2400" dirty="0"/>
                        <a:t>Ondernemingswaardering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19%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23%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39%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90476"/>
                  </a:ext>
                </a:extLst>
              </a:tr>
              <a:tr h="992062">
                <a:tc>
                  <a:txBody>
                    <a:bodyPr/>
                    <a:lstStyle/>
                    <a:p>
                      <a:r>
                        <a:rPr lang="nl-BE" sz="2400" dirty="0"/>
                        <a:t>Verloop van het overnameproces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12%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---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33%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508054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Voor welke aspecten wordt een beroep gedaan op dienstverleners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87F19E4-7DC7-41B3-ABF7-F0CED8CEE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083372"/>
              </p:ext>
            </p:extLst>
          </p:nvPr>
        </p:nvGraphicFramePr>
        <p:xfrm>
          <a:off x="704850" y="1343024"/>
          <a:ext cx="10648951" cy="413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1">
                  <a:extLst>
                    <a:ext uri="{9D8B030D-6E8A-4147-A177-3AD203B41FA5}">
                      <a16:colId xmlns:a16="http://schemas.microsoft.com/office/drawing/2014/main" val="2863952814"/>
                    </a:ext>
                  </a:extLst>
                </a:gridCol>
                <a:gridCol w="2550018">
                  <a:extLst>
                    <a:ext uri="{9D8B030D-6E8A-4147-A177-3AD203B41FA5}">
                      <a16:colId xmlns:a16="http://schemas.microsoft.com/office/drawing/2014/main" val="3077393729"/>
                    </a:ext>
                  </a:extLst>
                </a:gridCol>
                <a:gridCol w="2676564">
                  <a:extLst>
                    <a:ext uri="{9D8B030D-6E8A-4147-A177-3AD203B41FA5}">
                      <a16:colId xmlns:a16="http://schemas.microsoft.com/office/drawing/2014/main" val="88559740"/>
                    </a:ext>
                  </a:extLst>
                </a:gridCol>
                <a:gridCol w="2662238">
                  <a:extLst>
                    <a:ext uri="{9D8B030D-6E8A-4147-A177-3AD203B41FA5}">
                      <a16:colId xmlns:a16="http://schemas.microsoft.com/office/drawing/2014/main" val="3905516053"/>
                    </a:ext>
                  </a:extLst>
                </a:gridCol>
              </a:tblGrid>
              <a:tr h="607918">
                <a:tc>
                  <a:txBody>
                    <a:bodyPr/>
                    <a:lstStyle/>
                    <a:p>
                      <a:r>
                        <a:rPr lang="nl-BE" sz="2400" dirty="0"/>
                        <a:t>Helemaal tevreden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Pre-starters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24962"/>
                  </a:ext>
                </a:extLst>
              </a:tr>
              <a:tr h="607918">
                <a:tc>
                  <a:txBody>
                    <a:bodyPr/>
                    <a:lstStyle/>
                    <a:p>
                      <a:r>
                        <a:rPr lang="nl-BE" sz="2400" dirty="0"/>
                        <a:t>Infosessies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65%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41%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717140"/>
                  </a:ext>
                </a:extLst>
              </a:tr>
              <a:tr h="607918">
                <a:tc>
                  <a:txBody>
                    <a:bodyPr/>
                    <a:lstStyle/>
                    <a:p>
                      <a:r>
                        <a:rPr lang="nl-BE" sz="2400" dirty="0"/>
                        <a:t>Opleidingen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65%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70%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45%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1073"/>
                  </a:ext>
                </a:extLst>
              </a:tr>
              <a:tr h="607918">
                <a:tc>
                  <a:txBody>
                    <a:bodyPr/>
                    <a:lstStyle/>
                    <a:p>
                      <a:r>
                        <a:rPr lang="nl-BE" sz="2400" dirty="0"/>
                        <a:t>Advies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64%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80%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47688"/>
                  </a:ext>
                </a:extLst>
              </a:tr>
              <a:tr h="607918">
                <a:tc>
                  <a:txBody>
                    <a:bodyPr/>
                    <a:lstStyle/>
                    <a:p>
                      <a:r>
                        <a:rPr lang="nl-BE" sz="2400" dirty="0"/>
                        <a:t>Begeleiding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64%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560468"/>
                  </a:ext>
                </a:extLst>
              </a:tr>
              <a:tr h="1094252">
                <a:tc>
                  <a:txBody>
                    <a:bodyPr/>
                    <a:lstStyle/>
                    <a:p>
                      <a:r>
                        <a:rPr lang="nl-BE" sz="2400" dirty="0"/>
                        <a:t>Online tools &amp; checklists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57%</a:t>
                      </a:r>
                    </a:p>
                    <a:p>
                      <a:r>
                        <a:rPr lang="nl-BE" sz="2000" dirty="0"/>
                        <a:t>(2% niet tevreden)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30%</a:t>
                      </a:r>
                    </a:p>
                    <a:p>
                      <a:r>
                        <a:rPr lang="nl-BE" sz="2000" dirty="0"/>
                        <a:t>(0% niet tevreden)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4% </a:t>
                      </a:r>
                    </a:p>
                    <a:p>
                      <a:r>
                        <a:rPr lang="nl-BE" sz="2000" dirty="0"/>
                        <a:t>(12% niet tevreden)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68924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Tevredenheid over de kwaliteit van de aangeboden diensten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67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200026"/>
            <a:ext cx="10515600" cy="685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Algemene conclusie (1)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882039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2D0DD-9740-4BB4-AF8D-AD7BA8AF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075919"/>
            <a:ext cx="10991849" cy="4987547"/>
          </a:xfrm>
        </p:spPr>
        <p:txBody>
          <a:bodyPr>
            <a:normAutofit lnSpcReduction="10000"/>
          </a:bodyPr>
          <a:lstStyle/>
          <a:p>
            <a:r>
              <a:rPr lang="nl-BE" sz="2400" dirty="0"/>
              <a:t>25,8 %van de starters en 13,6%van de pre-starters hebben een overname gedaan en/of overwogen</a:t>
            </a:r>
          </a:p>
          <a:p>
            <a:endParaRPr lang="nl-BE" sz="2400" dirty="0"/>
          </a:p>
          <a:p>
            <a:r>
              <a:rPr lang="nl-BE" sz="2400" dirty="0"/>
              <a:t>26,9% van de groeiers hebben een of meer overnames gedaan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Moeilijkheden omtrent waardering wordt frequent aangehaald als reden waarom geen overname wordt gerealizeerd.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Digitale matchingplatforms worden door bijna 1 op 5 starters aangehaald als kanaal om in contact te komen met de overgenomen onderneming</a:t>
            </a:r>
          </a:p>
          <a:p>
            <a:endParaRPr lang="nl-BE" sz="2400" dirty="0"/>
          </a:p>
          <a:p>
            <a:r>
              <a:rPr lang="nl-BE" sz="2400" dirty="0"/>
              <a:t>Bijna 2 op 3 starters en groeiers geven aan problemen te hebben ondervonden tijdens de overname</a:t>
            </a:r>
          </a:p>
        </p:txBody>
      </p:sp>
    </p:spTree>
    <p:extLst>
      <p:ext uri="{BB962C8B-B14F-4D97-AF65-F5344CB8AC3E}">
        <p14:creationId xmlns:p14="http://schemas.microsoft.com/office/powerpoint/2010/main" val="1630529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200026"/>
            <a:ext cx="10515600" cy="685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Algemene conclusie (2)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882039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D2D0DD-9740-4BB4-AF8D-AD7BA8AF7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075919"/>
            <a:ext cx="10991849" cy="4987547"/>
          </a:xfrm>
        </p:spPr>
        <p:txBody>
          <a:bodyPr>
            <a:normAutofit/>
          </a:bodyPr>
          <a:lstStyle/>
          <a:p>
            <a:r>
              <a:rPr lang="nl-BE" sz="2400" dirty="0"/>
              <a:t>Door 9 op 10 groeiers worden geen of weinig problemen ervaren bij de financiering van de overname</a:t>
            </a:r>
          </a:p>
          <a:p>
            <a:pPr marL="0" indent="0">
              <a:buNone/>
            </a:pPr>
            <a:endParaRPr lang="nl-BE" sz="2400" dirty="0"/>
          </a:p>
          <a:p>
            <a:r>
              <a:rPr lang="nl-BE" sz="2400" dirty="0"/>
              <a:t>Eigen inbreng en bankfinanciering zijn erg belangrijk bij starters, pre-starters en groeiers. Pre-starters geven aan ook achtergestelde leningen, een winwinlening en crowdfunding te overwegen.</a:t>
            </a:r>
          </a:p>
          <a:p>
            <a:endParaRPr lang="nl-BE" sz="2400" dirty="0"/>
          </a:p>
          <a:p>
            <a:r>
              <a:rPr lang="nl-BE" sz="2400" dirty="0"/>
              <a:t>Kennis van het aanbod van dienstverleners is bij starters en groeiers vrij hoog, doch het deelnemen aan activiteiten is heel wat lager (20 à 25%). </a:t>
            </a:r>
          </a:p>
          <a:p>
            <a:endParaRPr lang="nl-BE" sz="2400" dirty="0"/>
          </a:p>
          <a:p>
            <a:r>
              <a:rPr lang="nl-BE" sz="2400" dirty="0"/>
              <a:t>Voor zowel fiscale, juridische en financiële aspecten wordt een beroep gedaan op dienstverleners</a:t>
            </a:r>
            <a:endParaRPr lang="en-BE" sz="2400" dirty="0"/>
          </a:p>
        </p:txBody>
      </p:sp>
    </p:spTree>
    <p:extLst>
      <p:ext uri="{BB962C8B-B14F-4D97-AF65-F5344CB8AC3E}">
        <p14:creationId xmlns:p14="http://schemas.microsoft.com/office/powerpoint/2010/main" val="13586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Dank voor uw aandacht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  <p:pic>
        <p:nvPicPr>
          <p:cNvPr id="11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02" y="1977183"/>
            <a:ext cx="3886785" cy="72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38200" y="3225577"/>
            <a:ext cx="331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Prof. dr. Eddy Laveren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67" y="1246007"/>
            <a:ext cx="2418456" cy="180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97767" y="3229235"/>
            <a:ext cx="3464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Prof. dr. Tensie </a:t>
            </a:r>
            <a:r>
              <a:rPr lang="nl-BE" dirty="0" err="1"/>
              <a:t>Steijvers</a:t>
            </a:r>
            <a:endParaRPr lang="nl-BE" dirty="0"/>
          </a:p>
          <a:p>
            <a:r>
              <a:rPr lang="nl-BE" dirty="0"/>
              <a:t>Dr. Ine Umans</a:t>
            </a:r>
            <a:endParaRPr lang="en-GB" dirty="0"/>
          </a:p>
        </p:txBody>
      </p:sp>
      <p:pic>
        <p:nvPicPr>
          <p:cNvPr id="13" name="Afbeelding 10">
            <a:extLst>
              <a:ext uri="{FF2B5EF4-FFF2-40B4-BE49-F238E27FC236}">
                <a16:creationId xmlns:a16="http://schemas.microsoft.com/office/drawing/2014/main" id="{D380D0BE-1D7A-419E-896D-10331C5749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55" y="5012059"/>
            <a:ext cx="4038505" cy="9584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6748" y="4273666"/>
            <a:ext cx="403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Onderzoek uitgevoerd met de steun van Agentschap Innoveren &amp; Ondernemen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32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F5D34C-9C3C-417F-9A1E-B462820C5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702" y="1533526"/>
            <a:ext cx="10417098" cy="39206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2400" dirty="0"/>
              <a:t>Een overname is vaak minder risicovol dan het zelf oprichten van een nieuwe zaak en de slaagkansen van overnames liggen vaak hoger dan deze van nieuw opgerichte ondernemingen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nl-BE" sz="2400" dirty="0"/>
              <a:t>Centrale onderzoeksvraag:</a:t>
            </a:r>
            <a:br>
              <a:rPr lang="nl-BE" sz="2400" dirty="0"/>
            </a:br>
            <a:r>
              <a:rPr lang="nl-BE" sz="2400" b="1" i="1" dirty="0">
                <a:solidFill>
                  <a:srgbClr val="A71931"/>
                </a:solidFill>
              </a:rPr>
              <a:t>“In welke mate zijn starters en groeiers er zich van bewust dat overname een mogelijkheid is om te starten?”</a:t>
            </a:r>
          </a:p>
          <a:p>
            <a:pPr marL="0" indent="0">
              <a:buNone/>
            </a:pPr>
            <a:endParaRPr lang="nl-BE" sz="2400" b="1" i="1" dirty="0">
              <a:solidFill>
                <a:srgbClr val="A71931"/>
              </a:solidFill>
            </a:endParaRPr>
          </a:p>
          <a:p>
            <a:pPr marL="0" indent="0">
              <a:buNone/>
            </a:pPr>
            <a:r>
              <a:rPr lang="nl-BE" sz="2400" i="1" dirty="0"/>
              <a:t>Online bevraging bij 225 starters, 66 pre-starters en 182 groeiers</a:t>
            </a:r>
            <a:br>
              <a:rPr lang="nl-BE" sz="2000" b="1" i="1" dirty="0">
                <a:solidFill>
                  <a:srgbClr val="A71931"/>
                </a:solidFill>
              </a:rPr>
            </a:br>
            <a:br>
              <a:rPr lang="nl-BE" sz="2000" b="1" i="1" dirty="0">
                <a:solidFill>
                  <a:srgbClr val="A71931"/>
                </a:solidFill>
              </a:rPr>
            </a:br>
            <a:endParaRPr lang="nl-BE" sz="2000" b="1" i="1" dirty="0">
              <a:solidFill>
                <a:srgbClr val="A71931"/>
              </a:solidFill>
            </a:endParaRPr>
          </a:p>
          <a:p>
            <a:pPr marL="0" indent="0">
              <a:buNone/>
            </a:pPr>
            <a:endParaRPr lang="nl-BE" sz="1600" b="1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Inleiding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68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5AE4538-7467-46E1-8883-1B572F407E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775673"/>
              </p:ext>
            </p:extLst>
          </p:nvPr>
        </p:nvGraphicFramePr>
        <p:xfrm>
          <a:off x="561974" y="957432"/>
          <a:ext cx="11096624" cy="4917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776">
                  <a:extLst>
                    <a:ext uri="{9D8B030D-6E8A-4147-A177-3AD203B41FA5}">
                      <a16:colId xmlns:a16="http://schemas.microsoft.com/office/drawing/2014/main" val="345381571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552971220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3982000130"/>
                    </a:ext>
                  </a:extLst>
                </a:gridCol>
                <a:gridCol w="3495673">
                  <a:extLst>
                    <a:ext uri="{9D8B030D-6E8A-4147-A177-3AD203B41FA5}">
                      <a16:colId xmlns:a16="http://schemas.microsoft.com/office/drawing/2014/main" val="3121021416"/>
                    </a:ext>
                  </a:extLst>
                </a:gridCol>
              </a:tblGrid>
              <a:tr h="394502">
                <a:tc>
                  <a:txBody>
                    <a:bodyPr/>
                    <a:lstStyle/>
                    <a:p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Starters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Pre-starters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Groeiers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858256"/>
                  </a:ext>
                </a:extLst>
              </a:tr>
              <a:tr h="1608359">
                <a:tc>
                  <a:txBody>
                    <a:bodyPr/>
                    <a:lstStyle/>
                    <a:p>
                      <a:r>
                        <a:rPr lang="nl-BE" sz="2000" dirty="0"/>
                        <a:t>Bestaande zaak</a:t>
                      </a:r>
                    </a:p>
                    <a:p>
                      <a:r>
                        <a:rPr lang="nl-BE" sz="2000" dirty="0"/>
                        <a:t>overgenomen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12,4%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4,5%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26,9%</a:t>
                      </a:r>
                    </a:p>
                    <a:p>
                      <a:r>
                        <a:rPr lang="nl-BE" sz="2000" dirty="0"/>
                        <a:t>Meer snelle groeiers in vgl. met niet-snelle groeiers hebben een of meer overnames gedaan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59424"/>
                  </a:ext>
                </a:extLst>
              </a:tr>
              <a:tr h="1304895">
                <a:tc>
                  <a:txBody>
                    <a:bodyPr/>
                    <a:lstStyle/>
                    <a:p>
                      <a:r>
                        <a:rPr lang="nl-BE" sz="2000" dirty="0"/>
                        <a:t>Overname overwogen door (pre-)starters die een nieuwe zaak hebben opgericht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15,2%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9,5%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64,6% </a:t>
                      </a:r>
                    </a:p>
                    <a:p>
                      <a:r>
                        <a:rPr lang="nl-BE" sz="2000" dirty="0"/>
                        <a:t>van de groeiers hebben ooit een overname overwogen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638452"/>
                  </a:ext>
                </a:extLst>
              </a:tr>
              <a:tr h="1608359">
                <a:tc>
                  <a:txBody>
                    <a:bodyPr/>
                    <a:lstStyle/>
                    <a:p>
                      <a:r>
                        <a:rPr lang="nl-BE" sz="2000" dirty="0"/>
                        <a:t>Totaal aantal </a:t>
                      </a:r>
                    </a:p>
                    <a:p>
                      <a:r>
                        <a:rPr lang="nl-BE" sz="2000" dirty="0"/>
                        <a:t>(pre-)starters en groeiers die een overname hebben gedaan en/of overwogen 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25,8%   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13,6%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67% 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388924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352426"/>
            <a:ext cx="10515600" cy="43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Starters en groeiers die een overname hebben gedaan en/of overwogen</a:t>
            </a:r>
          </a:p>
        </p:txBody>
      </p: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9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3842EF5-F4EB-4427-8F5B-6B7002DA4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03763"/>
              </p:ext>
            </p:extLst>
          </p:nvPr>
        </p:nvGraphicFramePr>
        <p:xfrm>
          <a:off x="733424" y="1273174"/>
          <a:ext cx="1051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702339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9237438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51333148"/>
                    </a:ext>
                  </a:extLst>
                </a:gridCol>
              </a:tblGrid>
              <a:tr h="1174750">
                <a:tc>
                  <a:txBody>
                    <a:bodyPr/>
                    <a:lstStyle/>
                    <a:p>
                      <a:r>
                        <a:rPr lang="nl-BE" sz="2400" dirty="0"/>
                        <a:t>Door starters die een overname hebben overwogen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Door pre-starters die een overname hebben overwogen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Motieven om te groeien door overname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864536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r>
                        <a:rPr lang="nl-BE" sz="2400" dirty="0"/>
                        <a:t>Bestaand klantenbestand   </a:t>
                      </a:r>
                    </a:p>
                    <a:p>
                      <a:r>
                        <a:rPr lang="nl-BE" sz="2400" dirty="0"/>
                        <a:t>71%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Bestaand klantenbestand  </a:t>
                      </a:r>
                    </a:p>
                    <a:p>
                      <a:r>
                        <a:rPr lang="nl-BE" sz="2400" dirty="0"/>
                        <a:t>67%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Complementaire producten  / diensten  </a:t>
                      </a:r>
                    </a:p>
                    <a:p>
                      <a:r>
                        <a:rPr lang="nl-BE" sz="2400" dirty="0"/>
                        <a:t>51%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72254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r>
                        <a:rPr lang="nl-BE" sz="2400" dirty="0"/>
                        <a:t>Zekerheid omtrent omzetcijfers </a:t>
                      </a:r>
                    </a:p>
                    <a:p>
                      <a:r>
                        <a:rPr lang="nl-BE" sz="2400" dirty="0"/>
                        <a:t>40%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Zekerheid omtrent omzetcijfers  </a:t>
                      </a:r>
                    </a:p>
                    <a:p>
                      <a:r>
                        <a:rPr lang="nl-BE" sz="2400" dirty="0"/>
                        <a:t>50%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Toegang tot nieuwe markten  </a:t>
                      </a:r>
                    </a:p>
                    <a:p>
                      <a:r>
                        <a:rPr lang="nl-BE" sz="2400" dirty="0"/>
                        <a:t>43%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069356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r>
                        <a:rPr lang="nl-BE" sz="2400" dirty="0"/>
                        <a:t>Aanwezigheid van kennis/expertise  </a:t>
                      </a:r>
                    </a:p>
                    <a:p>
                      <a:r>
                        <a:rPr lang="nl-BE" sz="2400" dirty="0"/>
                        <a:t>36%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Onderneming is reeds door opstartfase heen  </a:t>
                      </a:r>
                    </a:p>
                    <a:p>
                      <a:r>
                        <a:rPr lang="nl-BE" sz="2400" dirty="0"/>
                        <a:t>50%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Personeel van het overgenomen bedrijf  </a:t>
                      </a:r>
                    </a:p>
                    <a:p>
                      <a:r>
                        <a:rPr lang="nl-BE" sz="2400" dirty="0"/>
                        <a:t>35%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657133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Voordelen van een overname van een bestaande zaak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4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317A2E5-28D9-4817-B9AA-7BFB31AE2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06319"/>
              </p:ext>
            </p:extLst>
          </p:nvPr>
        </p:nvGraphicFramePr>
        <p:xfrm>
          <a:off x="733425" y="1273174"/>
          <a:ext cx="10620375" cy="439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125">
                  <a:extLst>
                    <a:ext uri="{9D8B030D-6E8A-4147-A177-3AD203B41FA5}">
                      <a16:colId xmlns:a16="http://schemas.microsoft.com/office/drawing/2014/main" val="555248421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3683993466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1252361820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r>
                        <a:rPr lang="nl-BE" sz="2400" dirty="0"/>
                        <a:t>Starters 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Pre-starters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286418"/>
                  </a:ext>
                </a:extLst>
              </a:tr>
              <a:tr h="1428115">
                <a:tc>
                  <a:txBody>
                    <a:bodyPr/>
                    <a:lstStyle/>
                    <a:p>
                      <a:r>
                        <a:rPr lang="nl-BE" sz="2400" dirty="0"/>
                        <a:t>Geen passende zaak gevonden </a:t>
                      </a:r>
                    </a:p>
                    <a:p>
                      <a:r>
                        <a:rPr lang="nl-BE" sz="2400" dirty="0"/>
                        <a:t>53%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Geen passende zaak gevonden</a:t>
                      </a:r>
                    </a:p>
                    <a:p>
                      <a:r>
                        <a:rPr lang="nl-BE" sz="2400" dirty="0"/>
                        <a:t>83%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Moeilijkheden omtrent waardering</a:t>
                      </a:r>
                    </a:p>
                    <a:p>
                      <a:r>
                        <a:rPr lang="nl-BE" sz="2400" dirty="0"/>
                        <a:t>37%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774410"/>
                  </a:ext>
                </a:extLst>
              </a:tr>
              <a:tr h="988694">
                <a:tc>
                  <a:txBody>
                    <a:bodyPr/>
                    <a:lstStyle/>
                    <a:p>
                      <a:r>
                        <a:rPr lang="nl-BE" sz="2400" dirty="0"/>
                        <a:t>Te hoog risico</a:t>
                      </a:r>
                    </a:p>
                    <a:p>
                      <a:r>
                        <a:rPr lang="nl-BE" sz="2400" dirty="0"/>
                        <a:t>33%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Te hoog risico</a:t>
                      </a:r>
                    </a:p>
                    <a:p>
                      <a:r>
                        <a:rPr lang="nl-BE" sz="2400" dirty="0"/>
                        <a:t>33%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Gebrek aan tijd </a:t>
                      </a:r>
                    </a:p>
                    <a:p>
                      <a:r>
                        <a:rPr lang="nl-BE" sz="2400" dirty="0"/>
                        <a:t>30%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016961"/>
                  </a:ext>
                </a:extLst>
              </a:tr>
              <a:tr h="1428115">
                <a:tc>
                  <a:txBody>
                    <a:bodyPr/>
                    <a:lstStyle/>
                    <a:p>
                      <a:r>
                        <a:rPr lang="nl-BE" sz="2400" dirty="0"/>
                        <a:t>Moeilijkheden omtrent waardering</a:t>
                      </a:r>
                    </a:p>
                    <a:p>
                      <a:r>
                        <a:rPr lang="nl-BE" sz="2400" dirty="0"/>
                        <a:t>33%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Te hoog risico </a:t>
                      </a:r>
                    </a:p>
                    <a:p>
                      <a:r>
                        <a:rPr lang="nl-BE" sz="2400" dirty="0"/>
                        <a:t>27%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126541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Redenen waarom uiteindelijk geen overname werd gerealiseerd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7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C5765A3E-F06D-422F-97A5-9C1BF8E52F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673319"/>
              </p:ext>
            </p:extLst>
          </p:nvPr>
        </p:nvGraphicFramePr>
        <p:xfrm>
          <a:off x="733425" y="1428749"/>
          <a:ext cx="10620376" cy="393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188">
                  <a:extLst>
                    <a:ext uri="{9D8B030D-6E8A-4147-A177-3AD203B41FA5}">
                      <a16:colId xmlns:a16="http://schemas.microsoft.com/office/drawing/2014/main" val="1792500425"/>
                    </a:ext>
                  </a:extLst>
                </a:gridCol>
                <a:gridCol w="5310188">
                  <a:extLst>
                    <a:ext uri="{9D8B030D-6E8A-4147-A177-3AD203B41FA5}">
                      <a16:colId xmlns:a16="http://schemas.microsoft.com/office/drawing/2014/main" val="2872241470"/>
                    </a:ext>
                  </a:extLst>
                </a:gridCol>
              </a:tblGrid>
              <a:tr h="1263882">
                <a:tc>
                  <a:txBody>
                    <a:bodyPr/>
                    <a:lstStyle/>
                    <a:p>
                      <a:r>
                        <a:rPr lang="nl-BE" sz="2400" dirty="0"/>
                        <a:t>Starters die een bestaande zaak hebben overgenomen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Groeiers die een overname hebben gedaan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630289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nl-BE" sz="2400" dirty="0"/>
                        <a:t>Familie/vrienden/kennissen </a:t>
                      </a:r>
                    </a:p>
                    <a:p>
                      <a:r>
                        <a:rPr lang="nl-BE" sz="2400" dirty="0"/>
                        <a:t>33%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Netwerk van collega-ondernemers</a:t>
                      </a:r>
                    </a:p>
                    <a:p>
                      <a:r>
                        <a:rPr lang="nl-BE" sz="2400" dirty="0"/>
                        <a:t>72%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048597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nl-BE" sz="2400" dirty="0"/>
                        <a:t>Netwerk van collega-ondernemers</a:t>
                      </a:r>
                    </a:p>
                    <a:p>
                      <a:r>
                        <a:rPr lang="nl-BE" sz="2400" dirty="0"/>
                        <a:t>22%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/>
                        <a:t>Overnamebemiddelaars of –adviseurs</a:t>
                      </a:r>
                    </a:p>
                    <a:p>
                      <a:r>
                        <a:rPr lang="nl-BE" sz="2400" dirty="0"/>
                        <a:t>27%</a:t>
                      </a:r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41464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nl-BE" sz="2400" dirty="0"/>
                        <a:t>Matchingplatform</a:t>
                      </a:r>
                    </a:p>
                    <a:p>
                      <a:r>
                        <a:rPr lang="nl-BE" sz="2400" dirty="0"/>
                        <a:t>18%</a:t>
                      </a:r>
                      <a:endParaRPr lang="en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699140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Kanalen om in contact te komen met de overgenomen onderneming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4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6DD93F24-0C4B-4B0F-9425-443E7DA1D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140041"/>
              </p:ext>
            </p:extLst>
          </p:nvPr>
        </p:nvGraphicFramePr>
        <p:xfrm>
          <a:off x="733425" y="1273175"/>
          <a:ext cx="10620376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188">
                  <a:extLst>
                    <a:ext uri="{9D8B030D-6E8A-4147-A177-3AD203B41FA5}">
                      <a16:colId xmlns:a16="http://schemas.microsoft.com/office/drawing/2014/main" val="4199820965"/>
                    </a:ext>
                  </a:extLst>
                </a:gridCol>
                <a:gridCol w="5310188">
                  <a:extLst>
                    <a:ext uri="{9D8B030D-6E8A-4147-A177-3AD203B41FA5}">
                      <a16:colId xmlns:a16="http://schemas.microsoft.com/office/drawing/2014/main" val="2270064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Starters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Groeiers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2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Geen problemen ondervonden </a:t>
                      </a:r>
                    </a:p>
                    <a:p>
                      <a:r>
                        <a:rPr lang="nl-BE" sz="2000" dirty="0"/>
                        <a:t>36%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Geen obstakels ondervonden</a:t>
                      </a:r>
                    </a:p>
                    <a:p>
                      <a:r>
                        <a:rPr lang="nl-BE" sz="2000" dirty="0"/>
                        <a:t>33%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1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Te weinig openheid van de overlater </a:t>
                      </a:r>
                    </a:p>
                    <a:p>
                      <a:r>
                        <a:rPr lang="nl-BE" sz="2000" dirty="0"/>
                        <a:t>36%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Moeilijkheden met het integreren van administratie en organisatie</a:t>
                      </a:r>
                    </a:p>
                    <a:p>
                      <a:r>
                        <a:rPr lang="nl-BE" sz="2000" dirty="0"/>
                        <a:t>33%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1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Complexe regelgeving </a:t>
                      </a:r>
                    </a:p>
                    <a:p>
                      <a:r>
                        <a:rPr lang="nl-BE" sz="2000" dirty="0"/>
                        <a:t>32%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Problemen met de waardering</a:t>
                      </a:r>
                    </a:p>
                    <a:p>
                      <a:r>
                        <a:rPr lang="nl-BE" sz="2000" dirty="0"/>
                        <a:t>23%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Overnameproces duurde langer dan verwacht</a:t>
                      </a:r>
                    </a:p>
                    <a:p>
                      <a:r>
                        <a:rPr lang="nl-BE" sz="2000" dirty="0"/>
                        <a:t>28%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Te weinig openheid van de overgenomen onderneming</a:t>
                      </a:r>
                    </a:p>
                    <a:p>
                      <a:r>
                        <a:rPr lang="nl-BE" sz="2000" dirty="0"/>
                        <a:t>18%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64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dirty="0"/>
                        <a:t>Overnameproces was complexer dan verwacht</a:t>
                      </a:r>
                    </a:p>
                    <a:p>
                      <a:r>
                        <a:rPr lang="nl-BE" sz="2000" dirty="0"/>
                        <a:t>28%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Weerstand van het overgenomen personeel</a:t>
                      </a:r>
                    </a:p>
                    <a:p>
                      <a:r>
                        <a:rPr lang="nl-BE" sz="2000" dirty="0"/>
                        <a:t>16%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653898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Problemen die werden ondervonden tijdens de overname 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4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DF4E727-8D84-444F-99BF-76FD47812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192006"/>
              </p:ext>
            </p:extLst>
          </p:nvPr>
        </p:nvGraphicFramePr>
        <p:xfrm>
          <a:off x="733425" y="1273174"/>
          <a:ext cx="10620375" cy="437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125">
                  <a:extLst>
                    <a:ext uri="{9D8B030D-6E8A-4147-A177-3AD203B41FA5}">
                      <a16:colId xmlns:a16="http://schemas.microsoft.com/office/drawing/2014/main" val="3921336829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2577925517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1704086673"/>
                    </a:ext>
                  </a:extLst>
                </a:gridCol>
              </a:tblGrid>
              <a:tr h="1155039">
                <a:tc>
                  <a:txBody>
                    <a:bodyPr/>
                    <a:lstStyle/>
                    <a:p>
                      <a:r>
                        <a:rPr lang="nl-BE" sz="2000" dirty="0"/>
                        <a:t>Starters die een nieuwe zaak hebben opgericht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Starters die een bestaande zaak hebben overgenomen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Problemen ervaren door groeiers bij de financiering van overnames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17336"/>
                  </a:ext>
                </a:extLst>
              </a:tr>
              <a:tr h="805027">
                <a:tc>
                  <a:txBody>
                    <a:bodyPr/>
                    <a:lstStyle/>
                    <a:p>
                      <a:r>
                        <a:rPr lang="nl-BE" sz="2000" dirty="0"/>
                        <a:t>Moeilijker</a:t>
                      </a:r>
                    </a:p>
                    <a:p>
                      <a:r>
                        <a:rPr lang="nl-BE" sz="2000" dirty="0"/>
                        <a:t>11%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Moeilijker</a:t>
                      </a:r>
                    </a:p>
                    <a:p>
                      <a:r>
                        <a:rPr lang="nl-BE" sz="2000" dirty="0"/>
                        <a:t>4%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Geen problemen</a:t>
                      </a:r>
                    </a:p>
                    <a:p>
                      <a:r>
                        <a:rPr lang="nl-BE" sz="2000" dirty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en-B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622576"/>
                  </a:ext>
                </a:extLst>
              </a:tr>
              <a:tr h="805027">
                <a:tc>
                  <a:txBody>
                    <a:bodyPr/>
                    <a:lstStyle/>
                    <a:p>
                      <a:r>
                        <a:rPr lang="nl-BE" sz="2000" dirty="0"/>
                        <a:t>Gemakkelijker </a:t>
                      </a:r>
                    </a:p>
                    <a:p>
                      <a:r>
                        <a:rPr lang="nl-BE" sz="2000" dirty="0"/>
                        <a:t>4%     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Gemakkelijker</a:t>
                      </a:r>
                    </a:p>
                    <a:p>
                      <a:r>
                        <a:rPr lang="nl-BE" sz="2000" dirty="0">
                          <a:solidFill>
                            <a:srgbClr val="FF0000"/>
                          </a:solidFill>
                        </a:rPr>
                        <a:t>59%</a:t>
                      </a:r>
                      <a:endParaRPr lang="en-B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Weinig problemen</a:t>
                      </a:r>
                    </a:p>
                    <a:p>
                      <a:r>
                        <a:rPr lang="nl-BE" sz="2000" dirty="0"/>
                        <a:t>31%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06124"/>
                  </a:ext>
                </a:extLst>
              </a:tr>
              <a:tr h="805027">
                <a:tc>
                  <a:txBody>
                    <a:bodyPr/>
                    <a:lstStyle/>
                    <a:p>
                      <a:r>
                        <a:rPr lang="nl-BE" sz="2000" dirty="0"/>
                        <a:t>Geen verschil </a:t>
                      </a:r>
                    </a:p>
                    <a:p>
                      <a:r>
                        <a:rPr lang="nl-BE" sz="2000" dirty="0"/>
                        <a:t>6%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Geen verschil</a:t>
                      </a:r>
                    </a:p>
                    <a:p>
                      <a:r>
                        <a:rPr lang="nl-BE" sz="2000" dirty="0"/>
                        <a:t>18%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Veel/zeer veel</a:t>
                      </a:r>
                    </a:p>
                    <a:p>
                      <a:r>
                        <a:rPr lang="nl-BE" sz="2000" dirty="0"/>
                        <a:t>0%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280921"/>
                  </a:ext>
                </a:extLst>
              </a:tr>
              <a:tr h="805027">
                <a:tc>
                  <a:txBody>
                    <a:bodyPr/>
                    <a:lstStyle/>
                    <a:p>
                      <a:r>
                        <a:rPr lang="nl-BE" sz="2000" dirty="0"/>
                        <a:t>Geen mening </a:t>
                      </a:r>
                    </a:p>
                    <a:p>
                      <a:r>
                        <a:rPr lang="nl-BE" sz="2000" dirty="0">
                          <a:solidFill>
                            <a:srgbClr val="FF0000"/>
                          </a:solidFill>
                        </a:rPr>
                        <a:t>78%</a:t>
                      </a:r>
                      <a:endParaRPr lang="en-BE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Geen mening </a:t>
                      </a:r>
                    </a:p>
                    <a:p>
                      <a:r>
                        <a:rPr lang="nl-BE" sz="2000" dirty="0"/>
                        <a:t>18%</a:t>
                      </a:r>
                      <a:endParaRPr lang="en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dirty="0"/>
                        <a:t>Geen mening </a:t>
                      </a:r>
                    </a:p>
                    <a:p>
                      <a:r>
                        <a:rPr lang="nl-BE" sz="2000" dirty="0"/>
                        <a:t>6%</a:t>
                      </a:r>
                      <a:endParaRPr lang="en-B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3743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Hoe verloopt de financiering van een overname (in vgl. met een nieuwe zaak)?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9171C950-4EBC-4BC1-BB40-4A4A67A0E9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055396"/>
              </p:ext>
            </p:extLst>
          </p:nvPr>
        </p:nvGraphicFramePr>
        <p:xfrm>
          <a:off x="733425" y="1273175"/>
          <a:ext cx="10620375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503892248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80288314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3725150718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3118997883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922094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Vormen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Starters die een eigen zaak hebben opgericht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Starters die een zaak hebben overgenomen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Gepland gebruik door pre-starters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Groeiers die een zaak hebben overgenomen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607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Eigen inbreng</a:t>
                      </a:r>
                    </a:p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90%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82%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327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Banklening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19%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20%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59%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918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Kaskrediet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7%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14%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6%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6%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7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Familie/vrienden 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11%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71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Overheidswaarborg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18%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5%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71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Achtergestelde leningen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9%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8%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129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Winwinlening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9%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22%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71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Crowdfunding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26%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0%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187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Vendor loan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5%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solidFill>
                            <a:srgbClr val="FF0000"/>
                          </a:solidFill>
                        </a:rPr>
                        <a:t>8%</a:t>
                      </a:r>
                      <a:endParaRPr lang="en-B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358326"/>
                  </a:ext>
                </a:extLst>
              </a:tr>
            </a:tbl>
          </a:graphicData>
        </a:graphic>
      </p:graphicFrame>
      <p:sp>
        <p:nvSpPr>
          <p:cNvPr id="10" name="Titel 1">
            <a:extLst>
              <a:ext uri="{FF2B5EF4-FFF2-40B4-BE49-F238E27FC236}">
                <a16:creationId xmlns:a16="http://schemas.microsoft.com/office/drawing/2014/main" id="{A5A115DB-54CF-416A-9ED8-4236372700E5}"/>
              </a:ext>
            </a:extLst>
          </p:cNvPr>
          <p:cNvSpPr txBox="1">
            <a:spLocks/>
          </p:cNvSpPr>
          <p:nvPr/>
        </p:nvSpPr>
        <p:spPr>
          <a:xfrm>
            <a:off x="838200" y="654436"/>
            <a:ext cx="10515600" cy="425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400" b="1" dirty="0">
                <a:latin typeface="+mn-lt"/>
              </a:rPr>
              <a:t>Gebruikte of geplande financieringsinstrumenten 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6354985-C71F-4608-89CF-905B22EB7DB5}"/>
              </a:ext>
            </a:extLst>
          </p:cNvPr>
          <p:cNvCxnSpPr>
            <a:cxnSpLocks/>
          </p:cNvCxnSpPr>
          <p:nvPr/>
        </p:nvCxnSpPr>
        <p:spPr>
          <a:xfrm>
            <a:off x="936702" y="1100942"/>
            <a:ext cx="15723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5CC870F-E3B2-46AC-940C-96FBD889E667}"/>
              </a:ext>
            </a:extLst>
          </p:cNvPr>
          <p:cNvCxnSpPr>
            <a:cxnSpLocks/>
          </p:cNvCxnSpPr>
          <p:nvPr/>
        </p:nvCxnSpPr>
        <p:spPr>
          <a:xfrm>
            <a:off x="936702" y="6067426"/>
            <a:ext cx="10253812" cy="0"/>
          </a:xfrm>
          <a:prstGeom prst="line">
            <a:avLst/>
          </a:prstGeom>
          <a:ln w="3175">
            <a:solidFill>
              <a:srgbClr val="AB103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73C4ADB5-1388-4681-A76A-3AE336DB48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5" y="6261306"/>
            <a:ext cx="1765952" cy="325742"/>
          </a:xfrm>
          <a:prstGeom prst="rect">
            <a:avLst/>
          </a:prstGeom>
        </p:spPr>
      </p:pic>
      <p:pic>
        <p:nvPicPr>
          <p:cNvPr id="9" name="Content Placeholder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640" y="6261306"/>
            <a:ext cx="138216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129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1024</Words>
  <Application>Microsoft Office PowerPoint</Application>
  <PresentationFormat>Widescreen</PresentationFormat>
  <Paragraphs>313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Voorstelling onderzoeksresultaten   Een zaak overnemen: Kijken starters en groeiers er anders tegen aan?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Voorstelling onderzoeksresultaten   Bedrijfsoverdracht in Vlaanderen</dc:title>
  <dc:creator>emili</dc:creator>
  <cp:lastModifiedBy>Laveren Eddy</cp:lastModifiedBy>
  <cp:revision>74</cp:revision>
  <cp:lastPrinted>2019-10-13T07:08:22Z</cp:lastPrinted>
  <dcterms:created xsi:type="dcterms:W3CDTF">2019-08-22T10:46:59Z</dcterms:created>
  <dcterms:modified xsi:type="dcterms:W3CDTF">2019-10-15T19:12:39Z</dcterms:modified>
</cp:coreProperties>
</file>