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3" r:id="rId7"/>
    <p:sldId id="264" r:id="rId8"/>
    <p:sldId id="265" r:id="rId9"/>
    <p:sldId id="266" r:id="rId10"/>
    <p:sldId id="262" r:id="rId11"/>
    <p:sldId id="269" r:id="rId12"/>
    <p:sldId id="267" r:id="rId13"/>
    <p:sldId id="270" r:id="rId14"/>
    <p:sldId id="274" r:id="rId15"/>
    <p:sldId id="273" r:id="rId16"/>
    <p:sldId id="271" r:id="rId17"/>
  </p:sldIdLst>
  <p:sldSz cx="12192000" cy="6858000"/>
  <p:notesSz cx="6881813" cy="92964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3459"/>
    <a:srgbClr val="CBCBCB"/>
    <a:srgbClr val="A71931"/>
    <a:srgbClr val="E7E7E7"/>
    <a:srgbClr val="767171"/>
    <a:srgbClr val="113A58"/>
    <a:srgbClr val="AB1036"/>
    <a:srgbClr val="0099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ijl, gemiddeld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634" autoAdjust="0"/>
    <p:restoredTop sz="94660"/>
  </p:normalViewPr>
  <p:slideViewPr>
    <p:cSldViewPr snapToGrid="0">
      <p:cViewPr varScale="1">
        <p:scale>
          <a:sx n="67" d="100"/>
          <a:sy n="67" d="100"/>
        </p:scale>
        <p:origin x="92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CB8DCF-6C9A-4AD8-A236-03E1621403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8A90149E-400E-424B-80C7-FD23E2D036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5C2CEDF-57FA-4CA2-B8D6-DDFF51C40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8783-08E7-4863-9852-1FA3B4158A33}" type="datetimeFigureOut">
              <a:rPr lang="nl-BE" smtClean="0"/>
              <a:t>15/10/2019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A0E8707-81E7-4011-9B53-F3AB3E4AA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C02539F-10B0-4C81-BE59-08ED63E23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9201C-4AFA-47E0-8D32-599708EE23AF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31530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7C504A-1D57-4236-AE89-C214F5466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C0D188D4-B003-4A5D-BD65-1020D3244C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5E94A34-6F29-4914-9318-9BF5228A5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8783-08E7-4863-9852-1FA3B4158A33}" type="datetimeFigureOut">
              <a:rPr lang="nl-BE" smtClean="0"/>
              <a:t>15/10/2019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6F90F3E-9CFF-47F2-BACE-D610C5FB4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D61C89C-C518-45E3-9276-7754629C1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9201C-4AFA-47E0-8D32-599708EE23AF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023707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F81CB70F-5461-4C96-B2BE-7C52358CF4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944F0B1C-AF7D-4135-9639-4DC6157DF7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F201D7B-1708-44CB-8023-A75020E0C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8783-08E7-4863-9852-1FA3B4158A33}" type="datetimeFigureOut">
              <a:rPr lang="nl-BE" smtClean="0"/>
              <a:t>15/10/2019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BC52B13-E943-49AE-958E-A5CFAB0F9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FFF84F5-0F50-4539-A57D-243914092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9201C-4AFA-47E0-8D32-599708EE23AF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72406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273E28-4638-4238-BB02-2A5D9EDAB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01BB46A-A559-4FC5-832B-868C2F2715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651E306-125E-4AA6-A66B-6078D50B7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8783-08E7-4863-9852-1FA3B4158A33}" type="datetimeFigureOut">
              <a:rPr lang="nl-BE" smtClean="0"/>
              <a:t>15/10/2019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EE231C1-78C7-4463-8E68-CE82F5457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F9A44DC-F1FA-4D1D-8046-F1D0D6AD7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9201C-4AFA-47E0-8D32-599708EE23AF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456447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E97422-FB44-416A-8EF4-00D5E0E621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9C2913B-62DB-4575-9613-E8D3243CD4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A046560-CA73-4C0C-B27F-776CD443F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8783-08E7-4863-9852-1FA3B4158A33}" type="datetimeFigureOut">
              <a:rPr lang="nl-BE" smtClean="0"/>
              <a:t>15/10/2019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C4C3284-D98A-4154-90C5-FC9B158CC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643ABE0-49D9-4904-B1B5-54484362E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9201C-4AFA-47E0-8D32-599708EE23AF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70452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291491-D4C0-4855-8833-B113A97AE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C6CB948-4421-40D8-8926-2D2A8CC16C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54BC0B8-459F-4DC7-9170-5555A2DC9E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F78579B-9A24-4A83-B502-5942E468E7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8783-08E7-4863-9852-1FA3B4158A33}" type="datetimeFigureOut">
              <a:rPr lang="nl-BE" smtClean="0"/>
              <a:t>15/10/2019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52E70E7-04EA-48B7-8E89-7B7D5BBDD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76BE48B-D28E-4581-BB6C-CD98B6B16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9201C-4AFA-47E0-8D32-599708EE23AF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856370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C2083B-DA04-4C86-A422-6697D6101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3B725F6-43A0-4D08-ABC8-7767E682F2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FC10A72-3519-495E-89FD-62CD422114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94016B4-BE7C-474A-9AEE-539D354969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DCCCAB88-BEA5-4C1B-A143-2676FF700E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E2D874D5-4BAD-45B6-96C8-759D72296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8783-08E7-4863-9852-1FA3B4158A33}" type="datetimeFigureOut">
              <a:rPr lang="nl-BE" smtClean="0"/>
              <a:t>15/10/2019</a:t>
            </a:fld>
            <a:endParaRPr lang="nl-BE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0F897BA2-0E4E-42EF-8412-D46FCB35A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F402B3FD-90D4-49B1-8E0E-F6DB61B3F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9201C-4AFA-47E0-8D32-599708EE23AF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1645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1A14EF-7F52-44B6-9FB7-97482DFB4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9C477DDD-FA41-4D9B-8B44-F40657985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8783-08E7-4863-9852-1FA3B4158A33}" type="datetimeFigureOut">
              <a:rPr lang="nl-BE" smtClean="0"/>
              <a:t>15/10/2019</a:t>
            </a:fld>
            <a:endParaRPr lang="nl-BE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9560F67B-8EE1-410B-B566-636E469E7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EB39FA18-08A4-47D4-94B9-BDC11F6D7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9201C-4AFA-47E0-8D32-599708EE23AF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37240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85297360-56AD-4915-9D98-5F082EC17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8783-08E7-4863-9852-1FA3B4158A33}" type="datetimeFigureOut">
              <a:rPr lang="nl-BE" smtClean="0"/>
              <a:t>15/10/2019</a:t>
            </a:fld>
            <a:endParaRPr lang="nl-BE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C7E095CE-3B4F-432C-ACA7-FF65E4909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FC45622-B3B8-41A1-9D26-2B113055B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9201C-4AFA-47E0-8D32-599708EE23AF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01819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42D199-D567-4B76-A878-36A578C41C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A5CA431-EC75-4B9B-BE47-804F54C9B7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F572E9C-1DE1-4A77-B507-968CD6F9CF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9197BB3-8D22-4E45-9BD4-69529F8F7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8783-08E7-4863-9852-1FA3B4158A33}" type="datetimeFigureOut">
              <a:rPr lang="nl-BE" smtClean="0"/>
              <a:t>15/10/2019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F74B1C0-C6BA-470E-8260-4E81AD119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5F63A93-EAD2-4076-9923-3A9E2BEDB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9201C-4AFA-47E0-8D32-599708EE23AF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090605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33AC13-9772-40F5-9801-6435FEF99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F2CBA401-4921-4AA8-8849-CE2C3D7EE5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C97D475-022D-410C-83A8-907A0D564E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F99896B-DC13-4CBF-BC8B-86BCE56EC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8783-08E7-4863-9852-1FA3B4158A33}" type="datetimeFigureOut">
              <a:rPr lang="nl-BE" smtClean="0"/>
              <a:t>15/10/2019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915C437-D6BA-4A04-92A1-47255DA5D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01C7FC7-4965-4233-914E-110B4450A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9201C-4AFA-47E0-8D32-599708EE23AF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55648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B467E3BA-A484-4F48-B516-E3FC931B90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6D92168-1CC2-4F18-9F13-2A1B8AA7D1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D478B4D-1B19-4BCF-9F03-BA9E0DA4B8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768783-08E7-4863-9852-1FA3B4158A33}" type="datetimeFigureOut">
              <a:rPr lang="nl-BE" smtClean="0"/>
              <a:t>15/10/2019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587ACD4-4C9D-4DE8-ABEF-61EF0A5443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8F99EC4-6493-42F4-BC1D-1814A1C592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19201C-4AFA-47E0-8D32-599708EE23AF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3214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29BF10C-72D0-4DE0-9CB2-08031D32A8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2996" y="2076453"/>
            <a:ext cx="10906008" cy="2209781"/>
          </a:xfrm>
        </p:spPr>
        <p:txBody>
          <a:bodyPr>
            <a:normAutofit/>
          </a:bodyPr>
          <a:lstStyle/>
          <a:p>
            <a:r>
              <a:rPr lang="nl-BE" altLang="en-US" sz="3600" b="1" dirty="0">
                <a:latin typeface="+mn-lt"/>
                <a:ea typeface="MS PGothic" panose="020B0600070205080204" pitchFamily="34" charset="-128"/>
              </a:rPr>
              <a:t>Voorstelling onderzoeksresultaten</a:t>
            </a:r>
            <a:br>
              <a:rPr lang="nl-BE" altLang="en-US" sz="3600" b="1" dirty="0">
                <a:latin typeface="+mn-lt"/>
                <a:ea typeface="MS PGothic" panose="020B0600070205080204" pitchFamily="34" charset="-128"/>
              </a:rPr>
            </a:br>
            <a:r>
              <a:rPr lang="nl-BE" altLang="en-US" sz="3600" b="1" dirty="0">
                <a:latin typeface="+mn-lt"/>
                <a:ea typeface="MS PGothic" panose="020B0600070205080204" pitchFamily="34" charset="-128"/>
              </a:rPr>
              <a:t>	</a:t>
            </a:r>
            <a:br>
              <a:rPr lang="nl-BE" altLang="en-US" sz="3600" b="1" dirty="0">
                <a:latin typeface="+mn-lt"/>
                <a:ea typeface="MS PGothic" panose="020B0600070205080204" pitchFamily="34" charset="-128"/>
              </a:rPr>
            </a:br>
            <a:r>
              <a:rPr lang="nl-BE" altLang="en-US" sz="3600" b="1" dirty="0">
                <a:latin typeface="+mn-lt"/>
                <a:ea typeface="MS PGothic" panose="020B0600070205080204" pitchFamily="34" charset="-128"/>
              </a:rPr>
              <a:t>Een zaak overnemen: Kijken starters en groeiers er anders tegen aan?</a:t>
            </a:r>
            <a:endParaRPr lang="nl-BE" altLang="en-US" sz="1500" b="1" dirty="0">
              <a:solidFill>
                <a:srgbClr val="AB1036"/>
              </a:solidFill>
              <a:latin typeface="+mn-lt"/>
              <a:ea typeface="MS PGothic" panose="020B0600070205080204" pitchFamily="34" charset="-128"/>
            </a:endParaRPr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D380D0BE-1D7A-419E-896D-10331C5749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95" y="260795"/>
            <a:ext cx="4038505" cy="958428"/>
          </a:xfrm>
          <a:prstGeom prst="rect">
            <a:avLst/>
          </a:prstGeom>
        </p:spPr>
      </p:pic>
      <p:sp>
        <p:nvSpPr>
          <p:cNvPr id="19" name="Title 1">
            <a:extLst>
              <a:ext uri="{FF2B5EF4-FFF2-40B4-BE49-F238E27FC236}">
                <a16:creationId xmlns:a16="http://schemas.microsoft.com/office/drawing/2014/main" id="{89175BEB-0764-460E-A149-C3825475806E}"/>
              </a:ext>
            </a:extLst>
          </p:cNvPr>
          <p:cNvSpPr txBox="1">
            <a:spLocks/>
          </p:cNvSpPr>
          <p:nvPr/>
        </p:nvSpPr>
        <p:spPr>
          <a:xfrm>
            <a:off x="760562" y="5670977"/>
            <a:ext cx="10906008" cy="70968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BE" altLang="en-US" sz="2000" dirty="0">
                <a:latin typeface="+mn-lt"/>
                <a:ea typeface="MS PGothic" panose="020B0600070205080204" pitchFamily="34" charset="-128"/>
              </a:rPr>
              <a:t>Promotoren van het onderzoek uitgevoerd met steun van het Agentschap Innoveren &amp; Ondernemen:</a:t>
            </a:r>
            <a:br>
              <a:rPr lang="nl-BE" altLang="en-US" sz="2000" dirty="0">
                <a:latin typeface="+mn-lt"/>
                <a:ea typeface="MS PGothic" panose="020B0600070205080204" pitchFamily="34" charset="-128"/>
              </a:rPr>
            </a:br>
            <a:r>
              <a:rPr lang="nl-BE" altLang="en-US" sz="2000" dirty="0">
                <a:latin typeface="+mn-lt"/>
                <a:ea typeface="MS PGothic" panose="020B0600070205080204" pitchFamily="34" charset="-128"/>
              </a:rPr>
              <a:t>Prof. dr. Eddy Laveren (</a:t>
            </a:r>
            <a:r>
              <a:rPr lang="nl-BE" altLang="en-US" sz="2000" dirty="0" err="1">
                <a:latin typeface="+mn-lt"/>
                <a:ea typeface="MS PGothic" panose="020B0600070205080204" pitchFamily="34" charset="-128"/>
              </a:rPr>
              <a:t>Antwerp</a:t>
            </a:r>
            <a:r>
              <a:rPr lang="nl-BE" altLang="en-US" sz="2000" dirty="0">
                <a:latin typeface="+mn-lt"/>
                <a:ea typeface="MS PGothic" panose="020B0600070205080204" pitchFamily="34" charset="-128"/>
              </a:rPr>
              <a:t> Management School)</a:t>
            </a:r>
            <a:br>
              <a:rPr lang="nl-BE" altLang="en-US" sz="2000" dirty="0">
                <a:latin typeface="+mn-lt"/>
                <a:ea typeface="MS PGothic" panose="020B0600070205080204" pitchFamily="34" charset="-128"/>
              </a:rPr>
            </a:br>
            <a:r>
              <a:rPr lang="nl-BE" altLang="en-US" sz="2000" dirty="0">
                <a:latin typeface="+mn-lt"/>
                <a:ea typeface="MS PGothic" panose="020B0600070205080204" pitchFamily="34" charset="-128"/>
              </a:rPr>
              <a:t>Prof. dr. Tensie </a:t>
            </a:r>
            <a:r>
              <a:rPr lang="nl-BE" altLang="en-US" sz="2000" dirty="0" err="1">
                <a:latin typeface="+mn-lt"/>
                <a:ea typeface="MS PGothic" panose="020B0600070205080204" pitchFamily="34" charset="-128"/>
              </a:rPr>
              <a:t>Steijvers</a:t>
            </a:r>
            <a:r>
              <a:rPr lang="nl-BE" altLang="en-US" sz="2000" dirty="0">
                <a:latin typeface="+mn-lt"/>
                <a:ea typeface="MS PGothic" panose="020B0600070205080204" pitchFamily="34" charset="-128"/>
              </a:rPr>
              <a:t> (Universiteit Hasselt) </a:t>
            </a:r>
          </a:p>
          <a:p>
            <a:r>
              <a:rPr lang="nl-BE" altLang="en-US" sz="2000" dirty="0">
                <a:latin typeface="+mn-lt"/>
                <a:ea typeface="MS PGothic" panose="020B0600070205080204" pitchFamily="34" charset="-128"/>
              </a:rPr>
              <a:t>Dr. Ine </a:t>
            </a:r>
            <a:r>
              <a:rPr lang="nl-BE" altLang="en-US" sz="2000" dirty="0" err="1">
                <a:latin typeface="+mn-lt"/>
                <a:ea typeface="MS PGothic" panose="020B0600070205080204" pitchFamily="34" charset="-128"/>
              </a:rPr>
              <a:t>Umans</a:t>
            </a:r>
            <a:r>
              <a:rPr lang="nl-BE" altLang="en-US" sz="2000" dirty="0">
                <a:latin typeface="+mn-lt"/>
                <a:ea typeface="MS PGothic" panose="020B0600070205080204" pitchFamily="34" charset="-128"/>
              </a:rPr>
              <a:t> (Universiteit Hasselt)</a:t>
            </a:r>
          </a:p>
        </p:txBody>
      </p:sp>
      <p:cxnSp>
        <p:nvCxnSpPr>
          <p:cNvPr id="23" name="Rechte verbindingslijn 22">
            <a:extLst>
              <a:ext uri="{FF2B5EF4-FFF2-40B4-BE49-F238E27FC236}">
                <a16:creationId xmlns:a16="http://schemas.microsoft.com/office/drawing/2014/main" id="{A4860EBF-CE70-45B9-9F3A-EB2FE578B811}"/>
              </a:ext>
            </a:extLst>
          </p:cNvPr>
          <p:cNvCxnSpPr>
            <a:cxnSpLocks/>
          </p:cNvCxnSpPr>
          <p:nvPr/>
        </p:nvCxnSpPr>
        <p:spPr>
          <a:xfrm>
            <a:off x="838200" y="1573485"/>
            <a:ext cx="10515600" cy="0"/>
          </a:xfrm>
          <a:prstGeom prst="line">
            <a:avLst/>
          </a:prstGeom>
          <a:ln>
            <a:solidFill>
              <a:srgbClr val="AB1036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3" name="Afbeelding 2">
            <a:extLst>
              <a:ext uri="{FF2B5EF4-FFF2-40B4-BE49-F238E27FC236}">
                <a16:creationId xmlns:a16="http://schemas.microsoft.com/office/drawing/2014/main" id="{A4CAFC4A-D644-4B00-A8A1-C5206D208764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477339"/>
            <a:ext cx="2829929" cy="522000"/>
          </a:xfrm>
          <a:prstGeom prst="rect">
            <a:avLst/>
          </a:prstGeom>
        </p:spPr>
      </p:pic>
      <p:pic>
        <p:nvPicPr>
          <p:cNvPr id="8" name="Content Placeholder 1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0540" y="477339"/>
            <a:ext cx="2202343" cy="52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66143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>
            <a:extLst>
              <a:ext uri="{FF2B5EF4-FFF2-40B4-BE49-F238E27FC236}">
                <a16:creationId xmlns:a16="http://schemas.microsoft.com/office/drawing/2014/main" id="{F87F19E4-7DC7-41B3-ABF7-F0CED8CEE74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5575114"/>
              </p:ext>
            </p:extLst>
          </p:nvPr>
        </p:nvGraphicFramePr>
        <p:xfrm>
          <a:off x="733425" y="1273175"/>
          <a:ext cx="10620376" cy="40703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5094">
                  <a:extLst>
                    <a:ext uri="{9D8B030D-6E8A-4147-A177-3AD203B41FA5}">
                      <a16:colId xmlns:a16="http://schemas.microsoft.com/office/drawing/2014/main" val="2863952814"/>
                    </a:ext>
                  </a:extLst>
                </a:gridCol>
                <a:gridCol w="2655094">
                  <a:extLst>
                    <a:ext uri="{9D8B030D-6E8A-4147-A177-3AD203B41FA5}">
                      <a16:colId xmlns:a16="http://schemas.microsoft.com/office/drawing/2014/main" val="3077393729"/>
                    </a:ext>
                  </a:extLst>
                </a:gridCol>
                <a:gridCol w="2655094">
                  <a:extLst>
                    <a:ext uri="{9D8B030D-6E8A-4147-A177-3AD203B41FA5}">
                      <a16:colId xmlns:a16="http://schemas.microsoft.com/office/drawing/2014/main" val="88559740"/>
                    </a:ext>
                  </a:extLst>
                </a:gridCol>
                <a:gridCol w="2655094">
                  <a:extLst>
                    <a:ext uri="{9D8B030D-6E8A-4147-A177-3AD203B41FA5}">
                      <a16:colId xmlns:a16="http://schemas.microsoft.com/office/drawing/2014/main" val="3905516053"/>
                    </a:ext>
                  </a:extLst>
                </a:gridCol>
              </a:tblGrid>
              <a:tr h="598581">
                <a:tc>
                  <a:txBody>
                    <a:bodyPr/>
                    <a:lstStyle/>
                    <a:p>
                      <a:endParaRPr lang="en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400" dirty="0"/>
                        <a:t>Starters</a:t>
                      </a:r>
                      <a:endParaRPr lang="en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400" dirty="0"/>
                        <a:t>Pre-starters</a:t>
                      </a:r>
                      <a:endParaRPr lang="en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400" dirty="0"/>
                        <a:t>Groeiers</a:t>
                      </a:r>
                      <a:endParaRPr lang="en-B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8324962"/>
                  </a:ext>
                </a:extLst>
              </a:tr>
              <a:tr h="598581">
                <a:tc>
                  <a:txBody>
                    <a:bodyPr/>
                    <a:lstStyle/>
                    <a:p>
                      <a:r>
                        <a:rPr lang="nl-BE" sz="2400" dirty="0"/>
                        <a:t>Infosessies</a:t>
                      </a:r>
                      <a:endParaRPr lang="en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400" dirty="0"/>
                        <a:t>68%</a:t>
                      </a:r>
                      <a:endParaRPr lang="en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400" dirty="0"/>
                        <a:t>92%</a:t>
                      </a:r>
                      <a:endParaRPr lang="en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400" dirty="0"/>
                        <a:t>69%</a:t>
                      </a:r>
                      <a:endParaRPr lang="en-B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0717140"/>
                  </a:ext>
                </a:extLst>
              </a:tr>
              <a:tr h="598581">
                <a:tc>
                  <a:txBody>
                    <a:bodyPr/>
                    <a:lstStyle/>
                    <a:p>
                      <a:r>
                        <a:rPr lang="nl-BE" sz="2400" dirty="0"/>
                        <a:t>Opleidingen</a:t>
                      </a:r>
                      <a:endParaRPr lang="en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400" dirty="0"/>
                        <a:t>77%</a:t>
                      </a:r>
                      <a:endParaRPr lang="en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400" dirty="0"/>
                        <a:t>89%</a:t>
                      </a:r>
                      <a:endParaRPr lang="en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400" dirty="0"/>
                        <a:t>68%</a:t>
                      </a:r>
                      <a:endParaRPr lang="en-B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801073"/>
                  </a:ext>
                </a:extLst>
              </a:tr>
              <a:tr h="598581">
                <a:tc>
                  <a:txBody>
                    <a:bodyPr/>
                    <a:lstStyle/>
                    <a:p>
                      <a:r>
                        <a:rPr lang="nl-BE" sz="2400" dirty="0"/>
                        <a:t>Advies</a:t>
                      </a:r>
                      <a:endParaRPr lang="en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400" dirty="0"/>
                        <a:t>82%</a:t>
                      </a:r>
                      <a:endParaRPr lang="en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400" dirty="0"/>
                        <a:t>91%</a:t>
                      </a:r>
                      <a:endParaRPr lang="en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400" dirty="0"/>
                        <a:t>87%</a:t>
                      </a:r>
                      <a:endParaRPr lang="en-B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3747688"/>
                  </a:ext>
                </a:extLst>
              </a:tr>
              <a:tr h="598581">
                <a:tc>
                  <a:txBody>
                    <a:bodyPr/>
                    <a:lstStyle/>
                    <a:p>
                      <a:r>
                        <a:rPr lang="nl-BE" sz="2400" dirty="0"/>
                        <a:t>Begeleiding</a:t>
                      </a:r>
                      <a:endParaRPr lang="en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400" dirty="0"/>
                        <a:t>73%</a:t>
                      </a:r>
                      <a:endParaRPr lang="en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400" dirty="0"/>
                        <a:t>89%</a:t>
                      </a:r>
                      <a:endParaRPr lang="en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400" dirty="0"/>
                        <a:t>83%</a:t>
                      </a:r>
                      <a:endParaRPr lang="en-B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6560468"/>
                  </a:ext>
                </a:extLst>
              </a:tr>
              <a:tr h="1077446">
                <a:tc>
                  <a:txBody>
                    <a:bodyPr/>
                    <a:lstStyle/>
                    <a:p>
                      <a:r>
                        <a:rPr lang="nl-BE" sz="2400" dirty="0"/>
                        <a:t>Online tools &amp; checklists</a:t>
                      </a:r>
                      <a:endParaRPr lang="en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400" dirty="0"/>
                        <a:t>75%</a:t>
                      </a:r>
                      <a:endParaRPr lang="en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400" dirty="0"/>
                        <a:t>82%</a:t>
                      </a:r>
                      <a:endParaRPr lang="en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400" dirty="0"/>
                        <a:t>55%</a:t>
                      </a:r>
                      <a:endParaRPr lang="en-B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1968924"/>
                  </a:ext>
                </a:extLst>
              </a:tr>
            </a:tbl>
          </a:graphicData>
        </a:graphic>
      </p:graphicFrame>
      <p:sp>
        <p:nvSpPr>
          <p:cNvPr id="10" name="Titel 1">
            <a:extLst>
              <a:ext uri="{FF2B5EF4-FFF2-40B4-BE49-F238E27FC236}">
                <a16:creationId xmlns:a16="http://schemas.microsoft.com/office/drawing/2014/main" id="{A5A115DB-54CF-416A-9ED8-4236372700E5}"/>
              </a:ext>
            </a:extLst>
          </p:cNvPr>
          <p:cNvSpPr txBox="1">
            <a:spLocks/>
          </p:cNvSpPr>
          <p:nvPr/>
        </p:nvSpPr>
        <p:spPr>
          <a:xfrm>
            <a:off x="838200" y="654436"/>
            <a:ext cx="10515600" cy="4254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BE" sz="2400" b="1" dirty="0">
                <a:latin typeface="+mn-lt"/>
              </a:rPr>
              <a:t>Kennis van het aanbod van dienstverleners</a:t>
            </a:r>
          </a:p>
        </p:txBody>
      </p:sp>
      <p:cxnSp>
        <p:nvCxnSpPr>
          <p:cNvPr id="17" name="Rechte verbindingslijn 16">
            <a:extLst>
              <a:ext uri="{FF2B5EF4-FFF2-40B4-BE49-F238E27FC236}">
                <a16:creationId xmlns:a16="http://schemas.microsoft.com/office/drawing/2014/main" id="{26354985-C71F-4608-89CF-905B22EB7DB5}"/>
              </a:ext>
            </a:extLst>
          </p:cNvPr>
          <p:cNvCxnSpPr>
            <a:cxnSpLocks/>
          </p:cNvCxnSpPr>
          <p:nvPr/>
        </p:nvCxnSpPr>
        <p:spPr>
          <a:xfrm>
            <a:off x="936702" y="1100942"/>
            <a:ext cx="1572322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Rechte verbindingslijn 21">
            <a:extLst>
              <a:ext uri="{FF2B5EF4-FFF2-40B4-BE49-F238E27FC236}">
                <a16:creationId xmlns:a16="http://schemas.microsoft.com/office/drawing/2014/main" id="{45CC870F-E3B2-46AC-940C-96FBD889E667}"/>
              </a:ext>
            </a:extLst>
          </p:cNvPr>
          <p:cNvCxnSpPr>
            <a:cxnSpLocks/>
          </p:cNvCxnSpPr>
          <p:nvPr/>
        </p:nvCxnSpPr>
        <p:spPr>
          <a:xfrm>
            <a:off x="936702" y="6067426"/>
            <a:ext cx="10253812" cy="0"/>
          </a:xfrm>
          <a:prstGeom prst="line">
            <a:avLst/>
          </a:prstGeom>
          <a:ln w="3175">
            <a:solidFill>
              <a:srgbClr val="AB1036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8" name="Afbeelding 7">
            <a:extLst>
              <a:ext uri="{FF2B5EF4-FFF2-40B4-BE49-F238E27FC236}">
                <a16:creationId xmlns:a16="http://schemas.microsoft.com/office/drawing/2014/main" id="{73C4ADB5-1388-4681-A76A-3AE336DB48CA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5745" y="6261306"/>
            <a:ext cx="1765952" cy="325742"/>
          </a:xfrm>
          <a:prstGeom prst="rect">
            <a:avLst/>
          </a:prstGeom>
        </p:spPr>
      </p:pic>
      <p:pic>
        <p:nvPicPr>
          <p:cNvPr id="9" name="Content Placeholder 1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1640" y="6261306"/>
            <a:ext cx="1382160" cy="32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89811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>
            <a:extLst>
              <a:ext uri="{FF2B5EF4-FFF2-40B4-BE49-F238E27FC236}">
                <a16:creationId xmlns:a16="http://schemas.microsoft.com/office/drawing/2014/main" id="{F87F19E4-7DC7-41B3-ABF7-F0CED8CEE74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8149786"/>
              </p:ext>
            </p:extLst>
          </p:nvPr>
        </p:nvGraphicFramePr>
        <p:xfrm>
          <a:off x="733425" y="1273174"/>
          <a:ext cx="10620376" cy="42036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5094">
                  <a:extLst>
                    <a:ext uri="{9D8B030D-6E8A-4147-A177-3AD203B41FA5}">
                      <a16:colId xmlns:a16="http://schemas.microsoft.com/office/drawing/2014/main" val="2863952814"/>
                    </a:ext>
                  </a:extLst>
                </a:gridCol>
                <a:gridCol w="2655094">
                  <a:extLst>
                    <a:ext uri="{9D8B030D-6E8A-4147-A177-3AD203B41FA5}">
                      <a16:colId xmlns:a16="http://schemas.microsoft.com/office/drawing/2014/main" val="3077393729"/>
                    </a:ext>
                  </a:extLst>
                </a:gridCol>
                <a:gridCol w="2655094">
                  <a:extLst>
                    <a:ext uri="{9D8B030D-6E8A-4147-A177-3AD203B41FA5}">
                      <a16:colId xmlns:a16="http://schemas.microsoft.com/office/drawing/2014/main" val="88559740"/>
                    </a:ext>
                  </a:extLst>
                </a:gridCol>
                <a:gridCol w="2655094">
                  <a:extLst>
                    <a:ext uri="{9D8B030D-6E8A-4147-A177-3AD203B41FA5}">
                      <a16:colId xmlns:a16="http://schemas.microsoft.com/office/drawing/2014/main" val="3905516053"/>
                    </a:ext>
                  </a:extLst>
                </a:gridCol>
              </a:tblGrid>
              <a:tr h="618190">
                <a:tc>
                  <a:txBody>
                    <a:bodyPr/>
                    <a:lstStyle/>
                    <a:p>
                      <a:endParaRPr lang="en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400" dirty="0"/>
                        <a:t>Starters</a:t>
                      </a:r>
                      <a:endParaRPr lang="en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400" dirty="0"/>
                        <a:t>Pre-starters</a:t>
                      </a:r>
                      <a:endParaRPr lang="en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400" dirty="0"/>
                        <a:t>Groeiers</a:t>
                      </a:r>
                      <a:endParaRPr lang="en-B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8324962"/>
                  </a:ext>
                </a:extLst>
              </a:tr>
              <a:tr h="618190">
                <a:tc>
                  <a:txBody>
                    <a:bodyPr/>
                    <a:lstStyle/>
                    <a:p>
                      <a:r>
                        <a:rPr lang="nl-BE" sz="2400" dirty="0"/>
                        <a:t>Infosessies</a:t>
                      </a:r>
                      <a:endParaRPr lang="en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400" dirty="0"/>
                        <a:t>50%</a:t>
                      </a:r>
                      <a:endParaRPr lang="en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400" dirty="0"/>
                        <a:t>91%</a:t>
                      </a:r>
                      <a:endParaRPr lang="en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400" dirty="0"/>
                        <a:t>41%</a:t>
                      </a:r>
                      <a:endParaRPr lang="en-B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0717140"/>
                  </a:ext>
                </a:extLst>
              </a:tr>
              <a:tr h="618190">
                <a:tc>
                  <a:txBody>
                    <a:bodyPr/>
                    <a:lstStyle/>
                    <a:p>
                      <a:r>
                        <a:rPr lang="nl-BE" sz="2400" dirty="0"/>
                        <a:t>Opleidingen</a:t>
                      </a:r>
                      <a:endParaRPr lang="en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400" dirty="0"/>
                        <a:t>49%</a:t>
                      </a:r>
                      <a:endParaRPr lang="en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400" dirty="0"/>
                        <a:t>81%</a:t>
                      </a:r>
                      <a:endParaRPr lang="en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400" dirty="0"/>
                        <a:t>39%</a:t>
                      </a:r>
                      <a:endParaRPr lang="en-B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801073"/>
                  </a:ext>
                </a:extLst>
              </a:tr>
              <a:tr h="618190">
                <a:tc>
                  <a:txBody>
                    <a:bodyPr/>
                    <a:lstStyle/>
                    <a:p>
                      <a:r>
                        <a:rPr lang="nl-BE" sz="2400" dirty="0"/>
                        <a:t>Advies</a:t>
                      </a:r>
                      <a:endParaRPr lang="en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400" dirty="0"/>
                        <a:t>58%</a:t>
                      </a:r>
                      <a:endParaRPr lang="en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400" dirty="0"/>
                        <a:t>78%</a:t>
                      </a:r>
                      <a:endParaRPr lang="en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400" dirty="0"/>
                        <a:t>78%</a:t>
                      </a:r>
                      <a:endParaRPr lang="en-B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3747688"/>
                  </a:ext>
                </a:extLst>
              </a:tr>
              <a:tr h="618190">
                <a:tc>
                  <a:txBody>
                    <a:bodyPr/>
                    <a:lstStyle/>
                    <a:p>
                      <a:r>
                        <a:rPr lang="nl-BE" sz="2400" dirty="0"/>
                        <a:t>Begeleiding</a:t>
                      </a:r>
                      <a:endParaRPr lang="en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400" dirty="0"/>
                        <a:t>44%</a:t>
                      </a:r>
                      <a:endParaRPr lang="en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400" dirty="0"/>
                        <a:t>81%</a:t>
                      </a:r>
                      <a:endParaRPr lang="en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400" dirty="0"/>
                        <a:t>64%</a:t>
                      </a:r>
                      <a:endParaRPr lang="en-B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6560468"/>
                  </a:ext>
                </a:extLst>
              </a:tr>
              <a:tr h="1112742">
                <a:tc>
                  <a:txBody>
                    <a:bodyPr/>
                    <a:lstStyle/>
                    <a:p>
                      <a:r>
                        <a:rPr lang="nl-BE" sz="2400" dirty="0"/>
                        <a:t>Online tools &amp; checklists</a:t>
                      </a:r>
                      <a:endParaRPr lang="en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400" dirty="0"/>
                        <a:t>36%</a:t>
                      </a:r>
                      <a:endParaRPr lang="en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400" dirty="0"/>
                        <a:t>62%</a:t>
                      </a:r>
                      <a:endParaRPr lang="en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400" dirty="0"/>
                        <a:t>12%</a:t>
                      </a:r>
                      <a:endParaRPr lang="en-B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1968924"/>
                  </a:ext>
                </a:extLst>
              </a:tr>
            </a:tbl>
          </a:graphicData>
        </a:graphic>
      </p:graphicFrame>
      <p:sp>
        <p:nvSpPr>
          <p:cNvPr id="10" name="Titel 1">
            <a:extLst>
              <a:ext uri="{FF2B5EF4-FFF2-40B4-BE49-F238E27FC236}">
                <a16:creationId xmlns:a16="http://schemas.microsoft.com/office/drawing/2014/main" id="{A5A115DB-54CF-416A-9ED8-4236372700E5}"/>
              </a:ext>
            </a:extLst>
          </p:cNvPr>
          <p:cNvSpPr txBox="1">
            <a:spLocks/>
          </p:cNvSpPr>
          <p:nvPr/>
        </p:nvSpPr>
        <p:spPr>
          <a:xfrm>
            <a:off x="838200" y="654436"/>
            <a:ext cx="10515600" cy="4254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BE" sz="2400" b="1" dirty="0">
                <a:latin typeface="+mn-lt"/>
              </a:rPr>
              <a:t>Contact genomen met dienstverleners</a:t>
            </a:r>
          </a:p>
        </p:txBody>
      </p:sp>
      <p:cxnSp>
        <p:nvCxnSpPr>
          <p:cNvPr id="17" name="Rechte verbindingslijn 16">
            <a:extLst>
              <a:ext uri="{FF2B5EF4-FFF2-40B4-BE49-F238E27FC236}">
                <a16:creationId xmlns:a16="http://schemas.microsoft.com/office/drawing/2014/main" id="{26354985-C71F-4608-89CF-905B22EB7DB5}"/>
              </a:ext>
            </a:extLst>
          </p:cNvPr>
          <p:cNvCxnSpPr>
            <a:cxnSpLocks/>
          </p:cNvCxnSpPr>
          <p:nvPr/>
        </p:nvCxnSpPr>
        <p:spPr>
          <a:xfrm>
            <a:off x="936702" y="1100942"/>
            <a:ext cx="1572322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Rechte verbindingslijn 21">
            <a:extLst>
              <a:ext uri="{FF2B5EF4-FFF2-40B4-BE49-F238E27FC236}">
                <a16:creationId xmlns:a16="http://schemas.microsoft.com/office/drawing/2014/main" id="{45CC870F-E3B2-46AC-940C-96FBD889E667}"/>
              </a:ext>
            </a:extLst>
          </p:cNvPr>
          <p:cNvCxnSpPr>
            <a:cxnSpLocks/>
          </p:cNvCxnSpPr>
          <p:nvPr/>
        </p:nvCxnSpPr>
        <p:spPr>
          <a:xfrm>
            <a:off x="936702" y="6067426"/>
            <a:ext cx="10253812" cy="0"/>
          </a:xfrm>
          <a:prstGeom prst="line">
            <a:avLst/>
          </a:prstGeom>
          <a:ln w="3175">
            <a:solidFill>
              <a:srgbClr val="AB1036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8" name="Afbeelding 7">
            <a:extLst>
              <a:ext uri="{FF2B5EF4-FFF2-40B4-BE49-F238E27FC236}">
                <a16:creationId xmlns:a16="http://schemas.microsoft.com/office/drawing/2014/main" id="{73C4ADB5-1388-4681-A76A-3AE336DB48CA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5745" y="6261306"/>
            <a:ext cx="1765952" cy="325742"/>
          </a:xfrm>
          <a:prstGeom prst="rect">
            <a:avLst/>
          </a:prstGeom>
        </p:spPr>
      </p:pic>
      <p:pic>
        <p:nvPicPr>
          <p:cNvPr id="9" name="Content Placeholder 1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1640" y="6261306"/>
            <a:ext cx="1382160" cy="32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46794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>
            <a:extLst>
              <a:ext uri="{FF2B5EF4-FFF2-40B4-BE49-F238E27FC236}">
                <a16:creationId xmlns:a16="http://schemas.microsoft.com/office/drawing/2014/main" id="{42140B3A-32EA-41A8-86C7-FC5683A7243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3486067"/>
              </p:ext>
            </p:extLst>
          </p:nvPr>
        </p:nvGraphicFramePr>
        <p:xfrm>
          <a:off x="733425" y="1273174"/>
          <a:ext cx="10620376" cy="42989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4300">
                  <a:extLst>
                    <a:ext uri="{9D8B030D-6E8A-4147-A177-3AD203B41FA5}">
                      <a16:colId xmlns:a16="http://schemas.microsoft.com/office/drawing/2014/main" val="2689619664"/>
                    </a:ext>
                  </a:extLst>
                </a:gridCol>
                <a:gridCol w="2295525">
                  <a:extLst>
                    <a:ext uri="{9D8B030D-6E8A-4147-A177-3AD203B41FA5}">
                      <a16:colId xmlns:a16="http://schemas.microsoft.com/office/drawing/2014/main" val="864183867"/>
                    </a:ext>
                  </a:extLst>
                </a:gridCol>
                <a:gridCol w="2247900">
                  <a:extLst>
                    <a:ext uri="{9D8B030D-6E8A-4147-A177-3AD203B41FA5}">
                      <a16:colId xmlns:a16="http://schemas.microsoft.com/office/drawing/2014/main" val="2170199596"/>
                    </a:ext>
                  </a:extLst>
                </a:gridCol>
                <a:gridCol w="2152651">
                  <a:extLst>
                    <a:ext uri="{9D8B030D-6E8A-4147-A177-3AD203B41FA5}">
                      <a16:colId xmlns:a16="http://schemas.microsoft.com/office/drawing/2014/main" val="549007845"/>
                    </a:ext>
                  </a:extLst>
                </a:gridCol>
              </a:tblGrid>
              <a:tr h="551146">
                <a:tc>
                  <a:txBody>
                    <a:bodyPr/>
                    <a:lstStyle/>
                    <a:p>
                      <a:endParaRPr lang="en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400" dirty="0"/>
                        <a:t>Starters</a:t>
                      </a:r>
                      <a:endParaRPr lang="en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400" dirty="0"/>
                        <a:t>Pre-starters</a:t>
                      </a:r>
                      <a:endParaRPr lang="en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400" dirty="0"/>
                        <a:t>Groeiers</a:t>
                      </a:r>
                      <a:endParaRPr lang="en-B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6265548"/>
                  </a:ext>
                </a:extLst>
              </a:tr>
              <a:tr h="551146">
                <a:tc>
                  <a:txBody>
                    <a:bodyPr/>
                    <a:lstStyle/>
                    <a:p>
                      <a:r>
                        <a:rPr lang="nl-BE" sz="2400" dirty="0"/>
                        <a:t>Fiscale aspecten</a:t>
                      </a:r>
                      <a:endParaRPr lang="en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400" dirty="0"/>
                        <a:t>70%</a:t>
                      </a:r>
                      <a:endParaRPr lang="en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400" dirty="0"/>
                        <a:t>64%</a:t>
                      </a:r>
                      <a:endParaRPr lang="en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400" dirty="0"/>
                        <a:t>69%</a:t>
                      </a:r>
                      <a:endParaRPr lang="en-B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886060"/>
                  </a:ext>
                </a:extLst>
              </a:tr>
              <a:tr h="551146">
                <a:tc>
                  <a:txBody>
                    <a:bodyPr/>
                    <a:lstStyle/>
                    <a:p>
                      <a:r>
                        <a:rPr lang="nl-BE" sz="2400" dirty="0"/>
                        <a:t>Juridische aspecten</a:t>
                      </a:r>
                      <a:endParaRPr lang="en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400" dirty="0"/>
                        <a:t>59%</a:t>
                      </a:r>
                      <a:endParaRPr lang="en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400" dirty="0"/>
                        <a:t>73%</a:t>
                      </a:r>
                      <a:endParaRPr lang="en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400" dirty="0"/>
                        <a:t>69%</a:t>
                      </a:r>
                      <a:endParaRPr lang="en-B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5775726"/>
                  </a:ext>
                </a:extLst>
              </a:tr>
              <a:tr h="551146">
                <a:tc>
                  <a:txBody>
                    <a:bodyPr/>
                    <a:lstStyle/>
                    <a:p>
                      <a:r>
                        <a:rPr lang="nl-BE" sz="2400" dirty="0"/>
                        <a:t>Financiële aspecten</a:t>
                      </a:r>
                      <a:endParaRPr lang="en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400" dirty="0"/>
                        <a:t>56%</a:t>
                      </a:r>
                      <a:endParaRPr lang="en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400" dirty="0"/>
                        <a:t>61%</a:t>
                      </a:r>
                      <a:endParaRPr lang="en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400" dirty="0"/>
                        <a:t>53%</a:t>
                      </a:r>
                      <a:endParaRPr lang="en-B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0373916"/>
                  </a:ext>
                </a:extLst>
              </a:tr>
              <a:tr h="551146">
                <a:tc>
                  <a:txBody>
                    <a:bodyPr/>
                    <a:lstStyle/>
                    <a:p>
                      <a:r>
                        <a:rPr lang="nl-BE" sz="2400" dirty="0"/>
                        <a:t>HR/Personeelsmanagement</a:t>
                      </a:r>
                      <a:endParaRPr lang="en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400" dirty="0"/>
                        <a:t>35%</a:t>
                      </a:r>
                      <a:endParaRPr lang="en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400" dirty="0"/>
                        <a:t>11%</a:t>
                      </a:r>
                      <a:endParaRPr lang="en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400" dirty="0"/>
                        <a:t>23%</a:t>
                      </a:r>
                      <a:endParaRPr lang="en-B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5794873"/>
                  </a:ext>
                </a:extLst>
              </a:tr>
              <a:tr h="551146">
                <a:tc>
                  <a:txBody>
                    <a:bodyPr/>
                    <a:lstStyle/>
                    <a:p>
                      <a:r>
                        <a:rPr lang="nl-BE" sz="2400" dirty="0"/>
                        <a:t>Ondernemingswaardering</a:t>
                      </a:r>
                      <a:endParaRPr lang="en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400" dirty="0"/>
                        <a:t>19%</a:t>
                      </a:r>
                      <a:endParaRPr lang="en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400" dirty="0"/>
                        <a:t>23%</a:t>
                      </a:r>
                      <a:endParaRPr lang="en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400" dirty="0"/>
                        <a:t>39%</a:t>
                      </a:r>
                      <a:endParaRPr lang="en-B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5190476"/>
                  </a:ext>
                </a:extLst>
              </a:tr>
              <a:tr h="992062">
                <a:tc>
                  <a:txBody>
                    <a:bodyPr/>
                    <a:lstStyle/>
                    <a:p>
                      <a:r>
                        <a:rPr lang="nl-BE" sz="2400" dirty="0"/>
                        <a:t>Verloop van het overnameproces</a:t>
                      </a:r>
                      <a:endParaRPr lang="en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400" dirty="0"/>
                        <a:t>12%</a:t>
                      </a:r>
                      <a:endParaRPr lang="en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400" dirty="0"/>
                        <a:t>---</a:t>
                      </a:r>
                      <a:endParaRPr lang="en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400" dirty="0"/>
                        <a:t>33%</a:t>
                      </a:r>
                      <a:endParaRPr lang="en-B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6508054"/>
                  </a:ext>
                </a:extLst>
              </a:tr>
            </a:tbl>
          </a:graphicData>
        </a:graphic>
      </p:graphicFrame>
      <p:sp>
        <p:nvSpPr>
          <p:cNvPr id="10" name="Titel 1">
            <a:extLst>
              <a:ext uri="{FF2B5EF4-FFF2-40B4-BE49-F238E27FC236}">
                <a16:creationId xmlns:a16="http://schemas.microsoft.com/office/drawing/2014/main" id="{A5A115DB-54CF-416A-9ED8-4236372700E5}"/>
              </a:ext>
            </a:extLst>
          </p:cNvPr>
          <p:cNvSpPr txBox="1">
            <a:spLocks/>
          </p:cNvSpPr>
          <p:nvPr/>
        </p:nvSpPr>
        <p:spPr>
          <a:xfrm>
            <a:off x="838200" y="654436"/>
            <a:ext cx="10515600" cy="4254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BE" sz="2400" b="1" dirty="0">
                <a:latin typeface="+mn-lt"/>
              </a:rPr>
              <a:t>Voor welke aspecten wordt een beroep gedaan op dienstverleners</a:t>
            </a:r>
          </a:p>
        </p:txBody>
      </p:sp>
      <p:cxnSp>
        <p:nvCxnSpPr>
          <p:cNvPr id="17" name="Rechte verbindingslijn 16">
            <a:extLst>
              <a:ext uri="{FF2B5EF4-FFF2-40B4-BE49-F238E27FC236}">
                <a16:creationId xmlns:a16="http://schemas.microsoft.com/office/drawing/2014/main" id="{26354985-C71F-4608-89CF-905B22EB7DB5}"/>
              </a:ext>
            </a:extLst>
          </p:cNvPr>
          <p:cNvCxnSpPr>
            <a:cxnSpLocks/>
          </p:cNvCxnSpPr>
          <p:nvPr/>
        </p:nvCxnSpPr>
        <p:spPr>
          <a:xfrm>
            <a:off x="936702" y="1100942"/>
            <a:ext cx="1572322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Rechte verbindingslijn 21">
            <a:extLst>
              <a:ext uri="{FF2B5EF4-FFF2-40B4-BE49-F238E27FC236}">
                <a16:creationId xmlns:a16="http://schemas.microsoft.com/office/drawing/2014/main" id="{45CC870F-E3B2-46AC-940C-96FBD889E667}"/>
              </a:ext>
            </a:extLst>
          </p:cNvPr>
          <p:cNvCxnSpPr>
            <a:cxnSpLocks/>
          </p:cNvCxnSpPr>
          <p:nvPr/>
        </p:nvCxnSpPr>
        <p:spPr>
          <a:xfrm>
            <a:off x="936702" y="6067426"/>
            <a:ext cx="10253812" cy="0"/>
          </a:xfrm>
          <a:prstGeom prst="line">
            <a:avLst/>
          </a:prstGeom>
          <a:ln w="3175">
            <a:solidFill>
              <a:srgbClr val="AB1036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8" name="Afbeelding 7">
            <a:extLst>
              <a:ext uri="{FF2B5EF4-FFF2-40B4-BE49-F238E27FC236}">
                <a16:creationId xmlns:a16="http://schemas.microsoft.com/office/drawing/2014/main" id="{73C4ADB5-1388-4681-A76A-3AE336DB48CA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5745" y="6261306"/>
            <a:ext cx="1765952" cy="325742"/>
          </a:xfrm>
          <a:prstGeom prst="rect">
            <a:avLst/>
          </a:prstGeom>
        </p:spPr>
      </p:pic>
      <p:pic>
        <p:nvPicPr>
          <p:cNvPr id="9" name="Content Placeholder 1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1640" y="6261306"/>
            <a:ext cx="1382160" cy="32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1002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>
            <a:extLst>
              <a:ext uri="{FF2B5EF4-FFF2-40B4-BE49-F238E27FC236}">
                <a16:creationId xmlns:a16="http://schemas.microsoft.com/office/drawing/2014/main" id="{F87F19E4-7DC7-41B3-ABF7-F0CED8CEE74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2083372"/>
              </p:ext>
            </p:extLst>
          </p:nvPr>
        </p:nvGraphicFramePr>
        <p:xfrm>
          <a:off x="704850" y="1343024"/>
          <a:ext cx="10648951" cy="41338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0131">
                  <a:extLst>
                    <a:ext uri="{9D8B030D-6E8A-4147-A177-3AD203B41FA5}">
                      <a16:colId xmlns:a16="http://schemas.microsoft.com/office/drawing/2014/main" val="2863952814"/>
                    </a:ext>
                  </a:extLst>
                </a:gridCol>
                <a:gridCol w="2550018">
                  <a:extLst>
                    <a:ext uri="{9D8B030D-6E8A-4147-A177-3AD203B41FA5}">
                      <a16:colId xmlns:a16="http://schemas.microsoft.com/office/drawing/2014/main" val="3077393729"/>
                    </a:ext>
                  </a:extLst>
                </a:gridCol>
                <a:gridCol w="2676564">
                  <a:extLst>
                    <a:ext uri="{9D8B030D-6E8A-4147-A177-3AD203B41FA5}">
                      <a16:colId xmlns:a16="http://schemas.microsoft.com/office/drawing/2014/main" val="88559740"/>
                    </a:ext>
                  </a:extLst>
                </a:gridCol>
                <a:gridCol w="2662238">
                  <a:extLst>
                    <a:ext uri="{9D8B030D-6E8A-4147-A177-3AD203B41FA5}">
                      <a16:colId xmlns:a16="http://schemas.microsoft.com/office/drawing/2014/main" val="3905516053"/>
                    </a:ext>
                  </a:extLst>
                </a:gridCol>
              </a:tblGrid>
              <a:tr h="607918">
                <a:tc>
                  <a:txBody>
                    <a:bodyPr/>
                    <a:lstStyle/>
                    <a:p>
                      <a:r>
                        <a:rPr lang="nl-BE" sz="2400" dirty="0"/>
                        <a:t>Helemaal tevreden</a:t>
                      </a:r>
                      <a:endParaRPr lang="en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400" dirty="0"/>
                        <a:t>Starters</a:t>
                      </a:r>
                      <a:endParaRPr lang="en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400" dirty="0"/>
                        <a:t>Pre-starters</a:t>
                      </a:r>
                      <a:endParaRPr lang="en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400" dirty="0"/>
                        <a:t>Groeiers</a:t>
                      </a:r>
                      <a:endParaRPr lang="en-B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8324962"/>
                  </a:ext>
                </a:extLst>
              </a:tr>
              <a:tr h="607918">
                <a:tc>
                  <a:txBody>
                    <a:bodyPr/>
                    <a:lstStyle/>
                    <a:p>
                      <a:r>
                        <a:rPr lang="nl-BE" sz="2400" dirty="0"/>
                        <a:t>Infosessies</a:t>
                      </a:r>
                      <a:endParaRPr lang="en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400" dirty="0"/>
                        <a:t>62%</a:t>
                      </a:r>
                      <a:endParaRPr lang="en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400" dirty="0"/>
                        <a:t>65%</a:t>
                      </a:r>
                      <a:endParaRPr lang="en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400" dirty="0"/>
                        <a:t>41%</a:t>
                      </a:r>
                      <a:endParaRPr lang="en-B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0717140"/>
                  </a:ext>
                </a:extLst>
              </a:tr>
              <a:tr h="607918">
                <a:tc>
                  <a:txBody>
                    <a:bodyPr/>
                    <a:lstStyle/>
                    <a:p>
                      <a:r>
                        <a:rPr lang="nl-BE" sz="2400" dirty="0"/>
                        <a:t>Opleidingen</a:t>
                      </a:r>
                      <a:endParaRPr lang="en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400" dirty="0"/>
                        <a:t>65%</a:t>
                      </a:r>
                      <a:endParaRPr lang="en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400" dirty="0"/>
                        <a:t>70%</a:t>
                      </a:r>
                      <a:endParaRPr lang="en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400" dirty="0"/>
                        <a:t>45%</a:t>
                      </a:r>
                      <a:endParaRPr lang="en-B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801073"/>
                  </a:ext>
                </a:extLst>
              </a:tr>
              <a:tr h="607918">
                <a:tc>
                  <a:txBody>
                    <a:bodyPr/>
                    <a:lstStyle/>
                    <a:p>
                      <a:r>
                        <a:rPr lang="nl-BE" sz="2400" dirty="0"/>
                        <a:t>Advies</a:t>
                      </a:r>
                      <a:endParaRPr lang="en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400" dirty="0"/>
                        <a:t>60%</a:t>
                      </a:r>
                      <a:endParaRPr lang="en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400" dirty="0"/>
                        <a:t>64%</a:t>
                      </a:r>
                      <a:endParaRPr lang="en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400" dirty="0"/>
                        <a:t>80%</a:t>
                      </a:r>
                      <a:endParaRPr lang="en-B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3747688"/>
                  </a:ext>
                </a:extLst>
              </a:tr>
              <a:tr h="607918">
                <a:tc>
                  <a:txBody>
                    <a:bodyPr/>
                    <a:lstStyle/>
                    <a:p>
                      <a:r>
                        <a:rPr lang="nl-BE" sz="2400" dirty="0"/>
                        <a:t>Begeleiding</a:t>
                      </a:r>
                      <a:endParaRPr lang="en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400" dirty="0"/>
                        <a:t>62%</a:t>
                      </a:r>
                      <a:endParaRPr lang="en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400" dirty="0"/>
                        <a:t>62%</a:t>
                      </a:r>
                      <a:endParaRPr lang="en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400" dirty="0"/>
                        <a:t>64%</a:t>
                      </a:r>
                      <a:endParaRPr lang="en-B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6560468"/>
                  </a:ext>
                </a:extLst>
              </a:tr>
              <a:tr h="1094252">
                <a:tc>
                  <a:txBody>
                    <a:bodyPr/>
                    <a:lstStyle/>
                    <a:p>
                      <a:r>
                        <a:rPr lang="nl-BE" sz="2400" dirty="0"/>
                        <a:t>Online tools &amp; checklists</a:t>
                      </a:r>
                      <a:endParaRPr lang="en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400" dirty="0"/>
                        <a:t>57%</a:t>
                      </a:r>
                    </a:p>
                    <a:p>
                      <a:r>
                        <a:rPr lang="nl-BE" sz="2000" dirty="0"/>
                        <a:t>(2% niet tevreden)</a:t>
                      </a:r>
                      <a:endParaRPr lang="en-B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400" dirty="0"/>
                        <a:t>30%</a:t>
                      </a:r>
                    </a:p>
                    <a:p>
                      <a:r>
                        <a:rPr lang="nl-BE" sz="2000" dirty="0"/>
                        <a:t>(0% niet tevreden)</a:t>
                      </a:r>
                      <a:endParaRPr lang="en-B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400" dirty="0"/>
                        <a:t>4% </a:t>
                      </a:r>
                    </a:p>
                    <a:p>
                      <a:r>
                        <a:rPr lang="nl-BE" sz="2000" dirty="0"/>
                        <a:t>(12% niet tevreden)</a:t>
                      </a:r>
                      <a:endParaRPr lang="en-BE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1968924"/>
                  </a:ext>
                </a:extLst>
              </a:tr>
            </a:tbl>
          </a:graphicData>
        </a:graphic>
      </p:graphicFrame>
      <p:sp>
        <p:nvSpPr>
          <p:cNvPr id="10" name="Titel 1">
            <a:extLst>
              <a:ext uri="{FF2B5EF4-FFF2-40B4-BE49-F238E27FC236}">
                <a16:creationId xmlns:a16="http://schemas.microsoft.com/office/drawing/2014/main" id="{A5A115DB-54CF-416A-9ED8-4236372700E5}"/>
              </a:ext>
            </a:extLst>
          </p:cNvPr>
          <p:cNvSpPr txBox="1">
            <a:spLocks/>
          </p:cNvSpPr>
          <p:nvPr/>
        </p:nvSpPr>
        <p:spPr>
          <a:xfrm>
            <a:off x="838200" y="654436"/>
            <a:ext cx="10515600" cy="4254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BE" sz="2400" b="1" dirty="0">
                <a:latin typeface="+mn-lt"/>
              </a:rPr>
              <a:t>Tevredenheid over de kwaliteit van de aangeboden diensten</a:t>
            </a:r>
          </a:p>
        </p:txBody>
      </p:sp>
      <p:cxnSp>
        <p:nvCxnSpPr>
          <p:cNvPr id="17" name="Rechte verbindingslijn 16">
            <a:extLst>
              <a:ext uri="{FF2B5EF4-FFF2-40B4-BE49-F238E27FC236}">
                <a16:creationId xmlns:a16="http://schemas.microsoft.com/office/drawing/2014/main" id="{26354985-C71F-4608-89CF-905B22EB7DB5}"/>
              </a:ext>
            </a:extLst>
          </p:cNvPr>
          <p:cNvCxnSpPr>
            <a:cxnSpLocks/>
          </p:cNvCxnSpPr>
          <p:nvPr/>
        </p:nvCxnSpPr>
        <p:spPr>
          <a:xfrm>
            <a:off x="936702" y="1100942"/>
            <a:ext cx="1572322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Rechte verbindingslijn 21">
            <a:extLst>
              <a:ext uri="{FF2B5EF4-FFF2-40B4-BE49-F238E27FC236}">
                <a16:creationId xmlns:a16="http://schemas.microsoft.com/office/drawing/2014/main" id="{45CC870F-E3B2-46AC-940C-96FBD889E667}"/>
              </a:ext>
            </a:extLst>
          </p:cNvPr>
          <p:cNvCxnSpPr>
            <a:cxnSpLocks/>
          </p:cNvCxnSpPr>
          <p:nvPr/>
        </p:nvCxnSpPr>
        <p:spPr>
          <a:xfrm>
            <a:off x="936702" y="6067426"/>
            <a:ext cx="10253812" cy="0"/>
          </a:xfrm>
          <a:prstGeom prst="line">
            <a:avLst/>
          </a:prstGeom>
          <a:ln w="3175">
            <a:solidFill>
              <a:srgbClr val="AB1036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8" name="Afbeelding 7">
            <a:extLst>
              <a:ext uri="{FF2B5EF4-FFF2-40B4-BE49-F238E27FC236}">
                <a16:creationId xmlns:a16="http://schemas.microsoft.com/office/drawing/2014/main" id="{73C4ADB5-1388-4681-A76A-3AE336DB48CA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5745" y="6261306"/>
            <a:ext cx="1765952" cy="325742"/>
          </a:xfrm>
          <a:prstGeom prst="rect">
            <a:avLst/>
          </a:prstGeom>
        </p:spPr>
      </p:pic>
      <p:pic>
        <p:nvPicPr>
          <p:cNvPr id="9" name="Content Placeholder 1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1640" y="6261306"/>
            <a:ext cx="1382160" cy="32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25671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1">
            <a:extLst>
              <a:ext uri="{FF2B5EF4-FFF2-40B4-BE49-F238E27FC236}">
                <a16:creationId xmlns:a16="http://schemas.microsoft.com/office/drawing/2014/main" id="{A5A115DB-54CF-416A-9ED8-4236372700E5}"/>
              </a:ext>
            </a:extLst>
          </p:cNvPr>
          <p:cNvSpPr txBox="1">
            <a:spLocks/>
          </p:cNvSpPr>
          <p:nvPr/>
        </p:nvSpPr>
        <p:spPr>
          <a:xfrm>
            <a:off x="838200" y="200026"/>
            <a:ext cx="10515600" cy="6859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BE" sz="2400" b="1" dirty="0">
                <a:latin typeface="+mn-lt"/>
              </a:rPr>
              <a:t>Algemene conclusie (1)</a:t>
            </a:r>
          </a:p>
        </p:txBody>
      </p:sp>
      <p:cxnSp>
        <p:nvCxnSpPr>
          <p:cNvPr id="17" name="Rechte verbindingslijn 16">
            <a:extLst>
              <a:ext uri="{FF2B5EF4-FFF2-40B4-BE49-F238E27FC236}">
                <a16:creationId xmlns:a16="http://schemas.microsoft.com/office/drawing/2014/main" id="{26354985-C71F-4608-89CF-905B22EB7DB5}"/>
              </a:ext>
            </a:extLst>
          </p:cNvPr>
          <p:cNvCxnSpPr>
            <a:cxnSpLocks/>
          </p:cNvCxnSpPr>
          <p:nvPr/>
        </p:nvCxnSpPr>
        <p:spPr>
          <a:xfrm>
            <a:off x="936702" y="882039"/>
            <a:ext cx="1572322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Rechte verbindingslijn 21">
            <a:extLst>
              <a:ext uri="{FF2B5EF4-FFF2-40B4-BE49-F238E27FC236}">
                <a16:creationId xmlns:a16="http://schemas.microsoft.com/office/drawing/2014/main" id="{45CC870F-E3B2-46AC-940C-96FBD889E667}"/>
              </a:ext>
            </a:extLst>
          </p:cNvPr>
          <p:cNvCxnSpPr>
            <a:cxnSpLocks/>
          </p:cNvCxnSpPr>
          <p:nvPr/>
        </p:nvCxnSpPr>
        <p:spPr>
          <a:xfrm>
            <a:off x="936702" y="6067426"/>
            <a:ext cx="10253812" cy="0"/>
          </a:xfrm>
          <a:prstGeom prst="line">
            <a:avLst/>
          </a:prstGeom>
          <a:ln w="3175">
            <a:solidFill>
              <a:srgbClr val="AB1036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8" name="Afbeelding 7">
            <a:extLst>
              <a:ext uri="{FF2B5EF4-FFF2-40B4-BE49-F238E27FC236}">
                <a16:creationId xmlns:a16="http://schemas.microsoft.com/office/drawing/2014/main" id="{73C4ADB5-1388-4681-A76A-3AE336DB48CA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5745" y="6261306"/>
            <a:ext cx="1765952" cy="325742"/>
          </a:xfrm>
          <a:prstGeom prst="rect">
            <a:avLst/>
          </a:prstGeom>
        </p:spPr>
      </p:pic>
      <p:pic>
        <p:nvPicPr>
          <p:cNvPr id="9" name="Content Placeholder 1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1640" y="6261306"/>
            <a:ext cx="1382160" cy="327600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D2D0DD-9740-4BB4-AF8D-AD7BA8AF77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975" y="1075919"/>
            <a:ext cx="10991849" cy="4987547"/>
          </a:xfrm>
        </p:spPr>
        <p:txBody>
          <a:bodyPr>
            <a:normAutofit lnSpcReduction="10000"/>
          </a:bodyPr>
          <a:lstStyle/>
          <a:p>
            <a:r>
              <a:rPr lang="nl-BE" sz="2400" dirty="0"/>
              <a:t>25,8 %van de starters en 13,6%van de pre-starters hebben een overname gedaan en/of overwogen</a:t>
            </a:r>
          </a:p>
          <a:p>
            <a:endParaRPr lang="nl-BE" sz="2400" dirty="0"/>
          </a:p>
          <a:p>
            <a:r>
              <a:rPr lang="nl-BE" sz="2400" dirty="0"/>
              <a:t>26,9% van de groeiers hebben een of meer overnames gedaan</a:t>
            </a:r>
          </a:p>
          <a:p>
            <a:pPr marL="0" indent="0">
              <a:buNone/>
            </a:pPr>
            <a:endParaRPr lang="nl-BE" sz="2400" dirty="0"/>
          </a:p>
          <a:p>
            <a:r>
              <a:rPr lang="nl-BE" sz="2400" dirty="0"/>
              <a:t>Moeilijkheden omtrent waardering wordt frequent aangehaald als reden waarom geen overname wordt gerealizeerd.</a:t>
            </a:r>
          </a:p>
          <a:p>
            <a:pPr marL="0" indent="0">
              <a:buNone/>
            </a:pPr>
            <a:endParaRPr lang="nl-BE" sz="2400" dirty="0"/>
          </a:p>
          <a:p>
            <a:r>
              <a:rPr lang="nl-BE" sz="2400" dirty="0"/>
              <a:t>Digitale matchingplatforms worden door bijna 1 op 5 starters aangehaald als kanaal om in contact te komen met de overgenomen onderneming</a:t>
            </a:r>
          </a:p>
          <a:p>
            <a:endParaRPr lang="nl-BE" sz="2400" dirty="0"/>
          </a:p>
          <a:p>
            <a:r>
              <a:rPr lang="nl-BE" sz="2400" dirty="0"/>
              <a:t>Bijna 2 op 3 starters en groeiers geven aan problemen te hebben ondervonden tijdens de overname</a:t>
            </a:r>
          </a:p>
        </p:txBody>
      </p:sp>
    </p:spTree>
    <p:extLst>
      <p:ext uri="{BB962C8B-B14F-4D97-AF65-F5344CB8AC3E}">
        <p14:creationId xmlns:p14="http://schemas.microsoft.com/office/powerpoint/2010/main" val="16305299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1">
            <a:extLst>
              <a:ext uri="{FF2B5EF4-FFF2-40B4-BE49-F238E27FC236}">
                <a16:creationId xmlns:a16="http://schemas.microsoft.com/office/drawing/2014/main" id="{A5A115DB-54CF-416A-9ED8-4236372700E5}"/>
              </a:ext>
            </a:extLst>
          </p:cNvPr>
          <p:cNvSpPr txBox="1">
            <a:spLocks/>
          </p:cNvSpPr>
          <p:nvPr/>
        </p:nvSpPr>
        <p:spPr>
          <a:xfrm>
            <a:off x="838200" y="200026"/>
            <a:ext cx="10515600" cy="6859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BE" sz="2400" b="1" dirty="0">
                <a:latin typeface="+mn-lt"/>
              </a:rPr>
              <a:t>Algemene conclusie (2)</a:t>
            </a:r>
          </a:p>
        </p:txBody>
      </p:sp>
      <p:cxnSp>
        <p:nvCxnSpPr>
          <p:cNvPr id="17" name="Rechte verbindingslijn 16">
            <a:extLst>
              <a:ext uri="{FF2B5EF4-FFF2-40B4-BE49-F238E27FC236}">
                <a16:creationId xmlns:a16="http://schemas.microsoft.com/office/drawing/2014/main" id="{26354985-C71F-4608-89CF-905B22EB7DB5}"/>
              </a:ext>
            </a:extLst>
          </p:cNvPr>
          <p:cNvCxnSpPr>
            <a:cxnSpLocks/>
          </p:cNvCxnSpPr>
          <p:nvPr/>
        </p:nvCxnSpPr>
        <p:spPr>
          <a:xfrm>
            <a:off x="936702" y="882039"/>
            <a:ext cx="1572322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Rechte verbindingslijn 21">
            <a:extLst>
              <a:ext uri="{FF2B5EF4-FFF2-40B4-BE49-F238E27FC236}">
                <a16:creationId xmlns:a16="http://schemas.microsoft.com/office/drawing/2014/main" id="{45CC870F-E3B2-46AC-940C-96FBD889E667}"/>
              </a:ext>
            </a:extLst>
          </p:cNvPr>
          <p:cNvCxnSpPr>
            <a:cxnSpLocks/>
          </p:cNvCxnSpPr>
          <p:nvPr/>
        </p:nvCxnSpPr>
        <p:spPr>
          <a:xfrm>
            <a:off x="936702" y="6067426"/>
            <a:ext cx="10253812" cy="0"/>
          </a:xfrm>
          <a:prstGeom prst="line">
            <a:avLst/>
          </a:prstGeom>
          <a:ln w="3175">
            <a:solidFill>
              <a:srgbClr val="AB1036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8" name="Afbeelding 7">
            <a:extLst>
              <a:ext uri="{FF2B5EF4-FFF2-40B4-BE49-F238E27FC236}">
                <a16:creationId xmlns:a16="http://schemas.microsoft.com/office/drawing/2014/main" id="{73C4ADB5-1388-4681-A76A-3AE336DB48CA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5745" y="6261306"/>
            <a:ext cx="1765952" cy="325742"/>
          </a:xfrm>
          <a:prstGeom prst="rect">
            <a:avLst/>
          </a:prstGeom>
        </p:spPr>
      </p:pic>
      <p:pic>
        <p:nvPicPr>
          <p:cNvPr id="9" name="Content Placeholder 1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1640" y="6261306"/>
            <a:ext cx="1382160" cy="327600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D2D0DD-9740-4BB4-AF8D-AD7BA8AF77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975" y="1075919"/>
            <a:ext cx="10991849" cy="4987547"/>
          </a:xfrm>
        </p:spPr>
        <p:txBody>
          <a:bodyPr>
            <a:normAutofit/>
          </a:bodyPr>
          <a:lstStyle/>
          <a:p>
            <a:r>
              <a:rPr lang="nl-BE" sz="2400" dirty="0"/>
              <a:t>Door 9 op 10 groeiers worden geen of weinig problemen ervaren bij de financiering van de overname</a:t>
            </a:r>
          </a:p>
          <a:p>
            <a:pPr marL="0" indent="0">
              <a:buNone/>
            </a:pPr>
            <a:endParaRPr lang="nl-BE" sz="2400" dirty="0"/>
          </a:p>
          <a:p>
            <a:r>
              <a:rPr lang="nl-BE" sz="2400" dirty="0"/>
              <a:t>Eigen inbreng en bankfinanciering zijn erg belangrijk bij starters, pre-starters en groeiers. Pre-starters geven aan ook achtergestelde leningen, een winwinlening en crowdfunding te overwegen.</a:t>
            </a:r>
          </a:p>
          <a:p>
            <a:endParaRPr lang="nl-BE" sz="2400" dirty="0"/>
          </a:p>
          <a:p>
            <a:r>
              <a:rPr lang="nl-BE" sz="2400" dirty="0"/>
              <a:t>Kennis van het aanbod van dienstverleners is bij starters en groeiers vrij hoog, doch het deelnemen aan activiteiten is heel wat lager (20 à 25%). </a:t>
            </a:r>
          </a:p>
          <a:p>
            <a:endParaRPr lang="nl-BE" sz="2400" dirty="0"/>
          </a:p>
          <a:p>
            <a:r>
              <a:rPr lang="nl-BE" sz="2400" dirty="0"/>
              <a:t>Voor zowel fiscale, juridische en financiële aspecten wordt een beroep gedaan op dienstverleners</a:t>
            </a:r>
            <a:endParaRPr lang="en-BE" sz="2400" dirty="0"/>
          </a:p>
        </p:txBody>
      </p:sp>
    </p:spTree>
    <p:extLst>
      <p:ext uri="{BB962C8B-B14F-4D97-AF65-F5344CB8AC3E}">
        <p14:creationId xmlns:p14="http://schemas.microsoft.com/office/powerpoint/2010/main" val="1358649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1">
            <a:extLst>
              <a:ext uri="{FF2B5EF4-FFF2-40B4-BE49-F238E27FC236}">
                <a16:creationId xmlns:a16="http://schemas.microsoft.com/office/drawing/2014/main" id="{A5A115DB-54CF-416A-9ED8-4236372700E5}"/>
              </a:ext>
            </a:extLst>
          </p:cNvPr>
          <p:cNvSpPr txBox="1">
            <a:spLocks/>
          </p:cNvSpPr>
          <p:nvPr/>
        </p:nvSpPr>
        <p:spPr>
          <a:xfrm>
            <a:off x="838200" y="654436"/>
            <a:ext cx="10515600" cy="4254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BE" sz="2400" b="1" dirty="0">
                <a:latin typeface="+mn-lt"/>
              </a:rPr>
              <a:t>Dank voor uw aandacht</a:t>
            </a:r>
          </a:p>
        </p:txBody>
      </p:sp>
      <p:cxnSp>
        <p:nvCxnSpPr>
          <p:cNvPr id="17" name="Rechte verbindingslijn 16">
            <a:extLst>
              <a:ext uri="{FF2B5EF4-FFF2-40B4-BE49-F238E27FC236}">
                <a16:creationId xmlns:a16="http://schemas.microsoft.com/office/drawing/2014/main" id="{26354985-C71F-4608-89CF-905B22EB7DB5}"/>
              </a:ext>
            </a:extLst>
          </p:cNvPr>
          <p:cNvCxnSpPr>
            <a:cxnSpLocks/>
          </p:cNvCxnSpPr>
          <p:nvPr/>
        </p:nvCxnSpPr>
        <p:spPr>
          <a:xfrm>
            <a:off x="936702" y="1100942"/>
            <a:ext cx="1572322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Rechte verbindingslijn 21">
            <a:extLst>
              <a:ext uri="{FF2B5EF4-FFF2-40B4-BE49-F238E27FC236}">
                <a16:creationId xmlns:a16="http://schemas.microsoft.com/office/drawing/2014/main" id="{45CC870F-E3B2-46AC-940C-96FBD889E667}"/>
              </a:ext>
            </a:extLst>
          </p:cNvPr>
          <p:cNvCxnSpPr>
            <a:cxnSpLocks/>
          </p:cNvCxnSpPr>
          <p:nvPr/>
        </p:nvCxnSpPr>
        <p:spPr>
          <a:xfrm>
            <a:off x="936702" y="6067426"/>
            <a:ext cx="10253812" cy="0"/>
          </a:xfrm>
          <a:prstGeom prst="line">
            <a:avLst/>
          </a:prstGeom>
          <a:ln w="3175">
            <a:solidFill>
              <a:srgbClr val="AB1036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8" name="Afbeelding 7">
            <a:extLst>
              <a:ext uri="{FF2B5EF4-FFF2-40B4-BE49-F238E27FC236}">
                <a16:creationId xmlns:a16="http://schemas.microsoft.com/office/drawing/2014/main" id="{73C4ADB5-1388-4681-A76A-3AE336DB48CA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5745" y="6261306"/>
            <a:ext cx="1765952" cy="325742"/>
          </a:xfrm>
          <a:prstGeom prst="rect">
            <a:avLst/>
          </a:prstGeom>
        </p:spPr>
      </p:pic>
      <p:pic>
        <p:nvPicPr>
          <p:cNvPr id="9" name="Content Placeholder 1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1640" y="6261306"/>
            <a:ext cx="1382160" cy="327600"/>
          </a:xfrm>
          <a:prstGeom prst="rect">
            <a:avLst/>
          </a:prstGeom>
        </p:spPr>
      </p:pic>
      <p:pic>
        <p:nvPicPr>
          <p:cNvPr id="11" name="Afbeelding 7">
            <a:extLst>
              <a:ext uri="{FF2B5EF4-FFF2-40B4-BE49-F238E27FC236}">
                <a16:creationId xmlns:a16="http://schemas.microsoft.com/office/drawing/2014/main" id="{73C4ADB5-1388-4681-A76A-3AE336DB48C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702" y="1977183"/>
            <a:ext cx="3886785" cy="720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838200" y="3225577"/>
            <a:ext cx="33165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/>
              <a:t>Prof. dr. Eddy Laveren</a:t>
            </a:r>
            <a:endParaRPr lang="en-GB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7767" y="1246007"/>
            <a:ext cx="2418456" cy="1800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197767" y="3229235"/>
            <a:ext cx="34649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/>
              <a:t>Prof. dr. Tensie </a:t>
            </a:r>
            <a:r>
              <a:rPr lang="nl-BE" dirty="0" err="1"/>
              <a:t>Steijvers</a:t>
            </a:r>
            <a:endParaRPr lang="nl-BE" dirty="0"/>
          </a:p>
          <a:p>
            <a:r>
              <a:rPr lang="nl-BE" dirty="0"/>
              <a:t>Dr. Ine Umans</a:t>
            </a:r>
            <a:endParaRPr lang="en-GB" dirty="0"/>
          </a:p>
        </p:txBody>
      </p:sp>
      <p:pic>
        <p:nvPicPr>
          <p:cNvPr id="13" name="Afbeelding 10">
            <a:extLst>
              <a:ext uri="{FF2B5EF4-FFF2-40B4-BE49-F238E27FC236}">
                <a16:creationId xmlns:a16="http://schemas.microsoft.com/office/drawing/2014/main" id="{D380D0BE-1D7A-419E-896D-10331C57493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4355" y="5012059"/>
            <a:ext cx="4038505" cy="95842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076748" y="4273666"/>
            <a:ext cx="4038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/>
              <a:t>Onderzoek uitgevoerd met de steun van Agentschap Innoveren &amp; Ondernemen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5324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0F5D34C-9C3C-417F-9A1E-B462820C57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6702" y="1533526"/>
            <a:ext cx="10417098" cy="392068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BE" sz="2400" dirty="0"/>
              <a:t>Een overname is vaak minder risicovol dan het zelf oprichten van een nieuwe zaak en de slaagkansen van overnames liggen vaak hoger dan deze van nieuw opgerichte ondernemingen</a:t>
            </a:r>
          </a:p>
          <a:p>
            <a:pPr marL="0" indent="0">
              <a:buNone/>
            </a:pPr>
            <a:endParaRPr lang="nl-BE" sz="2400" dirty="0"/>
          </a:p>
          <a:p>
            <a:pPr marL="0" indent="0">
              <a:buNone/>
            </a:pPr>
            <a:r>
              <a:rPr lang="nl-BE" sz="2400" dirty="0"/>
              <a:t>Centrale onderzoeksvraag:</a:t>
            </a:r>
            <a:br>
              <a:rPr lang="nl-BE" sz="2400" dirty="0"/>
            </a:br>
            <a:r>
              <a:rPr lang="nl-BE" sz="2400" b="1" i="1" dirty="0">
                <a:solidFill>
                  <a:srgbClr val="A71931"/>
                </a:solidFill>
              </a:rPr>
              <a:t>“In welke mate zijn starters en groeiers er zich van bewust dat overname een mogelijkheid is om te starten?”</a:t>
            </a:r>
          </a:p>
          <a:p>
            <a:pPr marL="0" indent="0">
              <a:buNone/>
            </a:pPr>
            <a:endParaRPr lang="nl-BE" sz="2400" b="1" i="1" dirty="0">
              <a:solidFill>
                <a:srgbClr val="A71931"/>
              </a:solidFill>
            </a:endParaRPr>
          </a:p>
          <a:p>
            <a:pPr marL="0" indent="0">
              <a:buNone/>
            </a:pPr>
            <a:r>
              <a:rPr lang="nl-BE" sz="2400" i="1" dirty="0"/>
              <a:t>Online bevraging bij 225 starters, 66 pre-starters en 182 groeiers</a:t>
            </a:r>
            <a:br>
              <a:rPr lang="nl-BE" sz="2000" b="1" i="1" dirty="0">
                <a:solidFill>
                  <a:srgbClr val="A71931"/>
                </a:solidFill>
              </a:rPr>
            </a:br>
            <a:br>
              <a:rPr lang="nl-BE" sz="2000" b="1" i="1" dirty="0">
                <a:solidFill>
                  <a:srgbClr val="A71931"/>
                </a:solidFill>
              </a:rPr>
            </a:br>
            <a:endParaRPr lang="nl-BE" sz="2000" b="1" i="1" dirty="0">
              <a:solidFill>
                <a:srgbClr val="A71931"/>
              </a:solidFill>
            </a:endParaRPr>
          </a:p>
          <a:p>
            <a:pPr marL="0" indent="0">
              <a:buNone/>
            </a:pPr>
            <a:endParaRPr lang="nl-BE" sz="1600" b="1" dirty="0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A5A115DB-54CF-416A-9ED8-4236372700E5}"/>
              </a:ext>
            </a:extLst>
          </p:cNvPr>
          <p:cNvSpPr txBox="1">
            <a:spLocks/>
          </p:cNvSpPr>
          <p:nvPr/>
        </p:nvSpPr>
        <p:spPr>
          <a:xfrm>
            <a:off x="838200" y="654436"/>
            <a:ext cx="10515600" cy="4254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BE" sz="2400" b="1" dirty="0">
                <a:latin typeface="+mn-lt"/>
              </a:rPr>
              <a:t>Inleiding</a:t>
            </a:r>
          </a:p>
        </p:txBody>
      </p:sp>
      <p:cxnSp>
        <p:nvCxnSpPr>
          <p:cNvPr id="17" name="Rechte verbindingslijn 16">
            <a:extLst>
              <a:ext uri="{FF2B5EF4-FFF2-40B4-BE49-F238E27FC236}">
                <a16:creationId xmlns:a16="http://schemas.microsoft.com/office/drawing/2014/main" id="{26354985-C71F-4608-89CF-905B22EB7DB5}"/>
              </a:ext>
            </a:extLst>
          </p:cNvPr>
          <p:cNvCxnSpPr>
            <a:cxnSpLocks/>
          </p:cNvCxnSpPr>
          <p:nvPr/>
        </p:nvCxnSpPr>
        <p:spPr>
          <a:xfrm>
            <a:off x="936702" y="1100942"/>
            <a:ext cx="1572322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Rechte verbindingslijn 21">
            <a:extLst>
              <a:ext uri="{FF2B5EF4-FFF2-40B4-BE49-F238E27FC236}">
                <a16:creationId xmlns:a16="http://schemas.microsoft.com/office/drawing/2014/main" id="{45CC870F-E3B2-46AC-940C-96FBD889E667}"/>
              </a:ext>
            </a:extLst>
          </p:cNvPr>
          <p:cNvCxnSpPr>
            <a:cxnSpLocks/>
          </p:cNvCxnSpPr>
          <p:nvPr/>
        </p:nvCxnSpPr>
        <p:spPr>
          <a:xfrm>
            <a:off x="936702" y="6067426"/>
            <a:ext cx="10253812" cy="0"/>
          </a:xfrm>
          <a:prstGeom prst="line">
            <a:avLst/>
          </a:prstGeom>
          <a:ln w="3175">
            <a:solidFill>
              <a:srgbClr val="AB1036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8" name="Afbeelding 7">
            <a:extLst>
              <a:ext uri="{FF2B5EF4-FFF2-40B4-BE49-F238E27FC236}">
                <a16:creationId xmlns:a16="http://schemas.microsoft.com/office/drawing/2014/main" id="{73C4ADB5-1388-4681-A76A-3AE336DB48CA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5745" y="6261306"/>
            <a:ext cx="1765952" cy="325742"/>
          </a:xfrm>
          <a:prstGeom prst="rect">
            <a:avLst/>
          </a:prstGeom>
        </p:spPr>
      </p:pic>
      <p:pic>
        <p:nvPicPr>
          <p:cNvPr id="9" name="Content Placeholder 1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1640" y="6261306"/>
            <a:ext cx="1382160" cy="32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6687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>
            <a:extLst>
              <a:ext uri="{FF2B5EF4-FFF2-40B4-BE49-F238E27FC236}">
                <a16:creationId xmlns:a16="http://schemas.microsoft.com/office/drawing/2014/main" id="{F5AE4538-7467-46E1-8883-1B572F407EB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0775673"/>
              </p:ext>
            </p:extLst>
          </p:nvPr>
        </p:nvGraphicFramePr>
        <p:xfrm>
          <a:off x="561974" y="957432"/>
          <a:ext cx="11096624" cy="49178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33776">
                  <a:extLst>
                    <a:ext uri="{9D8B030D-6E8A-4147-A177-3AD203B41FA5}">
                      <a16:colId xmlns:a16="http://schemas.microsoft.com/office/drawing/2014/main" val="3453815719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552971220"/>
                    </a:ext>
                  </a:extLst>
                </a:gridCol>
                <a:gridCol w="2162175">
                  <a:extLst>
                    <a:ext uri="{9D8B030D-6E8A-4147-A177-3AD203B41FA5}">
                      <a16:colId xmlns:a16="http://schemas.microsoft.com/office/drawing/2014/main" val="3982000130"/>
                    </a:ext>
                  </a:extLst>
                </a:gridCol>
                <a:gridCol w="3495673">
                  <a:extLst>
                    <a:ext uri="{9D8B030D-6E8A-4147-A177-3AD203B41FA5}">
                      <a16:colId xmlns:a16="http://schemas.microsoft.com/office/drawing/2014/main" val="3121021416"/>
                    </a:ext>
                  </a:extLst>
                </a:gridCol>
              </a:tblGrid>
              <a:tr h="394502">
                <a:tc>
                  <a:txBody>
                    <a:bodyPr/>
                    <a:lstStyle/>
                    <a:p>
                      <a:endParaRPr lang="en-B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000" dirty="0"/>
                        <a:t>Starters</a:t>
                      </a:r>
                      <a:endParaRPr lang="en-B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000" dirty="0"/>
                        <a:t>Pre-starters</a:t>
                      </a:r>
                      <a:endParaRPr lang="en-B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000" dirty="0"/>
                        <a:t>Groeiers</a:t>
                      </a:r>
                      <a:endParaRPr lang="en-BE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9858256"/>
                  </a:ext>
                </a:extLst>
              </a:tr>
              <a:tr h="1608359">
                <a:tc>
                  <a:txBody>
                    <a:bodyPr/>
                    <a:lstStyle/>
                    <a:p>
                      <a:r>
                        <a:rPr lang="nl-BE" sz="2000" dirty="0"/>
                        <a:t>Bestaande zaak</a:t>
                      </a:r>
                    </a:p>
                    <a:p>
                      <a:r>
                        <a:rPr lang="nl-BE" sz="2000" dirty="0"/>
                        <a:t>overgenomen</a:t>
                      </a:r>
                      <a:endParaRPr lang="en-B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000" dirty="0"/>
                        <a:t>12,4%</a:t>
                      </a:r>
                      <a:endParaRPr lang="en-B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000" dirty="0"/>
                        <a:t>4,5%</a:t>
                      </a:r>
                      <a:endParaRPr lang="en-B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000" dirty="0"/>
                        <a:t>26,9%</a:t>
                      </a:r>
                    </a:p>
                    <a:p>
                      <a:r>
                        <a:rPr lang="nl-BE" sz="2000" dirty="0"/>
                        <a:t>Meer snelle groeiers in vgl. met niet-snelle groeiers hebben een of meer overnames gedaan</a:t>
                      </a:r>
                      <a:endParaRPr lang="en-BE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7559424"/>
                  </a:ext>
                </a:extLst>
              </a:tr>
              <a:tr h="1304895">
                <a:tc>
                  <a:txBody>
                    <a:bodyPr/>
                    <a:lstStyle/>
                    <a:p>
                      <a:r>
                        <a:rPr lang="nl-BE" sz="2000" dirty="0"/>
                        <a:t>Overname overwogen door (pre-)starters die een nieuwe zaak hebben opgericht</a:t>
                      </a:r>
                      <a:endParaRPr lang="en-B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000" dirty="0"/>
                        <a:t>15,2%</a:t>
                      </a:r>
                      <a:endParaRPr lang="en-B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000" dirty="0"/>
                        <a:t>9,5%</a:t>
                      </a:r>
                      <a:endParaRPr lang="en-B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000" dirty="0"/>
                        <a:t>64,6% </a:t>
                      </a:r>
                    </a:p>
                    <a:p>
                      <a:r>
                        <a:rPr lang="nl-BE" sz="2000" dirty="0"/>
                        <a:t>van de groeiers hebben ooit een overname overwogen</a:t>
                      </a:r>
                      <a:endParaRPr lang="en-BE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2638452"/>
                  </a:ext>
                </a:extLst>
              </a:tr>
              <a:tr h="1608359">
                <a:tc>
                  <a:txBody>
                    <a:bodyPr/>
                    <a:lstStyle/>
                    <a:p>
                      <a:r>
                        <a:rPr lang="nl-BE" sz="2000" dirty="0"/>
                        <a:t>Totaal aantal </a:t>
                      </a:r>
                    </a:p>
                    <a:p>
                      <a:r>
                        <a:rPr lang="nl-BE" sz="2000" dirty="0"/>
                        <a:t>(pre-)starters en groeiers die een overname hebben gedaan en/of overwogen </a:t>
                      </a:r>
                      <a:endParaRPr lang="en-B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000" dirty="0"/>
                        <a:t>25,8%   </a:t>
                      </a:r>
                      <a:endParaRPr lang="en-B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000" dirty="0"/>
                        <a:t>13,6%</a:t>
                      </a:r>
                      <a:endParaRPr lang="en-B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000" dirty="0"/>
                        <a:t>67% </a:t>
                      </a:r>
                      <a:endParaRPr lang="en-BE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0388924"/>
                  </a:ext>
                </a:extLst>
              </a:tr>
            </a:tbl>
          </a:graphicData>
        </a:graphic>
      </p:graphicFrame>
      <p:sp>
        <p:nvSpPr>
          <p:cNvPr id="10" name="Titel 1">
            <a:extLst>
              <a:ext uri="{FF2B5EF4-FFF2-40B4-BE49-F238E27FC236}">
                <a16:creationId xmlns:a16="http://schemas.microsoft.com/office/drawing/2014/main" id="{A5A115DB-54CF-416A-9ED8-4236372700E5}"/>
              </a:ext>
            </a:extLst>
          </p:cNvPr>
          <p:cNvSpPr txBox="1">
            <a:spLocks/>
          </p:cNvSpPr>
          <p:nvPr/>
        </p:nvSpPr>
        <p:spPr>
          <a:xfrm>
            <a:off x="838200" y="352426"/>
            <a:ext cx="10515600" cy="4381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BE" sz="2400" b="1" dirty="0">
                <a:latin typeface="+mn-lt"/>
              </a:rPr>
              <a:t>Starters en groeiers die een overname hebben gedaan en/of overwogen</a:t>
            </a:r>
          </a:p>
        </p:txBody>
      </p:sp>
      <p:cxnSp>
        <p:nvCxnSpPr>
          <p:cNvPr id="22" name="Rechte verbindingslijn 21">
            <a:extLst>
              <a:ext uri="{FF2B5EF4-FFF2-40B4-BE49-F238E27FC236}">
                <a16:creationId xmlns:a16="http://schemas.microsoft.com/office/drawing/2014/main" id="{45CC870F-E3B2-46AC-940C-96FBD889E667}"/>
              </a:ext>
            </a:extLst>
          </p:cNvPr>
          <p:cNvCxnSpPr>
            <a:cxnSpLocks/>
          </p:cNvCxnSpPr>
          <p:nvPr/>
        </p:nvCxnSpPr>
        <p:spPr>
          <a:xfrm>
            <a:off x="936702" y="6067426"/>
            <a:ext cx="10253812" cy="0"/>
          </a:xfrm>
          <a:prstGeom prst="line">
            <a:avLst/>
          </a:prstGeom>
          <a:ln w="3175">
            <a:solidFill>
              <a:srgbClr val="AB1036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8" name="Afbeelding 7">
            <a:extLst>
              <a:ext uri="{FF2B5EF4-FFF2-40B4-BE49-F238E27FC236}">
                <a16:creationId xmlns:a16="http://schemas.microsoft.com/office/drawing/2014/main" id="{73C4ADB5-1388-4681-A76A-3AE336DB48CA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5745" y="6261306"/>
            <a:ext cx="1765952" cy="325742"/>
          </a:xfrm>
          <a:prstGeom prst="rect">
            <a:avLst/>
          </a:prstGeom>
        </p:spPr>
      </p:pic>
      <p:pic>
        <p:nvPicPr>
          <p:cNvPr id="9" name="Content Placeholder 1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1640" y="6261306"/>
            <a:ext cx="1382160" cy="32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591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>
            <a:extLst>
              <a:ext uri="{FF2B5EF4-FFF2-40B4-BE49-F238E27FC236}">
                <a16:creationId xmlns:a16="http://schemas.microsoft.com/office/drawing/2014/main" id="{43842EF5-F4EB-4427-8F5B-6B7002DA41E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703763"/>
              </p:ext>
            </p:extLst>
          </p:nvPr>
        </p:nvGraphicFramePr>
        <p:xfrm>
          <a:off x="733424" y="1273174"/>
          <a:ext cx="10515600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370233997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3392374385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3251333148"/>
                    </a:ext>
                  </a:extLst>
                </a:gridCol>
              </a:tblGrid>
              <a:tr h="1174750">
                <a:tc>
                  <a:txBody>
                    <a:bodyPr/>
                    <a:lstStyle/>
                    <a:p>
                      <a:r>
                        <a:rPr lang="nl-BE" sz="2400" dirty="0"/>
                        <a:t>Door starters die een overname hebben overwogen</a:t>
                      </a:r>
                      <a:endParaRPr lang="en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400" dirty="0"/>
                        <a:t>Door pre-starters die een overname hebben overwogen</a:t>
                      </a:r>
                      <a:endParaRPr lang="en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400" dirty="0"/>
                        <a:t>Motieven om te groeien door overname</a:t>
                      </a:r>
                      <a:endParaRPr lang="en-B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7864536"/>
                  </a:ext>
                </a:extLst>
              </a:tr>
              <a:tr h="1174750">
                <a:tc>
                  <a:txBody>
                    <a:bodyPr/>
                    <a:lstStyle/>
                    <a:p>
                      <a:r>
                        <a:rPr lang="nl-BE" sz="2400" dirty="0"/>
                        <a:t>Bestaand klantenbestand   </a:t>
                      </a:r>
                    </a:p>
                    <a:p>
                      <a:r>
                        <a:rPr lang="nl-BE" sz="2400" dirty="0"/>
                        <a:t>71%</a:t>
                      </a:r>
                      <a:endParaRPr lang="en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400" dirty="0"/>
                        <a:t>Bestaand klantenbestand  </a:t>
                      </a:r>
                    </a:p>
                    <a:p>
                      <a:r>
                        <a:rPr lang="nl-BE" sz="2400" dirty="0"/>
                        <a:t>67%</a:t>
                      </a:r>
                      <a:endParaRPr lang="en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400" dirty="0"/>
                        <a:t>Complementaire producten  / diensten  </a:t>
                      </a:r>
                    </a:p>
                    <a:p>
                      <a:r>
                        <a:rPr lang="nl-BE" sz="2400" dirty="0"/>
                        <a:t>51%</a:t>
                      </a:r>
                      <a:endParaRPr lang="en-B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5672254"/>
                  </a:ext>
                </a:extLst>
              </a:tr>
              <a:tr h="1174750">
                <a:tc>
                  <a:txBody>
                    <a:bodyPr/>
                    <a:lstStyle/>
                    <a:p>
                      <a:r>
                        <a:rPr lang="nl-BE" sz="2400" dirty="0"/>
                        <a:t>Zekerheid omtrent omzetcijfers </a:t>
                      </a:r>
                    </a:p>
                    <a:p>
                      <a:r>
                        <a:rPr lang="nl-BE" sz="2400" dirty="0"/>
                        <a:t>40%</a:t>
                      </a:r>
                      <a:endParaRPr lang="en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400" dirty="0"/>
                        <a:t>Zekerheid omtrent omzetcijfers  </a:t>
                      </a:r>
                    </a:p>
                    <a:p>
                      <a:r>
                        <a:rPr lang="nl-BE" sz="2400" dirty="0"/>
                        <a:t>50%</a:t>
                      </a:r>
                      <a:endParaRPr lang="en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400" dirty="0"/>
                        <a:t>Toegang tot nieuwe markten  </a:t>
                      </a:r>
                    </a:p>
                    <a:p>
                      <a:r>
                        <a:rPr lang="nl-BE" sz="2400" dirty="0"/>
                        <a:t>43%</a:t>
                      </a:r>
                      <a:endParaRPr lang="en-B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6069356"/>
                  </a:ext>
                </a:extLst>
              </a:tr>
              <a:tr h="1174750">
                <a:tc>
                  <a:txBody>
                    <a:bodyPr/>
                    <a:lstStyle/>
                    <a:p>
                      <a:r>
                        <a:rPr lang="nl-BE" sz="2400" dirty="0"/>
                        <a:t>Aanwezigheid van kennis/expertise  </a:t>
                      </a:r>
                    </a:p>
                    <a:p>
                      <a:r>
                        <a:rPr lang="nl-BE" sz="2400" dirty="0"/>
                        <a:t>36%</a:t>
                      </a:r>
                      <a:endParaRPr lang="en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400" dirty="0"/>
                        <a:t>Onderneming is reeds door opstartfase heen  </a:t>
                      </a:r>
                    </a:p>
                    <a:p>
                      <a:r>
                        <a:rPr lang="nl-BE" sz="2400" dirty="0"/>
                        <a:t>50%</a:t>
                      </a:r>
                      <a:endParaRPr lang="en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400" dirty="0"/>
                        <a:t>Personeel van het overgenomen bedrijf  </a:t>
                      </a:r>
                    </a:p>
                    <a:p>
                      <a:r>
                        <a:rPr lang="nl-BE" sz="2400" dirty="0"/>
                        <a:t>35%</a:t>
                      </a:r>
                      <a:endParaRPr lang="en-B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3657133"/>
                  </a:ext>
                </a:extLst>
              </a:tr>
            </a:tbl>
          </a:graphicData>
        </a:graphic>
      </p:graphicFrame>
      <p:sp>
        <p:nvSpPr>
          <p:cNvPr id="10" name="Titel 1">
            <a:extLst>
              <a:ext uri="{FF2B5EF4-FFF2-40B4-BE49-F238E27FC236}">
                <a16:creationId xmlns:a16="http://schemas.microsoft.com/office/drawing/2014/main" id="{A5A115DB-54CF-416A-9ED8-4236372700E5}"/>
              </a:ext>
            </a:extLst>
          </p:cNvPr>
          <p:cNvSpPr txBox="1">
            <a:spLocks/>
          </p:cNvSpPr>
          <p:nvPr/>
        </p:nvSpPr>
        <p:spPr>
          <a:xfrm>
            <a:off x="838200" y="654436"/>
            <a:ext cx="10515600" cy="4254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BE" sz="2400" b="1" dirty="0">
                <a:latin typeface="+mn-lt"/>
              </a:rPr>
              <a:t>Voordelen van een overname van een bestaande zaak</a:t>
            </a:r>
          </a:p>
        </p:txBody>
      </p:sp>
      <p:cxnSp>
        <p:nvCxnSpPr>
          <p:cNvPr id="17" name="Rechte verbindingslijn 16">
            <a:extLst>
              <a:ext uri="{FF2B5EF4-FFF2-40B4-BE49-F238E27FC236}">
                <a16:creationId xmlns:a16="http://schemas.microsoft.com/office/drawing/2014/main" id="{26354985-C71F-4608-89CF-905B22EB7DB5}"/>
              </a:ext>
            </a:extLst>
          </p:cNvPr>
          <p:cNvCxnSpPr>
            <a:cxnSpLocks/>
          </p:cNvCxnSpPr>
          <p:nvPr/>
        </p:nvCxnSpPr>
        <p:spPr>
          <a:xfrm>
            <a:off x="936702" y="1100942"/>
            <a:ext cx="1572322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Rechte verbindingslijn 21">
            <a:extLst>
              <a:ext uri="{FF2B5EF4-FFF2-40B4-BE49-F238E27FC236}">
                <a16:creationId xmlns:a16="http://schemas.microsoft.com/office/drawing/2014/main" id="{45CC870F-E3B2-46AC-940C-96FBD889E667}"/>
              </a:ext>
            </a:extLst>
          </p:cNvPr>
          <p:cNvCxnSpPr>
            <a:cxnSpLocks/>
          </p:cNvCxnSpPr>
          <p:nvPr/>
        </p:nvCxnSpPr>
        <p:spPr>
          <a:xfrm>
            <a:off x="936702" y="6067426"/>
            <a:ext cx="10253812" cy="0"/>
          </a:xfrm>
          <a:prstGeom prst="line">
            <a:avLst/>
          </a:prstGeom>
          <a:ln w="3175">
            <a:solidFill>
              <a:srgbClr val="AB1036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8" name="Afbeelding 7">
            <a:extLst>
              <a:ext uri="{FF2B5EF4-FFF2-40B4-BE49-F238E27FC236}">
                <a16:creationId xmlns:a16="http://schemas.microsoft.com/office/drawing/2014/main" id="{73C4ADB5-1388-4681-A76A-3AE336DB48CA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5745" y="6261306"/>
            <a:ext cx="1765952" cy="325742"/>
          </a:xfrm>
          <a:prstGeom prst="rect">
            <a:avLst/>
          </a:prstGeom>
        </p:spPr>
      </p:pic>
      <p:pic>
        <p:nvPicPr>
          <p:cNvPr id="9" name="Content Placeholder 1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1640" y="6261306"/>
            <a:ext cx="1382160" cy="32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5641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>
            <a:extLst>
              <a:ext uri="{FF2B5EF4-FFF2-40B4-BE49-F238E27FC236}">
                <a16:creationId xmlns:a16="http://schemas.microsoft.com/office/drawing/2014/main" id="{3317A2E5-28D9-4817-B9AA-7BFB31AE26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4506319"/>
              </p:ext>
            </p:extLst>
          </p:nvPr>
        </p:nvGraphicFramePr>
        <p:xfrm>
          <a:off x="733425" y="1273174"/>
          <a:ext cx="10620375" cy="43941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0125">
                  <a:extLst>
                    <a:ext uri="{9D8B030D-6E8A-4147-A177-3AD203B41FA5}">
                      <a16:colId xmlns:a16="http://schemas.microsoft.com/office/drawing/2014/main" val="555248421"/>
                    </a:ext>
                  </a:extLst>
                </a:gridCol>
                <a:gridCol w="3540125">
                  <a:extLst>
                    <a:ext uri="{9D8B030D-6E8A-4147-A177-3AD203B41FA5}">
                      <a16:colId xmlns:a16="http://schemas.microsoft.com/office/drawing/2014/main" val="3683993466"/>
                    </a:ext>
                  </a:extLst>
                </a:gridCol>
                <a:gridCol w="3540125">
                  <a:extLst>
                    <a:ext uri="{9D8B030D-6E8A-4147-A177-3AD203B41FA5}">
                      <a16:colId xmlns:a16="http://schemas.microsoft.com/office/drawing/2014/main" val="1252361820"/>
                    </a:ext>
                  </a:extLst>
                </a:gridCol>
              </a:tblGrid>
              <a:tr h="549275">
                <a:tc>
                  <a:txBody>
                    <a:bodyPr/>
                    <a:lstStyle/>
                    <a:p>
                      <a:r>
                        <a:rPr lang="nl-BE" sz="2400" dirty="0"/>
                        <a:t>Starters </a:t>
                      </a:r>
                      <a:endParaRPr lang="en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400" dirty="0"/>
                        <a:t>Pre-starters</a:t>
                      </a:r>
                      <a:endParaRPr lang="en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400" dirty="0"/>
                        <a:t>Groeiers</a:t>
                      </a:r>
                      <a:endParaRPr lang="en-B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1286418"/>
                  </a:ext>
                </a:extLst>
              </a:tr>
              <a:tr h="1428115">
                <a:tc>
                  <a:txBody>
                    <a:bodyPr/>
                    <a:lstStyle/>
                    <a:p>
                      <a:r>
                        <a:rPr lang="nl-BE" sz="2400" dirty="0"/>
                        <a:t>Geen passende zaak gevonden </a:t>
                      </a:r>
                    </a:p>
                    <a:p>
                      <a:r>
                        <a:rPr lang="nl-BE" sz="2400" dirty="0"/>
                        <a:t>53%</a:t>
                      </a:r>
                      <a:endParaRPr lang="en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400" dirty="0"/>
                        <a:t>Geen passende zaak gevonden</a:t>
                      </a:r>
                    </a:p>
                    <a:p>
                      <a:r>
                        <a:rPr lang="nl-BE" sz="2400" dirty="0"/>
                        <a:t>83%</a:t>
                      </a:r>
                      <a:endParaRPr lang="en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400" dirty="0"/>
                        <a:t>Moeilijkheden omtrent waardering</a:t>
                      </a:r>
                    </a:p>
                    <a:p>
                      <a:r>
                        <a:rPr lang="nl-BE" sz="2400" dirty="0"/>
                        <a:t>37%</a:t>
                      </a:r>
                      <a:endParaRPr lang="en-B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9774410"/>
                  </a:ext>
                </a:extLst>
              </a:tr>
              <a:tr h="988694">
                <a:tc>
                  <a:txBody>
                    <a:bodyPr/>
                    <a:lstStyle/>
                    <a:p>
                      <a:r>
                        <a:rPr lang="nl-BE" sz="2400" dirty="0"/>
                        <a:t>Te hoog risico</a:t>
                      </a:r>
                    </a:p>
                    <a:p>
                      <a:r>
                        <a:rPr lang="nl-BE" sz="2400" dirty="0"/>
                        <a:t>33%</a:t>
                      </a:r>
                      <a:endParaRPr lang="en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400" dirty="0"/>
                        <a:t>Te hoog risico</a:t>
                      </a:r>
                    </a:p>
                    <a:p>
                      <a:r>
                        <a:rPr lang="nl-BE" sz="2400" dirty="0"/>
                        <a:t>33%</a:t>
                      </a:r>
                      <a:endParaRPr lang="en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400" dirty="0"/>
                        <a:t>Gebrek aan tijd </a:t>
                      </a:r>
                    </a:p>
                    <a:p>
                      <a:r>
                        <a:rPr lang="nl-BE" sz="2400" dirty="0"/>
                        <a:t>30%</a:t>
                      </a:r>
                      <a:endParaRPr lang="en-B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3016961"/>
                  </a:ext>
                </a:extLst>
              </a:tr>
              <a:tr h="1428115">
                <a:tc>
                  <a:txBody>
                    <a:bodyPr/>
                    <a:lstStyle/>
                    <a:p>
                      <a:r>
                        <a:rPr lang="nl-BE" sz="2400" dirty="0"/>
                        <a:t>Moeilijkheden omtrent waardering</a:t>
                      </a:r>
                    </a:p>
                    <a:p>
                      <a:r>
                        <a:rPr lang="nl-BE" sz="2400" dirty="0"/>
                        <a:t>33%</a:t>
                      </a:r>
                      <a:endParaRPr lang="en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400" dirty="0"/>
                        <a:t>Te hoog risico </a:t>
                      </a:r>
                    </a:p>
                    <a:p>
                      <a:r>
                        <a:rPr lang="nl-BE" sz="2400" dirty="0"/>
                        <a:t>27%</a:t>
                      </a:r>
                      <a:endParaRPr lang="en-B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2126541"/>
                  </a:ext>
                </a:extLst>
              </a:tr>
            </a:tbl>
          </a:graphicData>
        </a:graphic>
      </p:graphicFrame>
      <p:sp>
        <p:nvSpPr>
          <p:cNvPr id="10" name="Titel 1">
            <a:extLst>
              <a:ext uri="{FF2B5EF4-FFF2-40B4-BE49-F238E27FC236}">
                <a16:creationId xmlns:a16="http://schemas.microsoft.com/office/drawing/2014/main" id="{A5A115DB-54CF-416A-9ED8-4236372700E5}"/>
              </a:ext>
            </a:extLst>
          </p:cNvPr>
          <p:cNvSpPr txBox="1">
            <a:spLocks/>
          </p:cNvSpPr>
          <p:nvPr/>
        </p:nvSpPr>
        <p:spPr>
          <a:xfrm>
            <a:off x="838200" y="654436"/>
            <a:ext cx="10515600" cy="4254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BE" sz="2400" b="1" dirty="0">
                <a:latin typeface="+mn-lt"/>
              </a:rPr>
              <a:t>Redenen waarom uiteindelijk geen overname werd gerealiseerd</a:t>
            </a:r>
          </a:p>
        </p:txBody>
      </p:sp>
      <p:cxnSp>
        <p:nvCxnSpPr>
          <p:cNvPr id="17" name="Rechte verbindingslijn 16">
            <a:extLst>
              <a:ext uri="{FF2B5EF4-FFF2-40B4-BE49-F238E27FC236}">
                <a16:creationId xmlns:a16="http://schemas.microsoft.com/office/drawing/2014/main" id="{26354985-C71F-4608-89CF-905B22EB7DB5}"/>
              </a:ext>
            </a:extLst>
          </p:cNvPr>
          <p:cNvCxnSpPr>
            <a:cxnSpLocks/>
          </p:cNvCxnSpPr>
          <p:nvPr/>
        </p:nvCxnSpPr>
        <p:spPr>
          <a:xfrm>
            <a:off x="936702" y="1100942"/>
            <a:ext cx="1572322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Rechte verbindingslijn 21">
            <a:extLst>
              <a:ext uri="{FF2B5EF4-FFF2-40B4-BE49-F238E27FC236}">
                <a16:creationId xmlns:a16="http://schemas.microsoft.com/office/drawing/2014/main" id="{45CC870F-E3B2-46AC-940C-96FBD889E667}"/>
              </a:ext>
            </a:extLst>
          </p:cNvPr>
          <p:cNvCxnSpPr>
            <a:cxnSpLocks/>
          </p:cNvCxnSpPr>
          <p:nvPr/>
        </p:nvCxnSpPr>
        <p:spPr>
          <a:xfrm>
            <a:off x="936702" y="6067426"/>
            <a:ext cx="10253812" cy="0"/>
          </a:xfrm>
          <a:prstGeom prst="line">
            <a:avLst/>
          </a:prstGeom>
          <a:ln w="3175">
            <a:solidFill>
              <a:srgbClr val="AB1036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8" name="Afbeelding 7">
            <a:extLst>
              <a:ext uri="{FF2B5EF4-FFF2-40B4-BE49-F238E27FC236}">
                <a16:creationId xmlns:a16="http://schemas.microsoft.com/office/drawing/2014/main" id="{73C4ADB5-1388-4681-A76A-3AE336DB48CA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5745" y="6261306"/>
            <a:ext cx="1765952" cy="325742"/>
          </a:xfrm>
          <a:prstGeom prst="rect">
            <a:avLst/>
          </a:prstGeom>
        </p:spPr>
      </p:pic>
      <p:pic>
        <p:nvPicPr>
          <p:cNvPr id="9" name="Content Placeholder 1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1640" y="6261306"/>
            <a:ext cx="1382160" cy="32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72784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>
            <a:extLst>
              <a:ext uri="{FF2B5EF4-FFF2-40B4-BE49-F238E27FC236}">
                <a16:creationId xmlns:a16="http://schemas.microsoft.com/office/drawing/2014/main" id="{C5765A3E-F06D-422F-97A5-9C1BF8E52FD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5673319"/>
              </p:ext>
            </p:extLst>
          </p:nvPr>
        </p:nvGraphicFramePr>
        <p:xfrm>
          <a:off x="733425" y="1428749"/>
          <a:ext cx="10620376" cy="39338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10188">
                  <a:extLst>
                    <a:ext uri="{9D8B030D-6E8A-4147-A177-3AD203B41FA5}">
                      <a16:colId xmlns:a16="http://schemas.microsoft.com/office/drawing/2014/main" val="1792500425"/>
                    </a:ext>
                  </a:extLst>
                </a:gridCol>
                <a:gridCol w="5310188">
                  <a:extLst>
                    <a:ext uri="{9D8B030D-6E8A-4147-A177-3AD203B41FA5}">
                      <a16:colId xmlns:a16="http://schemas.microsoft.com/office/drawing/2014/main" val="2872241470"/>
                    </a:ext>
                  </a:extLst>
                </a:gridCol>
              </a:tblGrid>
              <a:tr h="1263882">
                <a:tc>
                  <a:txBody>
                    <a:bodyPr/>
                    <a:lstStyle/>
                    <a:p>
                      <a:r>
                        <a:rPr lang="nl-BE" sz="2400" dirty="0"/>
                        <a:t>Starters die een bestaande zaak hebben overgenomen</a:t>
                      </a:r>
                      <a:endParaRPr lang="en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400" dirty="0"/>
                        <a:t>Groeiers die een overname hebben gedaan</a:t>
                      </a:r>
                      <a:endParaRPr lang="en-B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1630289"/>
                  </a:ext>
                </a:extLst>
              </a:tr>
              <a:tr h="889981">
                <a:tc>
                  <a:txBody>
                    <a:bodyPr/>
                    <a:lstStyle/>
                    <a:p>
                      <a:r>
                        <a:rPr lang="nl-BE" sz="2400" dirty="0"/>
                        <a:t>Familie/vrienden/kennissen </a:t>
                      </a:r>
                    </a:p>
                    <a:p>
                      <a:r>
                        <a:rPr lang="nl-BE" sz="2400" dirty="0"/>
                        <a:t>33%</a:t>
                      </a:r>
                      <a:endParaRPr lang="en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400" dirty="0"/>
                        <a:t>Netwerk van collega-ondernemers</a:t>
                      </a:r>
                    </a:p>
                    <a:p>
                      <a:r>
                        <a:rPr lang="nl-BE" sz="2400" dirty="0"/>
                        <a:t>72%</a:t>
                      </a:r>
                      <a:endParaRPr lang="en-B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9048597"/>
                  </a:ext>
                </a:extLst>
              </a:tr>
              <a:tr h="889981">
                <a:tc>
                  <a:txBody>
                    <a:bodyPr/>
                    <a:lstStyle/>
                    <a:p>
                      <a:r>
                        <a:rPr lang="nl-BE" sz="2400" dirty="0"/>
                        <a:t>Netwerk van collega-ondernemers</a:t>
                      </a:r>
                    </a:p>
                    <a:p>
                      <a:r>
                        <a:rPr lang="nl-BE" sz="2400" dirty="0"/>
                        <a:t>22%</a:t>
                      </a:r>
                      <a:endParaRPr lang="en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400" dirty="0"/>
                        <a:t>Overnamebemiddelaars of –adviseurs</a:t>
                      </a:r>
                    </a:p>
                    <a:p>
                      <a:r>
                        <a:rPr lang="nl-BE" sz="2400" dirty="0"/>
                        <a:t>27%</a:t>
                      </a:r>
                      <a:endParaRPr lang="en-B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7441464"/>
                  </a:ext>
                </a:extLst>
              </a:tr>
              <a:tr h="889981">
                <a:tc>
                  <a:txBody>
                    <a:bodyPr/>
                    <a:lstStyle/>
                    <a:p>
                      <a:r>
                        <a:rPr lang="nl-BE" sz="2400" dirty="0"/>
                        <a:t>Matchingplatform</a:t>
                      </a:r>
                    </a:p>
                    <a:p>
                      <a:r>
                        <a:rPr lang="nl-BE" sz="2400" dirty="0"/>
                        <a:t>18%</a:t>
                      </a:r>
                      <a:endParaRPr lang="en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6699140"/>
                  </a:ext>
                </a:extLst>
              </a:tr>
            </a:tbl>
          </a:graphicData>
        </a:graphic>
      </p:graphicFrame>
      <p:sp>
        <p:nvSpPr>
          <p:cNvPr id="10" name="Titel 1">
            <a:extLst>
              <a:ext uri="{FF2B5EF4-FFF2-40B4-BE49-F238E27FC236}">
                <a16:creationId xmlns:a16="http://schemas.microsoft.com/office/drawing/2014/main" id="{A5A115DB-54CF-416A-9ED8-4236372700E5}"/>
              </a:ext>
            </a:extLst>
          </p:cNvPr>
          <p:cNvSpPr txBox="1">
            <a:spLocks/>
          </p:cNvSpPr>
          <p:nvPr/>
        </p:nvSpPr>
        <p:spPr>
          <a:xfrm>
            <a:off x="838200" y="654436"/>
            <a:ext cx="10515600" cy="4254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BE" sz="2400" b="1" dirty="0">
                <a:latin typeface="+mn-lt"/>
              </a:rPr>
              <a:t>Kanalen om in contact te komen met de overgenomen onderneming</a:t>
            </a:r>
          </a:p>
        </p:txBody>
      </p:sp>
      <p:cxnSp>
        <p:nvCxnSpPr>
          <p:cNvPr id="17" name="Rechte verbindingslijn 16">
            <a:extLst>
              <a:ext uri="{FF2B5EF4-FFF2-40B4-BE49-F238E27FC236}">
                <a16:creationId xmlns:a16="http://schemas.microsoft.com/office/drawing/2014/main" id="{26354985-C71F-4608-89CF-905B22EB7DB5}"/>
              </a:ext>
            </a:extLst>
          </p:cNvPr>
          <p:cNvCxnSpPr>
            <a:cxnSpLocks/>
          </p:cNvCxnSpPr>
          <p:nvPr/>
        </p:nvCxnSpPr>
        <p:spPr>
          <a:xfrm>
            <a:off x="936702" y="1100942"/>
            <a:ext cx="1572322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Rechte verbindingslijn 21">
            <a:extLst>
              <a:ext uri="{FF2B5EF4-FFF2-40B4-BE49-F238E27FC236}">
                <a16:creationId xmlns:a16="http://schemas.microsoft.com/office/drawing/2014/main" id="{45CC870F-E3B2-46AC-940C-96FBD889E667}"/>
              </a:ext>
            </a:extLst>
          </p:cNvPr>
          <p:cNvCxnSpPr>
            <a:cxnSpLocks/>
          </p:cNvCxnSpPr>
          <p:nvPr/>
        </p:nvCxnSpPr>
        <p:spPr>
          <a:xfrm>
            <a:off x="936702" y="6067426"/>
            <a:ext cx="10253812" cy="0"/>
          </a:xfrm>
          <a:prstGeom prst="line">
            <a:avLst/>
          </a:prstGeom>
          <a:ln w="3175">
            <a:solidFill>
              <a:srgbClr val="AB1036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8" name="Afbeelding 7">
            <a:extLst>
              <a:ext uri="{FF2B5EF4-FFF2-40B4-BE49-F238E27FC236}">
                <a16:creationId xmlns:a16="http://schemas.microsoft.com/office/drawing/2014/main" id="{73C4ADB5-1388-4681-A76A-3AE336DB48CA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5745" y="6261306"/>
            <a:ext cx="1765952" cy="325742"/>
          </a:xfrm>
          <a:prstGeom prst="rect">
            <a:avLst/>
          </a:prstGeom>
        </p:spPr>
      </p:pic>
      <p:pic>
        <p:nvPicPr>
          <p:cNvPr id="9" name="Content Placeholder 1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1640" y="6261306"/>
            <a:ext cx="1382160" cy="32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41442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>
            <a:extLst>
              <a:ext uri="{FF2B5EF4-FFF2-40B4-BE49-F238E27FC236}">
                <a16:creationId xmlns:a16="http://schemas.microsoft.com/office/drawing/2014/main" id="{6DD93F24-0C4B-4B0F-9425-443E7DA1DC0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1140041"/>
              </p:ext>
            </p:extLst>
          </p:nvPr>
        </p:nvGraphicFramePr>
        <p:xfrm>
          <a:off x="733425" y="1273175"/>
          <a:ext cx="10620376" cy="451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10188">
                  <a:extLst>
                    <a:ext uri="{9D8B030D-6E8A-4147-A177-3AD203B41FA5}">
                      <a16:colId xmlns:a16="http://schemas.microsoft.com/office/drawing/2014/main" val="4199820965"/>
                    </a:ext>
                  </a:extLst>
                </a:gridCol>
                <a:gridCol w="5310188">
                  <a:extLst>
                    <a:ext uri="{9D8B030D-6E8A-4147-A177-3AD203B41FA5}">
                      <a16:colId xmlns:a16="http://schemas.microsoft.com/office/drawing/2014/main" val="22700645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BE" sz="2000" dirty="0"/>
                        <a:t>Starters</a:t>
                      </a:r>
                      <a:endParaRPr lang="en-B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000" dirty="0"/>
                        <a:t>Groeiers</a:t>
                      </a:r>
                      <a:endParaRPr lang="en-BE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88264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000" dirty="0"/>
                        <a:t>Geen problemen ondervonden </a:t>
                      </a:r>
                    </a:p>
                    <a:p>
                      <a:r>
                        <a:rPr lang="nl-BE" sz="2000" dirty="0"/>
                        <a:t>36%</a:t>
                      </a:r>
                      <a:endParaRPr lang="en-B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000" dirty="0"/>
                        <a:t>Geen obstakels ondervonden</a:t>
                      </a:r>
                    </a:p>
                    <a:p>
                      <a:r>
                        <a:rPr lang="nl-BE" sz="2000" dirty="0"/>
                        <a:t>33%</a:t>
                      </a:r>
                      <a:endParaRPr lang="en-BE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56197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000" dirty="0"/>
                        <a:t>Te weinig openheid van de overlater </a:t>
                      </a:r>
                    </a:p>
                    <a:p>
                      <a:r>
                        <a:rPr lang="nl-BE" sz="2000" dirty="0"/>
                        <a:t>36%</a:t>
                      </a:r>
                      <a:endParaRPr lang="en-B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000" dirty="0"/>
                        <a:t>Moeilijkheden met het integreren van administratie en organisatie</a:t>
                      </a:r>
                    </a:p>
                    <a:p>
                      <a:r>
                        <a:rPr lang="nl-BE" sz="2000" dirty="0"/>
                        <a:t>33%</a:t>
                      </a:r>
                      <a:endParaRPr lang="en-BE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3019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000" dirty="0"/>
                        <a:t>Complexe regelgeving </a:t>
                      </a:r>
                    </a:p>
                    <a:p>
                      <a:r>
                        <a:rPr lang="nl-BE" sz="2000" dirty="0"/>
                        <a:t>32%</a:t>
                      </a:r>
                      <a:endParaRPr lang="en-B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000" dirty="0"/>
                        <a:t>Problemen met de waardering</a:t>
                      </a:r>
                    </a:p>
                    <a:p>
                      <a:r>
                        <a:rPr lang="nl-BE" sz="2000" dirty="0"/>
                        <a:t>23%</a:t>
                      </a:r>
                      <a:endParaRPr lang="en-BE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15152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000" dirty="0"/>
                        <a:t>Overnameproces duurde langer dan verwacht</a:t>
                      </a:r>
                    </a:p>
                    <a:p>
                      <a:r>
                        <a:rPr lang="nl-BE" sz="2000" dirty="0"/>
                        <a:t>28%</a:t>
                      </a:r>
                      <a:endParaRPr lang="en-B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000" dirty="0"/>
                        <a:t>Te weinig openheid van de overgenomen onderneming</a:t>
                      </a:r>
                    </a:p>
                    <a:p>
                      <a:r>
                        <a:rPr lang="nl-BE" sz="2000" dirty="0"/>
                        <a:t>18%</a:t>
                      </a:r>
                      <a:endParaRPr lang="en-BE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91648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000" dirty="0"/>
                        <a:t>Overnameproces was complexer dan verwacht</a:t>
                      </a:r>
                    </a:p>
                    <a:p>
                      <a:r>
                        <a:rPr lang="nl-BE" sz="2000" dirty="0"/>
                        <a:t>28%</a:t>
                      </a:r>
                      <a:endParaRPr lang="en-B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000" dirty="0"/>
                        <a:t>Weerstand van het overgenomen personeel</a:t>
                      </a:r>
                    </a:p>
                    <a:p>
                      <a:r>
                        <a:rPr lang="nl-BE" sz="2000" dirty="0"/>
                        <a:t>16%</a:t>
                      </a:r>
                      <a:endParaRPr lang="en-BE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3653898"/>
                  </a:ext>
                </a:extLst>
              </a:tr>
            </a:tbl>
          </a:graphicData>
        </a:graphic>
      </p:graphicFrame>
      <p:sp>
        <p:nvSpPr>
          <p:cNvPr id="10" name="Titel 1">
            <a:extLst>
              <a:ext uri="{FF2B5EF4-FFF2-40B4-BE49-F238E27FC236}">
                <a16:creationId xmlns:a16="http://schemas.microsoft.com/office/drawing/2014/main" id="{A5A115DB-54CF-416A-9ED8-4236372700E5}"/>
              </a:ext>
            </a:extLst>
          </p:cNvPr>
          <p:cNvSpPr txBox="1">
            <a:spLocks/>
          </p:cNvSpPr>
          <p:nvPr/>
        </p:nvSpPr>
        <p:spPr>
          <a:xfrm>
            <a:off x="838200" y="654436"/>
            <a:ext cx="10515600" cy="4254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BE" sz="2400" b="1" dirty="0">
                <a:latin typeface="+mn-lt"/>
              </a:rPr>
              <a:t>Problemen die werden ondervonden tijdens de overname </a:t>
            </a:r>
          </a:p>
        </p:txBody>
      </p:sp>
      <p:cxnSp>
        <p:nvCxnSpPr>
          <p:cNvPr id="17" name="Rechte verbindingslijn 16">
            <a:extLst>
              <a:ext uri="{FF2B5EF4-FFF2-40B4-BE49-F238E27FC236}">
                <a16:creationId xmlns:a16="http://schemas.microsoft.com/office/drawing/2014/main" id="{26354985-C71F-4608-89CF-905B22EB7DB5}"/>
              </a:ext>
            </a:extLst>
          </p:cNvPr>
          <p:cNvCxnSpPr>
            <a:cxnSpLocks/>
          </p:cNvCxnSpPr>
          <p:nvPr/>
        </p:nvCxnSpPr>
        <p:spPr>
          <a:xfrm>
            <a:off x="936702" y="1100942"/>
            <a:ext cx="1572322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Rechte verbindingslijn 21">
            <a:extLst>
              <a:ext uri="{FF2B5EF4-FFF2-40B4-BE49-F238E27FC236}">
                <a16:creationId xmlns:a16="http://schemas.microsoft.com/office/drawing/2014/main" id="{45CC870F-E3B2-46AC-940C-96FBD889E667}"/>
              </a:ext>
            </a:extLst>
          </p:cNvPr>
          <p:cNvCxnSpPr>
            <a:cxnSpLocks/>
          </p:cNvCxnSpPr>
          <p:nvPr/>
        </p:nvCxnSpPr>
        <p:spPr>
          <a:xfrm>
            <a:off x="936702" y="6067426"/>
            <a:ext cx="10253812" cy="0"/>
          </a:xfrm>
          <a:prstGeom prst="line">
            <a:avLst/>
          </a:prstGeom>
          <a:ln w="3175">
            <a:solidFill>
              <a:srgbClr val="AB1036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8" name="Afbeelding 7">
            <a:extLst>
              <a:ext uri="{FF2B5EF4-FFF2-40B4-BE49-F238E27FC236}">
                <a16:creationId xmlns:a16="http://schemas.microsoft.com/office/drawing/2014/main" id="{73C4ADB5-1388-4681-A76A-3AE336DB48CA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5745" y="6261306"/>
            <a:ext cx="1765952" cy="325742"/>
          </a:xfrm>
          <a:prstGeom prst="rect">
            <a:avLst/>
          </a:prstGeom>
        </p:spPr>
      </p:pic>
      <p:pic>
        <p:nvPicPr>
          <p:cNvPr id="9" name="Content Placeholder 1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1640" y="6261306"/>
            <a:ext cx="1382160" cy="32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31408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>
            <a:extLst>
              <a:ext uri="{FF2B5EF4-FFF2-40B4-BE49-F238E27FC236}">
                <a16:creationId xmlns:a16="http://schemas.microsoft.com/office/drawing/2014/main" id="{4DF4E727-8D84-444F-99BF-76FD478126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9192006"/>
              </p:ext>
            </p:extLst>
          </p:nvPr>
        </p:nvGraphicFramePr>
        <p:xfrm>
          <a:off x="733425" y="1273174"/>
          <a:ext cx="10620375" cy="43751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0125">
                  <a:extLst>
                    <a:ext uri="{9D8B030D-6E8A-4147-A177-3AD203B41FA5}">
                      <a16:colId xmlns:a16="http://schemas.microsoft.com/office/drawing/2014/main" val="3921336829"/>
                    </a:ext>
                  </a:extLst>
                </a:gridCol>
                <a:gridCol w="3540125">
                  <a:extLst>
                    <a:ext uri="{9D8B030D-6E8A-4147-A177-3AD203B41FA5}">
                      <a16:colId xmlns:a16="http://schemas.microsoft.com/office/drawing/2014/main" val="2577925517"/>
                    </a:ext>
                  </a:extLst>
                </a:gridCol>
                <a:gridCol w="3540125">
                  <a:extLst>
                    <a:ext uri="{9D8B030D-6E8A-4147-A177-3AD203B41FA5}">
                      <a16:colId xmlns:a16="http://schemas.microsoft.com/office/drawing/2014/main" val="1704086673"/>
                    </a:ext>
                  </a:extLst>
                </a:gridCol>
              </a:tblGrid>
              <a:tr h="1155039">
                <a:tc>
                  <a:txBody>
                    <a:bodyPr/>
                    <a:lstStyle/>
                    <a:p>
                      <a:r>
                        <a:rPr lang="nl-BE" sz="2000" dirty="0"/>
                        <a:t>Starters die een nieuwe zaak hebben opgericht</a:t>
                      </a:r>
                      <a:endParaRPr lang="en-B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000" dirty="0"/>
                        <a:t>Starters die een bestaande zaak hebben overgenomen</a:t>
                      </a:r>
                      <a:endParaRPr lang="en-B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000" dirty="0"/>
                        <a:t>Problemen ervaren door groeiers bij de financiering van overnames</a:t>
                      </a:r>
                      <a:endParaRPr lang="en-BE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1517336"/>
                  </a:ext>
                </a:extLst>
              </a:tr>
              <a:tr h="805027">
                <a:tc>
                  <a:txBody>
                    <a:bodyPr/>
                    <a:lstStyle/>
                    <a:p>
                      <a:r>
                        <a:rPr lang="nl-BE" sz="2000" dirty="0"/>
                        <a:t>Moeilijker</a:t>
                      </a:r>
                    </a:p>
                    <a:p>
                      <a:r>
                        <a:rPr lang="nl-BE" sz="2000" dirty="0"/>
                        <a:t>11%</a:t>
                      </a:r>
                      <a:endParaRPr lang="en-B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000" dirty="0"/>
                        <a:t>Moeilijker</a:t>
                      </a:r>
                    </a:p>
                    <a:p>
                      <a:r>
                        <a:rPr lang="nl-BE" sz="2000" dirty="0"/>
                        <a:t>4%</a:t>
                      </a:r>
                      <a:endParaRPr lang="en-B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000" dirty="0"/>
                        <a:t>Geen problemen</a:t>
                      </a:r>
                    </a:p>
                    <a:p>
                      <a:r>
                        <a:rPr lang="nl-BE" sz="2000" dirty="0">
                          <a:solidFill>
                            <a:srgbClr val="FF0000"/>
                          </a:solidFill>
                        </a:rPr>
                        <a:t>63%</a:t>
                      </a:r>
                      <a:endParaRPr lang="en-BE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0622576"/>
                  </a:ext>
                </a:extLst>
              </a:tr>
              <a:tr h="805027">
                <a:tc>
                  <a:txBody>
                    <a:bodyPr/>
                    <a:lstStyle/>
                    <a:p>
                      <a:r>
                        <a:rPr lang="nl-BE" sz="2000" dirty="0"/>
                        <a:t>Gemakkelijker </a:t>
                      </a:r>
                    </a:p>
                    <a:p>
                      <a:r>
                        <a:rPr lang="nl-BE" sz="2000" dirty="0"/>
                        <a:t>4%     </a:t>
                      </a:r>
                      <a:endParaRPr lang="en-B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000" dirty="0"/>
                        <a:t>Gemakkelijker</a:t>
                      </a:r>
                    </a:p>
                    <a:p>
                      <a:r>
                        <a:rPr lang="nl-BE" sz="2000" dirty="0">
                          <a:solidFill>
                            <a:srgbClr val="FF0000"/>
                          </a:solidFill>
                        </a:rPr>
                        <a:t>59%</a:t>
                      </a:r>
                      <a:endParaRPr lang="en-BE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000" dirty="0"/>
                        <a:t>Weinig problemen</a:t>
                      </a:r>
                    </a:p>
                    <a:p>
                      <a:r>
                        <a:rPr lang="nl-BE" sz="2000" dirty="0"/>
                        <a:t>31%</a:t>
                      </a:r>
                      <a:endParaRPr lang="en-BE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8206124"/>
                  </a:ext>
                </a:extLst>
              </a:tr>
              <a:tr h="805027">
                <a:tc>
                  <a:txBody>
                    <a:bodyPr/>
                    <a:lstStyle/>
                    <a:p>
                      <a:r>
                        <a:rPr lang="nl-BE" sz="2000" dirty="0"/>
                        <a:t>Geen verschil </a:t>
                      </a:r>
                    </a:p>
                    <a:p>
                      <a:r>
                        <a:rPr lang="nl-BE" sz="2000" dirty="0"/>
                        <a:t>6%</a:t>
                      </a:r>
                      <a:endParaRPr lang="en-B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000" dirty="0"/>
                        <a:t>Geen verschil</a:t>
                      </a:r>
                    </a:p>
                    <a:p>
                      <a:r>
                        <a:rPr lang="nl-BE" sz="2000" dirty="0"/>
                        <a:t>18%</a:t>
                      </a:r>
                      <a:endParaRPr lang="en-B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000" dirty="0"/>
                        <a:t>Veel/zeer veel</a:t>
                      </a:r>
                    </a:p>
                    <a:p>
                      <a:r>
                        <a:rPr lang="nl-BE" sz="2000" dirty="0"/>
                        <a:t>0%</a:t>
                      </a:r>
                      <a:endParaRPr lang="en-BE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7280921"/>
                  </a:ext>
                </a:extLst>
              </a:tr>
              <a:tr h="805027">
                <a:tc>
                  <a:txBody>
                    <a:bodyPr/>
                    <a:lstStyle/>
                    <a:p>
                      <a:r>
                        <a:rPr lang="nl-BE" sz="2000" dirty="0"/>
                        <a:t>Geen mening </a:t>
                      </a:r>
                    </a:p>
                    <a:p>
                      <a:r>
                        <a:rPr lang="nl-BE" sz="2000" dirty="0">
                          <a:solidFill>
                            <a:srgbClr val="FF0000"/>
                          </a:solidFill>
                        </a:rPr>
                        <a:t>78%</a:t>
                      </a:r>
                      <a:endParaRPr lang="en-BE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000" dirty="0"/>
                        <a:t>Geen mening </a:t>
                      </a:r>
                    </a:p>
                    <a:p>
                      <a:r>
                        <a:rPr lang="nl-BE" sz="2000" dirty="0"/>
                        <a:t>18%</a:t>
                      </a:r>
                      <a:endParaRPr lang="en-B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000" dirty="0"/>
                        <a:t>Geen mening </a:t>
                      </a:r>
                    </a:p>
                    <a:p>
                      <a:r>
                        <a:rPr lang="nl-BE" sz="2000" dirty="0"/>
                        <a:t>6%</a:t>
                      </a:r>
                      <a:endParaRPr lang="en-BE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883743"/>
                  </a:ext>
                </a:extLst>
              </a:tr>
            </a:tbl>
          </a:graphicData>
        </a:graphic>
      </p:graphicFrame>
      <p:sp>
        <p:nvSpPr>
          <p:cNvPr id="10" name="Titel 1">
            <a:extLst>
              <a:ext uri="{FF2B5EF4-FFF2-40B4-BE49-F238E27FC236}">
                <a16:creationId xmlns:a16="http://schemas.microsoft.com/office/drawing/2014/main" id="{A5A115DB-54CF-416A-9ED8-4236372700E5}"/>
              </a:ext>
            </a:extLst>
          </p:cNvPr>
          <p:cNvSpPr txBox="1">
            <a:spLocks/>
          </p:cNvSpPr>
          <p:nvPr/>
        </p:nvSpPr>
        <p:spPr>
          <a:xfrm>
            <a:off x="838200" y="654436"/>
            <a:ext cx="10515600" cy="4254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BE" sz="2400" b="1" dirty="0">
                <a:latin typeface="+mn-lt"/>
              </a:rPr>
              <a:t>Hoe verloopt de financiering van een overname (in vgl. met een nieuwe zaak)?</a:t>
            </a:r>
          </a:p>
        </p:txBody>
      </p:sp>
      <p:cxnSp>
        <p:nvCxnSpPr>
          <p:cNvPr id="17" name="Rechte verbindingslijn 16">
            <a:extLst>
              <a:ext uri="{FF2B5EF4-FFF2-40B4-BE49-F238E27FC236}">
                <a16:creationId xmlns:a16="http://schemas.microsoft.com/office/drawing/2014/main" id="{26354985-C71F-4608-89CF-905B22EB7DB5}"/>
              </a:ext>
            </a:extLst>
          </p:cNvPr>
          <p:cNvCxnSpPr>
            <a:cxnSpLocks/>
          </p:cNvCxnSpPr>
          <p:nvPr/>
        </p:nvCxnSpPr>
        <p:spPr>
          <a:xfrm>
            <a:off x="936702" y="1100942"/>
            <a:ext cx="1572322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Rechte verbindingslijn 21">
            <a:extLst>
              <a:ext uri="{FF2B5EF4-FFF2-40B4-BE49-F238E27FC236}">
                <a16:creationId xmlns:a16="http://schemas.microsoft.com/office/drawing/2014/main" id="{45CC870F-E3B2-46AC-940C-96FBD889E667}"/>
              </a:ext>
            </a:extLst>
          </p:cNvPr>
          <p:cNvCxnSpPr>
            <a:cxnSpLocks/>
          </p:cNvCxnSpPr>
          <p:nvPr/>
        </p:nvCxnSpPr>
        <p:spPr>
          <a:xfrm>
            <a:off x="936702" y="6067426"/>
            <a:ext cx="10253812" cy="0"/>
          </a:xfrm>
          <a:prstGeom prst="line">
            <a:avLst/>
          </a:prstGeom>
          <a:ln w="3175">
            <a:solidFill>
              <a:srgbClr val="AB1036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8" name="Afbeelding 7">
            <a:extLst>
              <a:ext uri="{FF2B5EF4-FFF2-40B4-BE49-F238E27FC236}">
                <a16:creationId xmlns:a16="http://schemas.microsoft.com/office/drawing/2014/main" id="{73C4ADB5-1388-4681-A76A-3AE336DB48CA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5745" y="6261306"/>
            <a:ext cx="1765952" cy="325742"/>
          </a:xfrm>
          <a:prstGeom prst="rect">
            <a:avLst/>
          </a:prstGeom>
        </p:spPr>
      </p:pic>
      <p:pic>
        <p:nvPicPr>
          <p:cNvPr id="9" name="Content Placeholder 1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1640" y="6261306"/>
            <a:ext cx="1382160" cy="32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3831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>
            <a:extLst>
              <a:ext uri="{FF2B5EF4-FFF2-40B4-BE49-F238E27FC236}">
                <a16:creationId xmlns:a16="http://schemas.microsoft.com/office/drawing/2014/main" id="{9171C950-4EBC-4BC1-BB40-4A4A67A0E97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2055396"/>
              </p:ext>
            </p:extLst>
          </p:nvPr>
        </p:nvGraphicFramePr>
        <p:xfrm>
          <a:off x="733425" y="1273175"/>
          <a:ext cx="10620375" cy="4790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4075">
                  <a:extLst>
                    <a:ext uri="{9D8B030D-6E8A-4147-A177-3AD203B41FA5}">
                      <a16:colId xmlns:a16="http://schemas.microsoft.com/office/drawing/2014/main" val="2503892248"/>
                    </a:ext>
                  </a:extLst>
                </a:gridCol>
                <a:gridCol w="2124075">
                  <a:extLst>
                    <a:ext uri="{9D8B030D-6E8A-4147-A177-3AD203B41FA5}">
                      <a16:colId xmlns:a16="http://schemas.microsoft.com/office/drawing/2014/main" val="802883140"/>
                    </a:ext>
                  </a:extLst>
                </a:gridCol>
                <a:gridCol w="2124075">
                  <a:extLst>
                    <a:ext uri="{9D8B030D-6E8A-4147-A177-3AD203B41FA5}">
                      <a16:colId xmlns:a16="http://schemas.microsoft.com/office/drawing/2014/main" val="3725150718"/>
                    </a:ext>
                  </a:extLst>
                </a:gridCol>
                <a:gridCol w="2124075">
                  <a:extLst>
                    <a:ext uri="{9D8B030D-6E8A-4147-A177-3AD203B41FA5}">
                      <a16:colId xmlns:a16="http://schemas.microsoft.com/office/drawing/2014/main" val="3118997883"/>
                    </a:ext>
                  </a:extLst>
                </a:gridCol>
                <a:gridCol w="2124075">
                  <a:extLst>
                    <a:ext uri="{9D8B030D-6E8A-4147-A177-3AD203B41FA5}">
                      <a16:colId xmlns:a16="http://schemas.microsoft.com/office/drawing/2014/main" val="9220942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BE" dirty="0"/>
                        <a:t>Vormen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Starters die een eigen zaak hebben opgericht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Starters die een zaak hebben overgenomen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Gepland gebruik door pre-starters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Groeiers die een zaak hebben overgenomen</a:t>
                      </a:r>
                      <a:endParaRPr lang="en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16071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/>
                        <a:t>Eigen inbreng</a:t>
                      </a:r>
                    </a:p>
                    <a:p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>
                          <a:solidFill>
                            <a:srgbClr val="FF0000"/>
                          </a:solidFill>
                        </a:rPr>
                        <a:t>90%</a:t>
                      </a:r>
                      <a:endParaRPr lang="en-B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>
                          <a:solidFill>
                            <a:srgbClr val="FF0000"/>
                          </a:solidFill>
                        </a:rPr>
                        <a:t>64%</a:t>
                      </a:r>
                      <a:endParaRPr lang="en-B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>
                          <a:solidFill>
                            <a:srgbClr val="FF0000"/>
                          </a:solidFill>
                        </a:rPr>
                        <a:t>75%</a:t>
                      </a:r>
                      <a:endParaRPr lang="en-B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>
                          <a:solidFill>
                            <a:srgbClr val="FF0000"/>
                          </a:solidFill>
                        </a:rPr>
                        <a:t>82%</a:t>
                      </a:r>
                      <a:endParaRPr lang="en-B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23276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/>
                        <a:t>Banklening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19%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>
                          <a:solidFill>
                            <a:srgbClr val="FF0000"/>
                          </a:solidFill>
                        </a:rPr>
                        <a:t>64%</a:t>
                      </a:r>
                      <a:endParaRPr lang="en-B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20%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59%</a:t>
                      </a:r>
                      <a:endParaRPr lang="en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29180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/>
                        <a:t>Kaskrediet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7%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14%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6%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6%</a:t>
                      </a:r>
                      <a:endParaRPr lang="en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1172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/>
                        <a:t>Familie/vrienden 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11%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>
                          <a:solidFill>
                            <a:schemeClr val="tx1"/>
                          </a:solidFill>
                        </a:rPr>
                        <a:t>14%</a:t>
                      </a:r>
                      <a:endParaRPr lang="en-B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>
                          <a:solidFill>
                            <a:srgbClr val="FF0000"/>
                          </a:solidFill>
                        </a:rPr>
                        <a:t>20%</a:t>
                      </a:r>
                      <a:endParaRPr lang="en-B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2%</a:t>
                      </a:r>
                      <a:endParaRPr lang="en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77189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/>
                        <a:t>Overheidswaarborg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1%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>
                          <a:solidFill>
                            <a:srgbClr val="FF0000"/>
                          </a:solidFill>
                        </a:rPr>
                        <a:t>18%</a:t>
                      </a:r>
                      <a:endParaRPr lang="en-B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5%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4%</a:t>
                      </a:r>
                      <a:endParaRPr lang="en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27719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/>
                        <a:t>Achtergestelde leningen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4%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9%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>
                          <a:solidFill>
                            <a:srgbClr val="FF0000"/>
                          </a:solidFill>
                        </a:rPr>
                        <a:t>32%</a:t>
                      </a:r>
                      <a:endParaRPr lang="en-B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8%</a:t>
                      </a:r>
                      <a:endParaRPr lang="en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11296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/>
                        <a:t>Winwinlening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9%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>
                          <a:solidFill>
                            <a:schemeClr val="tx1"/>
                          </a:solidFill>
                        </a:rPr>
                        <a:t>14%</a:t>
                      </a:r>
                      <a:endParaRPr lang="en-B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>
                          <a:solidFill>
                            <a:srgbClr val="FF0000"/>
                          </a:solidFill>
                        </a:rPr>
                        <a:t>22%</a:t>
                      </a:r>
                      <a:endParaRPr lang="en-B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0%</a:t>
                      </a:r>
                      <a:endParaRPr lang="en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97198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/>
                        <a:t>Crowdfunding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1%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0%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>
                          <a:solidFill>
                            <a:srgbClr val="FF0000"/>
                          </a:solidFill>
                        </a:rPr>
                        <a:t>26%</a:t>
                      </a:r>
                      <a:endParaRPr lang="en-B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0%</a:t>
                      </a:r>
                      <a:endParaRPr lang="en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91877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/>
                        <a:t>Vendor loan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1%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0%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5%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>
                          <a:solidFill>
                            <a:srgbClr val="FF0000"/>
                          </a:solidFill>
                        </a:rPr>
                        <a:t>8%</a:t>
                      </a:r>
                      <a:endParaRPr lang="en-B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9358326"/>
                  </a:ext>
                </a:extLst>
              </a:tr>
            </a:tbl>
          </a:graphicData>
        </a:graphic>
      </p:graphicFrame>
      <p:sp>
        <p:nvSpPr>
          <p:cNvPr id="10" name="Titel 1">
            <a:extLst>
              <a:ext uri="{FF2B5EF4-FFF2-40B4-BE49-F238E27FC236}">
                <a16:creationId xmlns:a16="http://schemas.microsoft.com/office/drawing/2014/main" id="{A5A115DB-54CF-416A-9ED8-4236372700E5}"/>
              </a:ext>
            </a:extLst>
          </p:cNvPr>
          <p:cNvSpPr txBox="1">
            <a:spLocks/>
          </p:cNvSpPr>
          <p:nvPr/>
        </p:nvSpPr>
        <p:spPr>
          <a:xfrm>
            <a:off x="838200" y="654436"/>
            <a:ext cx="10515600" cy="4254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BE" sz="2400" b="1" dirty="0">
                <a:latin typeface="+mn-lt"/>
              </a:rPr>
              <a:t>Gebruikte of geplande financieringsinstrumenten </a:t>
            </a:r>
          </a:p>
        </p:txBody>
      </p:sp>
      <p:cxnSp>
        <p:nvCxnSpPr>
          <p:cNvPr id="17" name="Rechte verbindingslijn 16">
            <a:extLst>
              <a:ext uri="{FF2B5EF4-FFF2-40B4-BE49-F238E27FC236}">
                <a16:creationId xmlns:a16="http://schemas.microsoft.com/office/drawing/2014/main" id="{26354985-C71F-4608-89CF-905B22EB7DB5}"/>
              </a:ext>
            </a:extLst>
          </p:cNvPr>
          <p:cNvCxnSpPr>
            <a:cxnSpLocks/>
          </p:cNvCxnSpPr>
          <p:nvPr/>
        </p:nvCxnSpPr>
        <p:spPr>
          <a:xfrm>
            <a:off x="936702" y="1100942"/>
            <a:ext cx="1572322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Rechte verbindingslijn 21">
            <a:extLst>
              <a:ext uri="{FF2B5EF4-FFF2-40B4-BE49-F238E27FC236}">
                <a16:creationId xmlns:a16="http://schemas.microsoft.com/office/drawing/2014/main" id="{45CC870F-E3B2-46AC-940C-96FBD889E667}"/>
              </a:ext>
            </a:extLst>
          </p:cNvPr>
          <p:cNvCxnSpPr>
            <a:cxnSpLocks/>
          </p:cNvCxnSpPr>
          <p:nvPr/>
        </p:nvCxnSpPr>
        <p:spPr>
          <a:xfrm>
            <a:off x="936702" y="6067426"/>
            <a:ext cx="10253812" cy="0"/>
          </a:xfrm>
          <a:prstGeom prst="line">
            <a:avLst/>
          </a:prstGeom>
          <a:ln w="3175">
            <a:solidFill>
              <a:srgbClr val="AB1036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8" name="Afbeelding 7">
            <a:extLst>
              <a:ext uri="{FF2B5EF4-FFF2-40B4-BE49-F238E27FC236}">
                <a16:creationId xmlns:a16="http://schemas.microsoft.com/office/drawing/2014/main" id="{73C4ADB5-1388-4681-A76A-3AE336DB48CA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5745" y="6261306"/>
            <a:ext cx="1765952" cy="325742"/>
          </a:xfrm>
          <a:prstGeom prst="rect">
            <a:avLst/>
          </a:prstGeom>
        </p:spPr>
      </p:pic>
      <p:pic>
        <p:nvPicPr>
          <p:cNvPr id="9" name="Content Placeholder 1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1640" y="6261306"/>
            <a:ext cx="1382160" cy="32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321297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298</TotalTime>
  <Words>1024</Words>
  <Application>Microsoft Office PowerPoint</Application>
  <PresentationFormat>Widescreen</PresentationFormat>
  <Paragraphs>313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Kantoorthema</vt:lpstr>
      <vt:lpstr>Voorstelling onderzoeksresultaten   Een zaak overnemen: Kijken starters en groeiers er anders tegen aan?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Voorstelling onderzoeksresultaten   Bedrijfsoverdracht in Vlaanderen</dc:title>
  <dc:creator>emili</dc:creator>
  <cp:lastModifiedBy>Laveren Eddy</cp:lastModifiedBy>
  <cp:revision>74</cp:revision>
  <cp:lastPrinted>2019-10-13T07:08:22Z</cp:lastPrinted>
  <dcterms:created xsi:type="dcterms:W3CDTF">2019-08-22T10:46:59Z</dcterms:created>
  <dcterms:modified xsi:type="dcterms:W3CDTF">2019-10-15T19:12:39Z</dcterms:modified>
</cp:coreProperties>
</file>