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70" r:id="rId2"/>
  </p:sldMasterIdLst>
  <p:notesMasterIdLst>
    <p:notesMasterId r:id="rId21"/>
  </p:notesMasterIdLst>
  <p:sldIdLst>
    <p:sldId id="256" r:id="rId3"/>
    <p:sldId id="271" r:id="rId4"/>
    <p:sldId id="264" r:id="rId5"/>
    <p:sldId id="265" r:id="rId6"/>
    <p:sldId id="263" r:id="rId7"/>
    <p:sldId id="268" r:id="rId8"/>
    <p:sldId id="266" r:id="rId9"/>
    <p:sldId id="269" r:id="rId10"/>
    <p:sldId id="267" r:id="rId11"/>
    <p:sldId id="270" r:id="rId12"/>
    <p:sldId id="272" r:id="rId13"/>
    <p:sldId id="274" r:id="rId14"/>
    <p:sldId id="278" r:id="rId15"/>
    <p:sldId id="279" r:id="rId16"/>
    <p:sldId id="273" r:id="rId17"/>
    <p:sldId id="275" r:id="rId18"/>
    <p:sldId id="277" r:id="rId19"/>
    <p:sldId id="276" r:id="rId20"/>
  </p:sldIdLst>
  <p:sldSz cx="9144000" cy="5143500" type="screen16x9"/>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ssens, Karolien" initials="GK" lastIdx="8" clrIdx="0">
    <p:extLst>
      <p:ext uri="{19B8F6BF-5375-455C-9EA6-DF929625EA0E}">
        <p15:presenceInfo xmlns:p15="http://schemas.microsoft.com/office/powerpoint/2012/main" userId="S-1-5-21-3662605696-431538287-2476864782-23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007AC9"/>
    <a:srgbClr val="D10074"/>
    <a:srgbClr val="009B48"/>
    <a:srgbClr val="E37222"/>
    <a:srgbClr val="9CDCD9"/>
    <a:srgbClr val="3FCFD5"/>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p:restoredTop sz="60941" autoAdjust="0"/>
  </p:normalViewPr>
  <p:slideViewPr>
    <p:cSldViewPr snapToGrid="0" snapToObjects="1">
      <p:cViewPr varScale="1">
        <p:scale>
          <a:sx n="69" d="100"/>
          <a:sy n="69" d="100"/>
        </p:scale>
        <p:origin x="22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F637B21-5A44-584D-BD09-F38CB53E82B1}" type="datetimeFigureOut">
              <a:rPr lang="nl-BE" smtClean="0"/>
              <a:t>19/05/2021</a:t>
            </a:fld>
            <a:endParaRPr lang="nl-BE"/>
          </a:p>
        </p:txBody>
      </p:sp>
      <p:sp>
        <p:nvSpPr>
          <p:cNvPr id="4" name="Tijdelijke aanduiding voor dia-afbeelding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13DE54BD-4699-DD40-9EAF-99EED244CE3C}" type="slidenum">
              <a:rPr lang="nl-BE" smtClean="0"/>
              <a:t>‹nr.›</a:t>
            </a:fld>
            <a:endParaRPr lang="nl-BE"/>
          </a:p>
        </p:txBody>
      </p:sp>
    </p:spTree>
    <p:extLst>
      <p:ext uri="{BB962C8B-B14F-4D97-AF65-F5344CB8AC3E}">
        <p14:creationId xmlns:p14="http://schemas.microsoft.com/office/powerpoint/2010/main" val="218618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a:t>
            </a:fld>
            <a:endParaRPr lang="nl-BE"/>
          </a:p>
        </p:txBody>
      </p:sp>
    </p:spTree>
    <p:extLst>
      <p:ext uri="{BB962C8B-B14F-4D97-AF65-F5344CB8AC3E}">
        <p14:creationId xmlns:p14="http://schemas.microsoft.com/office/powerpoint/2010/main" val="260043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3</a:t>
            </a:fld>
            <a:endParaRPr lang="nl-BE"/>
          </a:p>
        </p:txBody>
      </p:sp>
    </p:spTree>
    <p:extLst>
      <p:ext uri="{BB962C8B-B14F-4D97-AF65-F5344CB8AC3E}">
        <p14:creationId xmlns:p14="http://schemas.microsoft.com/office/powerpoint/2010/main" val="273988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4</a:t>
            </a:fld>
            <a:endParaRPr lang="nl-BE"/>
          </a:p>
        </p:txBody>
      </p:sp>
    </p:spTree>
    <p:extLst>
      <p:ext uri="{BB962C8B-B14F-4D97-AF65-F5344CB8AC3E}">
        <p14:creationId xmlns:p14="http://schemas.microsoft.com/office/powerpoint/2010/main" val="16471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16</a:t>
            </a:fld>
            <a:endParaRPr lang="nl-BE"/>
          </a:p>
        </p:txBody>
      </p:sp>
    </p:spTree>
    <p:extLst>
      <p:ext uri="{BB962C8B-B14F-4D97-AF65-F5344CB8AC3E}">
        <p14:creationId xmlns:p14="http://schemas.microsoft.com/office/powerpoint/2010/main" val="205008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18</a:t>
            </a:fld>
            <a:endParaRPr lang="nl-BE"/>
          </a:p>
        </p:txBody>
      </p:sp>
    </p:spTree>
    <p:extLst>
      <p:ext uri="{BB962C8B-B14F-4D97-AF65-F5344CB8AC3E}">
        <p14:creationId xmlns:p14="http://schemas.microsoft.com/office/powerpoint/2010/main" val="197900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elslide">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E88981-6B68-B149-8A88-2F34EA6C1C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20186" y="905893"/>
            <a:ext cx="2323813" cy="905893"/>
          </a:xfrm>
          <a:prstGeom prst="rect">
            <a:avLst/>
          </a:prstGeom>
        </p:spPr>
      </p:pic>
      <p:sp>
        <p:nvSpPr>
          <p:cNvPr id="8" name="Title Text">
            <a:extLst>
              <a:ext uri="{FF2B5EF4-FFF2-40B4-BE49-F238E27FC236}">
                <a16:creationId xmlns:a16="http://schemas.microsoft.com/office/drawing/2014/main" id="{5306D2C2-901E-D34A-BA20-02F0F78228A2}"/>
              </a:ext>
            </a:extLst>
          </p:cNvPr>
          <p:cNvSpPr txBox="1">
            <a:spLocks noGrp="1"/>
          </p:cNvSpPr>
          <p:nvPr>
            <p:ph type="title" hasCustomPrompt="1"/>
          </p:nvPr>
        </p:nvSpPr>
        <p:spPr>
          <a:xfrm>
            <a:off x="570916" y="1152762"/>
            <a:ext cx="5320333" cy="1790701"/>
          </a:xfrm>
          <a:prstGeom prst="rect">
            <a:avLst/>
          </a:prstGeom>
        </p:spPr>
        <p:txBody>
          <a:bodyPr lIns="0" tIns="0" rIns="0" bIns="0" anchor="b">
            <a:normAutofit/>
          </a:bodyPr>
          <a:lstStyle>
            <a:lvl1pPr marL="0" indent="0">
              <a:lnSpc>
                <a:spcPct val="100000"/>
              </a:lnSpc>
              <a:defRPr sz="3200">
                <a:solidFill>
                  <a:srgbClr val="FFFFFF"/>
                </a:solidFill>
              </a:defRPr>
            </a:lvl1pPr>
          </a:lstStyle>
          <a:p>
            <a:r>
              <a:rPr dirty="0"/>
              <a:t>Title Text</a:t>
            </a:r>
          </a:p>
        </p:txBody>
      </p:sp>
    </p:spTree>
    <p:extLst>
      <p:ext uri="{BB962C8B-B14F-4D97-AF65-F5344CB8AC3E}">
        <p14:creationId xmlns:p14="http://schemas.microsoft.com/office/powerpoint/2010/main" val="313318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TEKSTLIDE (drie kolommen + achtergron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309380" y="1361601"/>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dirty="0" err="1"/>
              <a:t>Calibri</a:t>
            </a:r>
            <a:r>
              <a:rPr lang="nl-BE" dirty="0"/>
              <a:t> antraciet grijs, 16 </a:t>
            </a:r>
            <a:r>
              <a:rPr lang="nl-BE" dirty="0" err="1"/>
              <a:t>pt</a:t>
            </a:r>
            <a:endParaRPr lang="nl-BE" dirty="0"/>
          </a:p>
        </p:txBody>
      </p:sp>
      <p:sp>
        <p:nvSpPr>
          <p:cNvPr id="14" name="Tijdelijke aanduiding voor tekst 4">
            <a:extLst>
              <a:ext uri="{FF2B5EF4-FFF2-40B4-BE49-F238E27FC236}">
                <a16:creationId xmlns:a16="http://schemas.microsoft.com/office/drawing/2014/main" id="{5D8FA13E-AFF2-4085-9D73-2E417BF6CC8C}"/>
              </a:ext>
            </a:extLst>
          </p:cNvPr>
          <p:cNvSpPr>
            <a:spLocks noGrp="1"/>
          </p:cNvSpPr>
          <p:nvPr>
            <p:ph type="body" idx="10" hasCustomPrompt="1"/>
          </p:nvPr>
        </p:nvSpPr>
        <p:spPr>
          <a:xfrm>
            <a:off x="3267000" y="1361601"/>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dirty="0" err="1"/>
              <a:t>Calibri</a:t>
            </a:r>
            <a:r>
              <a:rPr lang="nl-BE" dirty="0"/>
              <a:t> antraciet grijs, 16 </a:t>
            </a:r>
            <a:r>
              <a:rPr lang="nl-BE" dirty="0" err="1"/>
              <a:t>pt</a:t>
            </a:r>
            <a:endParaRPr lang="nl-BE" dirty="0"/>
          </a:p>
        </p:txBody>
      </p:sp>
      <p:sp>
        <p:nvSpPr>
          <p:cNvPr id="15" name="Tijdelijke aanduiding voor tekst 4">
            <a:extLst>
              <a:ext uri="{FF2B5EF4-FFF2-40B4-BE49-F238E27FC236}">
                <a16:creationId xmlns:a16="http://schemas.microsoft.com/office/drawing/2014/main" id="{B77492B6-1416-4A63-9386-FA96B47E2853}"/>
              </a:ext>
            </a:extLst>
          </p:cNvPr>
          <p:cNvSpPr>
            <a:spLocks noGrp="1"/>
          </p:cNvSpPr>
          <p:nvPr>
            <p:ph type="body" idx="11" hasCustomPrompt="1"/>
          </p:nvPr>
        </p:nvSpPr>
        <p:spPr>
          <a:xfrm>
            <a:off x="6245241" y="1361601"/>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dirty="0" err="1"/>
              <a:t>Calibri</a:t>
            </a:r>
            <a:r>
              <a:rPr lang="nl-BE" dirty="0"/>
              <a:t> antraciet grijs, 16 </a:t>
            </a:r>
            <a:r>
              <a:rPr lang="nl-BE" dirty="0" err="1"/>
              <a:t>pt</a:t>
            </a:r>
            <a:endParaRPr lang="nl-BE" dirty="0"/>
          </a:p>
        </p:txBody>
      </p:sp>
    </p:spTree>
    <p:extLst>
      <p:ext uri="{BB962C8B-B14F-4D97-AF65-F5344CB8AC3E}">
        <p14:creationId xmlns:p14="http://schemas.microsoft.com/office/powerpoint/2010/main" val="368599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beeld + titel bov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dirty="0"/>
          </a:p>
        </p:txBody>
      </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Tree>
    <p:extLst>
      <p:ext uri="{BB962C8B-B14F-4D97-AF65-F5344CB8AC3E}">
        <p14:creationId xmlns:p14="http://schemas.microsoft.com/office/powerpoint/2010/main" val="3692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beeld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dirty="0"/>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0"/>
            <a:ext cx="7241994" cy="1790701"/>
          </a:xfrm>
          <a:prstGeom prst="rect">
            <a:avLst/>
          </a:prstGeom>
        </p:spPr>
        <p:txBody>
          <a:bodyPr lIns="0" tIns="0" rIns="0" bIns="0" anchor="b"/>
          <a:lstStyle>
            <a:lvl1pPr marL="0" indent="-215999">
              <a:defRPr sz="3200" b="1">
                <a:solidFill>
                  <a:srgbClr val="009B48"/>
                </a:solidFill>
                <a:latin typeface="+mn-lt"/>
              </a:defRPr>
            </a:lvl1pPr>
          </a:lstStyle>
          <a:p>
            <a:r>
              <a:rPr dirty="0"/>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0" y="2661606"/>
            <a:ext cx="5945630" cy="720000"/>
          </a:xfrm>
          <a:prstGeom prst="rect">
            <a:avLst/>
          </a:prstGeom>
        </p:spPr>
        <p:txBody>
          <a:bodyPr lIns="0" tIns="0" rIns="0" bIns="46800"/>
          <a:lstStyle>
            <a:lvl1pPr marL="0" indent="0">
              <a:buSzTx/>
              <a:buFontTx/>
              <a:buNone/>
              <a:defRPr sz="2000" b="1">
                <a:solidFill>
                  <a:srgbClr val="009B48"/>
                </a:solidFill>
                <a:latin typeface="+mn-lt"/>
              </a:defRPr>
            </a:lvl1pPr>
            <a:lvl2pPr marL="0" indent="342900">
              <a:buSzTx/>
              <a:buFontTx/>
              <a:buNone/>
              <a:defRPr sz="1800" b="0">
                <a:solidFill>
                  <a:srgbClr val="009B48"/>
                </a:solidFill>
                <a:latin typeface="+mn-lt"/>
              </a:defRPr>
            </a:lvl2pPr>
            <a:lvl3pPr marL="0" indent="685800">
              <a:buSzTx/>
              <a:buFontTx/>
              <a:buNone/>
              <a:defRPr sz="1500" b="0">
                <a:solidFill>
                  <a:srgbClr val="009B48"/>
                </a:solidFill>
                <a:latin typeface="+mn-lt"/>
              </a:defRPr>
            </a:lvl3pPr>
            <a:lvl4pPr marL="0" indent="1028700">
              <a:buSzTx/>
              <a:buFontTx/>
              <a:buNone/>
              <a:defRPr sz="1400" b="0">
                <a:solidFill>
                  <a:srgbClr val="009B48"/>
                </a:solidFill>
                <a:latin typeface="+mn-lt"/>
              </a:defRPr>
            </a:lvl4pPr>
            <a:lvl5pPr marL="0" indent="1371600">
              <a:buSzTx/>
              <a:buFontTx/>
              <a:buNone/>
              <a:defRPr sz="1200" b="0">
                <a:solidFill>
                  <a:srgbClr val="009B48"/>
                </a:solidFill>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73603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_Kleur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49CC4DC-4FD8-604D-B7F4-174F1AFBCF81}"/>
              </a:ext>
            </a:extLst>
          </p:cNvPr>
          <p:cNvSpPr/>
          <p:nvPr userDrawn="1"/>
        </p:nvSpPr>
        <p:spPr>
          <a:xfrm>
            <a:off x="309380" y="1400589"/>
            <a:ext cx="673769" cy="673769"/>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1B06AFD8-B952-B844-9AB4-8069EDFC23BD}"/>
              </a:ext>
            </a:extLst>
          </p:cNvPr>
          <p:cNvSpPr/>
          <p:nvPr userDrawn="1"/>
        </p:nvSpPr>
        <p:spPr>
          <a:xfrm>
            <a:off x="309380" y="2750074"/>
            <a:ext cx="673769" cy="673769"/>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FC865BCF-F6A3-B346-9C14-7BF5AB89533D}"/>
              </a:ext>
            </a:extLst>
          </p:cNvPr>
          <p:cNvSpPr/>
          <p:nvPr userDrawn="1"/>
        </p:nvSpPr>
        <p:spPr>
          <a:xfrm>
            <a:off x="309380" y="3639782"/>
            <a:ext cx="673769" cy="673769"/>
          </a:xfrm>
          <a:prstGeom prst="rect">
            <a:avLst/>
          </a:prstGeom>
          <a:solidFill>
            <a:srgbClr val="9C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11" name="Rechthoek 10">
            <a:extLst>
              <a:ext uri="{FF2B5EF4-FFF2-40B4-BE49-F238E27FC236}">
                <a16:creationId xmlns:a16="http://schemas.microsoft.com/office/drawing/2014/main" id="{AC7CFEF1-F92A-1E49-9083-FE05CE62B031}"/>
              </a:ext>
            </a:extLst>
          </p:cNvPr>
          <p:cNvSpPr/>
          <p:nvPr userDrawn="1"/>
        </p:nvSpPr>
        <p:spPr>
          <a:xfrm>
            <a:off x="2502565" y="2750074"/>
            <a:ext cx="673769" cy="673769"/>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BAD9A5DD-96C6-F841-A2A0-E212C2052784}"/>
              </a:ext>
            </a:extLst>
          </p:cNvPr>
          <p:cNvSpPr/>
          <p:nvPr userDrawn="1"/>
        </p:nvSpPr>
        <p:spPr>
          <a:xfrm>
            <a:off x="4695750" y="2750074"/>
            <a:ext cx="673769" cy="673769"/>
          </a:xfrm>
          <a:prstGeom prst="rect">
            <a:avLst/>
          </a:prstGeom>
          <a:solidFill>
            <a:srgbClr val="3FC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B6AF4591-5620-BF4B-8F02-A3A805391724}"/>
              </a:ext>
            </a:extLst>
          </p:cNvPr>
          <p:cNvSpPr/>
          <p:nvPr userDrawn="1"/>
        </p:nvSpPr>
        <p:spPr>
          <a:xfrm>
            <a:off x="2502564" y="3639782"/>
            <a:ext cx="673769" cy="67376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B92675A1-8C01-7449-B812-A8B7C7FB4AB1}"/>
              </a:ext>
            </a:extLst>
          </p:cNvPr>
          <p:cNvSpPr/>
          <p:nvPr userDrawn="1"/>
        </p:nvSpPr>
        <p:spPr>
          <a:xfrm>
            <a:off x="4695748" y="3639782"/>
            <a:ext cx="673769" cy="673769"/>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0431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450"/>
            <a:ext cx="91440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3600" y="-3600"/>
            <a:ext cx="4219018" cy="5148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NL"/>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dirty="0"/>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dirty="0"/>
              <a:t>titel van het</a:t>
            </a:r>
          </a:p>
        </p:txBody>
      </p:sp>
    </p:spTree>
    <p:extLst>
      <p:ext uri="{BB962C8B-B14F-4D97-AF65-F5344CB8AC3E}">
        <p14:creationId xmlns:p14="http://schemas.microsoft.com/office/powerpoint/2010/main" val="23648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HOOFDSTUKSLIDEb_beeld">
    <p:bg>
      <p:bgPr>
        <a:blipFill>
          <a:blip r:embed="rId2"/>
          <a:stretch>
            <a:fillRect/>
          </a:stretch>
        </a:blip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BF6BA-1B4F-0241-BD50-3FD14E19DC2E}"/>
              </a:ext>
            </a:extLst>
          </p:cNvPr>
          <p:cNvSpPr/>
          <p:nvPr userDrawn="1"/>
        </p:nvSpPr>
        <p:spPr>
          <a:xfrm>
            <a:off x="0" y="-450"/>
            <a:ext cx="91440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afbeelding 16">
            <a:extLst>
              <a:ext uri="{FF2B5EF4-FFF2-40B4-BE49-F238E27FC236}">
                <a16:creationId xmlns:a16="http://schemas.microsoft.com/office/drawing/2014/main" id="{8702F2F7-4C93-4BBD-9FF2-D81B3C8FD54F}"/>
              </a:ext>
            </a:extLst>
          </p:cNvPr>
          <p:cNvSpPr>
            <a:spLocks noGrp="1"/>
          </p:cNvSpPr>
          <p:nvPr>
            <p:ph type="pic" sz="quarter" idx="14" hasCustomPrompt="1"/>
          </p:nvPr>
        </p:nvSpPr>
        <p:spPr>
          <a:xfrm>
            <a:off x="3023449" y="-20250"/>
            <a:ext cx="6120551" cy="5184000"/>
          </a:xfrm>
          <a:custGeom>
            <a:avLst/>
            <a:gdLst>
              <a:gd name="connsiteX0" fmla="*/ 0 w 6120551"/>
              <a:gd name="connsiteY0" fmla="*/ 0 h 5184000"/>
              <a:gd name="connsiteX1" fmla="*/ 6120551 w 6120551"/>
              <a:gd name="connsiteY1" fmla="*/ 0 h 5184000"/>
              <a:gd name="connsiteX2" fmla="*/ 6120551 w 6120551"/>
              <a:gd name="connsiteY2" fmla="*/ 5184000 h 5184000"/>
              <a:gd name="connsiteX3" fmla="*/ 1196820 w 6120551"/>
              <a:gd name="connsiteY3" fmla="*/ 5184000 h 5184000"/>
            </a:gdLst>
            <a:ahLst/>
            <a:cxnLst>
              <a:cxn ang="0">
                <a:pos x="connsiteX0" y="connsiteY0"/>
              </a:cxn>
              <a:cxn ang="0">
                <a:pos x="connsiteX1" y="connsiteY1"/>
              </a:cxn>
              <a:cxn ang="0">
                <a:pos x="connsiteX2" y="connsiteY2"/>
              </a:cxn>
              <a:cxn ang="0">
                <a:pos x="connsiteX3" y="connsiteY3"/>
              </a:cxn>
            </a:cxnLst>
            <a:rect l="l" t="t" r="r" b="b"/>
            <a:pathLst>
              <a:path w="6120551" h="5184000">
                <a:moveTo>
                  <a:pt x="0" y="0"/>
                </a:moveTo>
                <a:lnTo>
                  <a:pt x="6120551" y="0"/>
                </a:lnTo>
                <a:lnTo>
                  <a:pt x="6120551" y="5184000"/>
                </a:lnTo>
                <a:lnTo>
                  <a:pt x="1196820" y="5184000"/>
                </a:lnTo>
                <a:close/>
              </a:path>
            </a:pathLst>
          </a:custGeom>
          <a:blipFill>
            <a:blip r:embed="rId3"/>
            <a:stretch>
              <a:fillRect/>
            </a:stretch>
          </a:blipFill>
        </p:spPr>
        <p:txBody>
          <a:bodyPr wrap="square" lIns="360000" tIns="360000" rIns="360000" bIns="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nl-BE" b="0" i="0" u="none" strike="noStrike" dirty="0">
                <a:solidFill>
                  <a:srgbClr val="000000"/>
                </a:solidFill>
                <a:effectLst/>
                <a:latin typeface="Calibri" panose="020F0502020204030204" pitchFamily="34" charset="0"/>
              </a:rPr>
              <a:t>Het pictogram om een afbeelding toe te voegen staat achter het tweede titelbalkje. </a:t>
            </a:r>
            <a:br>
              <a:rPr lang="nl-BE" b="0" i="0" u="none" strike="noStrike" dirty="0">
                <a:solidFill>
                  <a:srgbClr val="000000"/>
                </a:solidFill>
                <a:effectLst/>
                <a:latin typeface="Calibri" panose="020F0502020204030204" pitchFamily="34" charset="0"/>
              </a:rPr>
            </a:br>
            <a:r>
              <a:rPr lang="nl-BE" b="0" i="0" u="none" strike="noStrike" dirty="0">
                <a:solidFill>
                  <a:srgbClr val="000000"/>
                </a:solidFill>
                <a:effectLst/>
                <a:latin typeface="Calibri" panose="020F0502020204030204" pitchFamily="34" charset="0"/>
              </a:rPr>
              <a:t>Schuif het naar rechts om op het pictogram te kunnen klikken. </a:t>
            </a:r>
          </a:p>
        </p:txBody>
      </p:sp>
      <p:sp>
        <p:nvSpPr>
          <p:cNvPr id="30" name="Vrije vorm 29">
            <a:extLst>
              <a:ext uri="{FF2B5EF4-FFF2-40B4-BE49-F238E27FC236}">
                <a16:creationId xmlns:a16="http://schemas.microsoft.com/office/drawing/2014/main" id="{52F8AB80-2E91-8A42-BAD6-88AE3248B4CD}"/>
              </a:ext>
            </a:extLst>
          </p:cNvPr>
          <p:cNvSpPr/>
          <p:nvPr userDrawn="1"/>
        </p:nvSpPr>
        <p:spPr>
          <a:xfrm>
            <a:off x="-3600" y="-2250"/>
            <a:ext cx="4219018" cy="5148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dirty="0"/>
              <a:t>hoofdstuk</a:t>
            </a:r>
          </a:p>
        </p:txBody>
      </p:sp>
      <p:sp>
        <p:nvSpPr>
          <p:cNvPr id="8" name="Tijdelijke aanduiding voor tekst 3">
            <a:extLst>
              <a:ext uri="{FF2B5EF4-FFF2-40B4-BE49-F238E27FC236}">
                <a16:creationId xmlns:a16="http://schemas.microsoft.com/office/drawing/2014/main" id="{691841E9-5870-384E-91B6-0010CB1CC941}"/>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dirty="0"/>
              <a:t>titel van het</a:t>
            </a:r>
          </a:p>
        </p:txBody>
      </p:sp>
    </p:spTree>
    <p:extLst>
      <p:ext uri="{BB962C8B-B14F-4D97-AF65-F5344CB8AC3E}">
        <p14:creationId xmlns:p14="http://schemas.microsoft.com/office/powerpoint/2010/main" val="36822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HOOFDSTUKSLIDEC_zigzag + bee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8D972E1-A61A-E14A-A149-F8E59ED5A91D}"/>
              </a:ext>
            </a:extLst>
          </p:cNvPr>
          <p:cNvSpPr/>
          <p:nvPr userDrawn="1"/>
        </p:nvSpPr>
        <p:spPr>
          <a:xfrm>
            <a:off x="0" y="-1125"/>
            <a:ext cx="9144000" cy="514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Afbeelding 34">
            <a:extLst>
              <a:ext uri="{FF2B5EF4-FFF2-40B4-BE49-F238E27FC236}">
                <a16:creationId xmlns:a16="http://schemas.microsoft.com/office/drawing/2014/main" id="{24198B7D-DA72-174B-9787-B28BE0C7AB12}"/>
              </a:ext>
            </a:extLst>
          </p:cNvPr>
          <p:cNvPicPr>
            <a:picLocks noChangeAspect="1"/>
          </p:cNvPicPr>
          <p:nvPr userDrawn="1"/>
        </p:nvPicPr>
        <p:blipFill>
          <a:blip r:embed="rId2"/>
          <a:stretch>
            <a:fillRect/>
          </a:stretch>
        </p:blipFill>
        <p:spPr>
          <a:xfrm>
            <a:off x="-37578" y="0"/>
            <a:ext cx="9181578" cy="5143500"/>
          </a:xfrm>
          <a:prstGeom prst="rect">
            <a:avLst/>
          </a:prstGeom>
        </p:spPr>
      </p:pic>
      <p:sp>
        <p:nvSpPr>
          <p:cNvPr id="33" name="Tijdelijke aanduiding voor afbeelding 32">
            <a:extLst>
              <a:ext uri="{FF2B5EF4-FFF2-40B4-BE49-F238E27FC236}">
                <a16:creationId xmlns:a16="http://schemas.microsoft.com/office/drawing/2014/main" id="{D1DAC7B6-565A-8B4B-9E46-267F98FF06E7}"/>
              </a:ext>
            </a:extLst>
          </p:cNvPr>
          <p:cNvSpPr>
            <a:spLocks noGrp="1"/>
          </p:cNvSpPr>
          <p:nvPr>
            <p:ph type="pic" sz="quarter" idx="14"/>
          </p:nvPr>
        </p:nvSpPr>
        <p:spPr>
          <a:xfrm>
            <a:off x="-37578" y="-2250"/>
            <a:ext cx="4207109" cy="5148000"/>
          </a:xfrm>
          <a:custGeom>
            <a:avLst/>
            <a:gdLst>
              <a:gd name="connsiteX0" fmla="*/ 0 w 4207109"/>
              <a:gd name="connsiteY0" fmla="*/ 0 h 5148000"/>
              <a:gd name="connsiteX1" fmla="*/ 3018600 w 4207109"/>
              <a:gd name="connsiteY1" fmla="*/ 0 h 5148000"/>
              <a:gd name="connsiteX2" fmla="*/ 4207109 w 4207109"/>
              <a:gd name="connsiteY2" fmla="*/ 5148000 h 5148000"/>
              <a:gd name="connsiteX3" fmla="*/ 0 w 4207109"/>
              <a:gd name="connsiteY3" fmla="*/ 5148000 h 5148000"/>
            </a:gdLst>
            <a:ahLst/>
            <a:cxnLst>
              <a:cxn ang="0">
                <a:pos x="connsiteX0" y="connsiteY0"/>
              </a:cxn>
              <a:cxn ang="0">
                <a:pos x="connsiteX1" y="connsiteY1"/>
              </a:cxn>
              <a:cxn ang="0">
                <a:pos x="connsiteX2" y="connsiteY2"/>
              </a:cxn>
              <a:cxn ang="0">
                <a:pos x="connsiteX3" y="connsiteY3"/>
              </a:cxn>
            </a:cxnLst>
            <a:rect l="l" t="t" r="r" b="b"/>
            <a:pathLst>
              <a:path w="4207109" h="5148000">
                <a:moveTo>
                  <a:pt x="0" y="0"/>
                </a:moveTo>
                <a:lnTo>
                  <a:pt x="3018600" y="0"/>
                </a:lnTo>
                <a:lnTo>
                  <a:pt x="4207109" y="5148000"/>
                </a:lnTo>
                <a:lnTo>
                  <a:pt x="0" y="5148000"/>
                </a:lnTo>
                <a:close/>
              </a:path>
            </a:pathLst>
          </a:custGeom>
          <a:blipFill>
            <a:blip r:embed="rId3"/>
            <a:stretch>
              <a:fillRect/>
            </a:stretch>
          </a:blipFill>
        </p:spPr>
        <p:txBody>
          <a:bodyPr wrap="square" anchor="ctr">
            <a:noAutofit/>
          </a:bodyPr>
          <a:lstStyle>
            <a:lvl1pPr marL="0" indent="0" algn="ctr">
              <a:buNone/>
              <a:defRPr>
                <a:solidFill>
                  <a:schemeClr val="bg1"/>
                </a:solidFill>
              </a:defRPr>
            </a:lvl1pPr>
          </a:lstStyle>
          <a:p>
            <a:endParaRPr lang="nl-NL" dirty="0"/>
          </a:p>
        </p:txBody>
      </p:sp>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dirty="0"/>
              <a:t>hoofdstuk</a:t>
            </a:r>
          </a:p>
        </p:txBody>
      </p:sp>
      <p:sp>
        <p:nvSpPr>
          <p:cNvPr id="7" name="Tijdelijke aanduiding voor afbeelding 6">
            <a:extLst>
              <a:ext uri="{FF2B5EF4-FFF2-40B4-BE49-F238E27FC236}">
                <a16:creationId xmlns:a16="http://schemas.microsoft.com/office/drawing/2014/main" id="{DDA882A9-1503-2944-A958-8CE0A914D3CC}"/>
              </a:ext>
            </a:extLst>
          </p:cNvPr>
          <p:cNvSpPr>
            <a:spLocks noGrp="1"/>
          </p:cNvSpPr>
          <p:nvPr>
            <p:ph type="pic" sz="quarter" idx="13" hasCustomPrompt="1"/>
          </p:nvPr>
        </p:nvSpPr>
        <p:spPr>
          <a:xfrm>
            <a:off x="570916" y="4375501"/>
            <a:ext cx="2662349" cy="352378"/>
          </a:xfrm>
          <a:prstGeom prst="rect">
            <a:avLst/>
          </a:prstGeom>
          <a:blipFill dpi="0" rotWithShape="0">
            <a:blip r:embed="rId4"/>
            <a:srcRect/>
            <a:stretch>
              <a:fillRect/>
            </a:stretch>
          </a:blipFill>
        </p:spPr>
        <p:txBody>
          <a:bodyPr/>
          <a:lstStyle>
            <a:lvl1pPr marL="0" indent="0">
              <a:buNone/>
              <a:defRPr/>
            </a:lvl1pPr>
          </a:lstStyle>
          <a:p>
            <a:r>
              <a:rPr lang="nl-NL" dirty="0"/>
              <a:t> </a:t>
            </a:r>
          </a:p>
        </p:txBody>
      </p:sp>
      <p:sp>
        <p:nvSpPr>
          <p:cNvPr id="8" name="Tijdelijke aanduiding voor tekst 3">
            <a:extLst>
              <a:ext uri="{FF2B5EF4-FFF2-40B4-BE49-F238E27FC236}">
                <a16:creationId xmlns:a16="http://schemas.microsoft.com/office/drawing/2014/main" id="{D42FFFB7-82EC-6247-8350-05594AD20D2D}"/>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dirty="0"/>
              <a:t>titel van het</a:t>
            </a:r>
          </a:p>
        </p:txBody>
      </p:sp>
    </p:spTree>
    <p:extLst>
      <p:ext uri="{BB962C8B-B14F-4D97-AF65-F5344CB8AC3E}">
        <p14:creationId xmlns:p14="http://schemas.microsoft.com/office/powerpoint/2010/main" val="370833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Tree>
    <p:extLst>
      <p:ext uri="{BB962C8B-B14F-4D97-AF65-F5344CB8AC3E}">
        <p14:creationId xmlns:p14="http://schemas.microsoft.com/office/powerpoint/2010/main" val="198691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EKSTSLIDE (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309380" y="1361601"/>
            <a:ext cx="799534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180009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EKSTLIDE (tekst links + beeld recht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4572000" y="1361601"/>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309380" y="1361601"/>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95720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_TEKSTLIDE (tekst rechts + beeld link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303029" y="1361601"/>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4832151" y="1361601"/>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192087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TEKSTLIDE (twee kolommen + achtergron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309380" y="1361601"/>
            <a:ext cx="4027670" cy="2918300"/>
          </a:xfrm>
          <a:prstGeom prst="rect">
            <a:avLst/>
          </a:prstGeom>
          <a:solidFill>
            <a:srgbClr val="00B050">
              <a:alpha val="4000"/>
            </a:srgbClr>
          </a:solidFill>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
        <p:nvSpPr>
          <p:cNvPr id="17" name="Tijdelijke aanduiding voor tekst 4">
            <a:extLst>
              <a:ext uri="{FF2B5EF4-FFF2-40B4-BE49-F238E27FC236}">
                <a16:creationId xmlns:a16="http://schemas.microsoft.com/office/drawing/2014/main" id="{2626BDC3-B11A-405C-B7AB-453E8363EC45}"/>
              </a:ext>
            </a:extLst>
          </p:cNvPr>
          <p:cNvSpPr>
            <a:spLocks noGrp="1"/>
          </p:cNvSpPr>
          <p:nvPr>
            <p:ph type="body" idx="10" hasCustomPrompt="1"/>
          </p:nvPr>
        </p:nvSpPr>
        <p:spPr>
          <a:xfrm>
            <a:off x="4827571" y="1361601"/>
            <a:ext cx="4027670" cy="2918300"/>
          </a:xfrm>
          <a:prstGeom prst="rect">
            <a:avLst/>
          </a:prstGeom>
          <a:solidFill>
            <a:srgbClr val="00B050">
              <a:alpha val="4000"/>
            </a:srgbClr>
          </a:solidFill>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692250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8.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4" descr="Afbeelding 4">
            <a:extLst>
              <a:ext uri="{FF2B5EF4-FFF2-40B4-BE49-F238E27FC236}">
                <a16:creationId xmlns:a16="http://schemas.microsoft.com/office/drawing/2014/main" id="{19B11C34-65D1-0843-826B-B64570DE76E9}"/>
              </a:ext>
            </a:extLst>
          </p:cNvPr>
          <p:cNvPicPr>
            <a:picLocks noChangeAspect="1"/>
          </p:cNvPicPr>
          <p:nvPr userDrawn="1"/>
        </p:nvPicPr>
        <p:blipFill>
          <a:blip r:embed="rId6"/>
          <a:stretch>
            <a:fillRect/>
          </a:stretch>
        </p:blipFill>
        <p:spPr>
          <a:xfrm>
            <a:off x="0" y="0"/>
            <a:ext cx="8657864" cy="5143500"/>
          </a:xfrm>
          <a:prstGeom prst="rect">
            <a:avLst/>
          </a:prstGeom>
          <a:ln w="12700">
            <a:miter lim="400000"/>
          </a:ln>
        </p:spPr>
      </p:pic>
      <p:pic>
        <p:nvPicPr>
          <p:cNvPr id="6" name="Afbeelding 9" descr="Afbeelding 9">
            <a:extLst>
              <a:ext uri="{FF2B5EF4-FFF2-40B4-BE49-F238E27FC236}">
                <a16:creationId xmlns:a16="http://schemas.microsoft.com/office/drawing/2014/main" id="{8DBCB29A-7E4E-A94F-BAA6-0396071A57F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Tree>
    <p:extLst>
      <p:ext uri="{BB962C8B-B14F-4D97-AF65-F5344CB8AC3E}">
        <p14:creationId xmlns:p14="http://schemas.microsoft.com/office/powerpoint/2010/main" val="3596508989"/>
      </p:ext>
    </p:extLst>
  </p:cSld>
  <p:clrMap bg1="lt1" tx1="dk1" bg2="lt2" tx2="dk2" accent1="accent1" accent2="accent2" accent3="accent3" accent4="accent4" accent5="accent5" accent6="accent6" hlink="hlink" folHlink="folHlink"/>
  <p:sldLayoutIdLst>
    <p:sldLayoutId id="2147483655" r:id="rId1"/>
    <p:sldLayoutId id="2147483677" r:id="rId2"/>
    <p:sldLayoutId id="2147483678" r:id="rId3"/>
    <p:sldLayoutId id="2147483679" r:id="rId4"/>
  </p:sldLayoutIdLst>
  <p:txStyles>
    <p:titleStyle>
      <a:lvl1pPr algn="l" defTabSz="685800" rtl="0" eaLnBrk="1" latinLnBrk="0" hangingPunct="1">
        <a:lnSpc>
          <a:spcPct val="90000"/>
        </a:lnSpc>
        <a:spcBef>
          <a:spcPct val="0"/>
        </a:spcBef>
        <a:buNone/>
        <a:defRPr sz="3300" b="1" i="0" kern="1200" baseline="0">
          <a:solidFill>
            <a:srgbClr val="00B050"/>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B3A7DE57-522B-E44A-813C-C0EFA42A4F4A}"/>
              </a:ext>
            </a:extLst>
          </p:cNvPr>
          <p:cNvGrpSpPr/>
          <p:nvPr userDrawn="1"/>
        </p:nvGrpSpPr>
        <p:grpSpPr>
          <a:xfrm>
            <a:off x="0" y="4565266"/>
            <a:ext cx="9150031" cy="578234"/>
            <a:chOff x="0" y="-1"/>
            <a:chExt cx="9150030" cy="578233"/>
          </a:xfrm>
        </p:grpSpPr>
        <p:sp>
          <p:nvSpPr>
            <p:cNvPr id="8" name="Handmatige invoer 1">
              <a:extLst>
                <a:ext uri="{FF2B5EF4-FFF2-40B4-BE49-F238E27FC236}">
                  <a16:creationId xmlns:a16="http://schemas.microsoft.com/office/drawing/2014/main" id="{C63AB17E-98C9-5E49-BDD2-8450D95D9910}"/>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pic>
          <p:nvPicPr>
            <p:cNvPr id="9" name="Afbeelding 8" descr="Afbeelding 8">
              <a:extLst>
                <a:ext uri="{FF2B5EF4-FFF2-40B4-BE49-F238E27FC236}">
                  <a16:creationId xmlns:a16="http://schemas.microsoft.com/office/drawing/2014/main" id="{98D656A5-59DA-0D4D-8111-4EFA7C05EBD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Tree>
    <p:extLst>
      <p:ext uri="{BB962C8B-B14F-4D97-AF65-F5344CB8AC3E}">
        <p14:creationId xmlns:p14="http://schemas.microsoft.com/office/powerpoint/2010/main" val="14967574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4" r:id="rId3"/>
    <p:sldLayoutId id="2147483674" r:id="rId4"/>
    <p:sldLayoutId id="2147483686" r:id="rId5"/>
    <p:sldLayoutId id="2147483689" r:id="rId6"/>
    <p:sldLayoutId id="2147483688" r:id="rId7"/>
    <p:sldLayoutId id="2147483687"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vlaio.be/nl/andere-doelgroepen/kernversterkin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9D697-9D59-49CC-8234-86090A1EB440}"/>
              </a:ext>
            </a:extLst>
          </p:cNvPr>
          <p:cNvSpPr>
            <a:spLocks noGrp="1"/>
          </p:cNvSpPr>
          <p:nvPr>
            <p:ph type="title"/>
          </p:nvPr>
        </p:nvSpPr>
        <p:spPr/>
        <p:txBody>
          <a:bodyPr>
            <a:normAutofit fontScale="90000"/>
          </a:bodyPr>
          <a:lstStyle/>
          <a:p>
            <a:pPr algn="ctr"/>
            <a:r>
              <a:rPr lang="nl-BE" dirty="0"/>
              <a:t>Oproep aankoop en of transformatie van handelspanden en bedrijfsruimten</a:t>
            </a:r>
          </a:p>
        </p:txBody>
      </p:sp>
    </p:spTree>
    <p:extLst>
      <p:ext uri="{BB962C8B-B14F-4D97-AF65-F5344CB8AC3E}">
        <p14:creationId xmlns:p14="http://schemas.microsoft.com/office/powerpoint/2010/main" val="348731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F9A96-59BF-40FE-B2A6-0D4F81068540}"/>
              </a:ext>
            </a:extLst>
          </p:cNvPr>
          <p:cNvSpPr>
            <a:spLocks noGrp="1"/>
          </p:cNvSpPr>
          <p:nvPr>
            <p:ph type="title"/>
          </p:nvPr>
        </p:nvSpPr>
        <p:spPr/>
        <p:txBody>
          <a:bodyPr/>
          <a:lstStyle/>
          <a:p>
            <a:r>
              <a:rPr lang="nl-BE" dirty="0"/>
              <a:t>Hoofdstuk 5: Indienen projectvoorstel.</a:t>
            </a:r>
          </a:p>
        </p:txBody>
      </p:sp>
      <p:sp>
        <p:nvSpPr>
          <p:cNvPr id="3" name="Tijdelijke aanduiding voor tekst 2">
            <a:extLst>
              <a:ext uri="{FF2B5EF4-FFF2-40B4-BE49-F238E27FC236}">
                <a16:creationId xmlns:a16="http://schemas.microsoft.com/office/drawing/2014/main" id="{09A124FE-A0CC-4629-8B26-89E0377F5845}"/>
              </a:ext>
            </a:extLst>
          </p:cNvPr>
          <p:cNvSpPr>
            <a:spLocks noGrp="1"/>
          </p:cNvSpPr>
          <p:nvPr>
            <p:ph type="body" idx="1"/>
          </p:nvPr>
        </p:nvSpPr>
        <p:spPr/>
        <p:txBody>
          <a:bodyPr/>
          <a:lstStyle/>
          <a:p>
            <a:r>
              <a:rPr lang="nl-BE" dirty="0"/>
              <a:t>Een projectvoorstel wordt namens de gemeente ingediend door de burgemeester of de gemeentesecretaris.</a:t>
            </a:r>
          </a:p>
          <a:p>
            <a:r>
              <a:rPr lang="nl-BE" dirty="0"/>
              <a:t>Indiening van een projectvoorstel gebeurt via een digitaal formulier.</a:t>
            </a:r>
          </a:p>
          <a:p>
            <a:r>
              <a:rPr lang="nl-BE" dirty="0">
                <a:hlinkClick r:id="rId2"/>
              </a:rPr>
              <a:t>https://www.vlaio.be/nl/andere-doelgroepen/kernversterking</a:t>
            </a:r>
            <a:r>
              <a:rPr lang="nl-BE" dirty="0"/>
              <a:t> (roze knop).</a:t>
            </a:r>
          </a:p>
          <a:p>
            <a:r>
              <a:rPr lang="nl-BE" dirty="0"/>
              <a:t>Stappenplan: 	1) aanmelden </a:t>
            </a:r>
            <a:r>
              <a:rPr lang="nl-BE" dirty="0">
                <a:sym typeface="Wingdings" panose="05000000000000000000" pitchFamily="2" charset="2"/>
              </a:rPr>
              <a:t></a:t>
            </a:r>
            <a:r>
              <a:rPr lang="nl-BE" dirty="0"/>
              <a:t> 	invullen gegevens aanvrager en 					contactpersoon </a:t>
            </a:r>
            <a:r>
              <a:rPr lang="nl-BE" dirty="0">
                <a:sym typeface="Wingdings" panose="05000000000000000000" pitchFamily="2" charset="2"/>
              </a:rPr>
              <a:t> mail persoonlijke link 				voor indiening.</a:t>
            </a:r>
            <a:endParaRPr lang="nl-BE" dirty="0"/>
          </a:p>
          <a:p>
            <a:endParaRPr lang="nl-BE" dirty="0"/>
          </a:p>
          <a:p>
            <a:endParaRPr lang="nl-BE" dirty="0"/>
          </a:p>
        </p:txBody>
      </p:sp>
    </p:spTree>
    <p:extLst>
      <p:ext uri="{BB962C8B-B14F-4D97-AF65-F5344CB8AC3E}">
        <p14:creationId xmlns:p14="http://schemas.microsoft.com/office/powerpoint/2010/main" val="6713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BCC517E-FF7A-4F1D-95F6-97FD330AAAFA}"/>
              </a:ext>
            </a:extLst>
          </p:cNvPr>
          <p:cNvSpPr>
            <a:spLocks noGrp="1"/>
          </p:cNvSpPr>
          <p:nvPr>
            <p:ph type="body" idx="1"/>
          </p:nvPr>
        </p:nvSpPr>
        <p:spPr>
          <a:xfrm>
            <a:off x="309380" y="546410"/>
            <a:ext cx="7995340" cy="3733491"/>
          </a:xfrm>
        </p:spPr>
        <p:txBody>
          <a:bodyPr/>
          <a:lstStyle/>
          <a:p>
            <a:pPr marL="914400" lvl="2" indent="0">
              <a:buNone/>
            </a:pPr>
            <a:r>
              <a:rPr lang="nl-BE" sz="2000" dirty="0">
                <a:sym typeface="Wingdings" panose="05000000000000000000" pitchFamily="2" charset="2"/>
              </a:rPr>
              <a:t>2) Aanvraag indienen: </a:t>
            </a:r>
          </a:p>
          <a:p>
            <a:pPr marL="914400" lvl="2" indent="0">
              <a:buNone/>
            </a:pPr>
            <a:endParaRPr lang="nl-BE" sz="2000" dirty="0">
              <a:sym typeface="Wingdings" panose="05000000000000000000" pitchFamily="2" charset="2"/>
            </a:endParaRPr>
          </a:p>
          <a:p>
            <a:pPr lvl="4">
              <a:buFont typeface="Wingdings" panose="05000000000000000000" pitchFamily="2" charset="2"/>
              <a:buChar char="à"/>
            </a:pPr>
            <a:r>
              <a:rPr lang="nl-NL" dirty="0"/>
              <a:t> verloopt via 9 opeenvolgende stappen,</a:t>
            </a:r>
          </a:p>
          <a:p>
            <a:pPr lvl="4">
              <a:buFont typeface="Wingdings" panose="05000000000000000000" pitchFamily="2" charset="2"/>
              <a:buChar char="à"/>
            </a:pPr>
            <a:r>
              <a:rPr lang="nl-NL" dirty="0"/>
              <a:t> na elke stap worden gegevens automatisch opgeslagen,</a:t>
            </a:r>
          </a:p>
          <a:p>
            <a:pPr lvl="4">
              <a:buFont typeface="Wingdings" panose="05000000000000000000" pitchFamily="2" charset="2"/>
              <a:buChar char="à"/>
            </a:pPr>
            <a:r>
              <a:rPr lang="nl-NL" dirty="0"/>
              <a:t> na de finale indiening geen wijzigingen meer mogelijk,</a:t>
            </a:r>
          </a:p>
          <a:p>
            <a:pPr lvl="4">
              <a:buFont typeface="Wingdings" panose="05000000000000000000" pitchFamily="2" charset="2"/>
              <a:buChar char="à"/>
            </a:pPr>
            <a:r>
              <a:rPr lang="nl-NL" dirty="0"/>
              <a:t> onder andere volgende gegevens worden ingevuld:</a:t>
            </a:r>
          </a:p>
          <a:p>
            <a:pPr lvl="5">
              <a:buFont typeface="Wingdings" panose="05000000000000000000" pitchFamily="2" charset="2"/>
              <a:buChar char="§"/>
            </a:pPr>
            <a:r>
              <a:rPr lang="nl-NL" dirty="0"/>
              <a:t>Gegevens van het pand,</a:t>
            </a:r>
          </a:p>
          <a:p>
            <a:pPr lvl="5">
              <a:buFont typeface="Wingdings" panose="05000000000000000000" pitchFamily="2" charset="2"/>
              <a:buChar char="§"/>
            </a:pPr>
            <a:r>
              <a:rPr lang="nl-NL" dirty="0"/>
              <a:t>Motivatienota en projectplanning,</a:t>
            </a:r>
          </a:p>
          <a:p>
            <a:pPr lvl="5">
              <a:buFont typeface="Wingdings" panose="05000000000000000000" pitchFamily="2" charset="2"/>
              <a:buChar char="§"/>
            </a:pPr>
            <a:r>
              <a:rPr lang="nl-NL" dirty="0"/>
              <a:t>Projectbegroting (overzicht van kosten, opbrengsten, financieringsbronnen), … </a:t>
            </a:r>
            <a:r>
              <a:rPr lang="nl-NL" dirty="0">
                <a:sym typeface="Wingdings" panose="05000000000000000000" pitchFamily="2" charset="2"/>
              </a:rPr>
              <a:t> </a:t>
            </a:r>
            <a:r>
              <a:rPr lang="nl-NL" dirty="0"/>
              <a:t> </a:t>
            </a:r>
          </a:p>
          <a:p>
            <a:pPr lvl="4">
              <a:buFont typeface="Wingdings" panose="05000000000000000000" pitchFamily="2" charset="2"/>
              <a:buChar char="à"/>
            </a:pPr>
            <a:r>
              <a:rPr lang="nl-NL" dirty="0"/>
              <a:t> na indiening ontvangt men automatische ontvangstbevestiging met overzicht van ingediende gegevens. </a:t>
            </a:r>
            <a:endParaRPr lang="nl-BE" sz="2200" dirty="0"/>
          </a:p>
        </p:txBody>
      </p:sp>
    </p:spTree>
    <p:extLst>
      <p:ext uri="{BB962C8B-B14F-4D97-AF65-F5344CB8AC3E}">
        <p14:creationId xmlns:p14="http://schemas.microsoft.com/office/powerpoint/2010/main" val="98163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00ADC-84DF-43A5-9E09-B79B2041AAD7}"/>
              </a:ext>
            </a:extLst>
          </p:cNvPr>
          <p:cNvSpPr>
            <a:spLocks noGrp="1"/>
          </p:cNvSpPr>
          <p:nvPr>
            <p:ph type="title"/>
          </p:nvPr>
        </p:nvSpPr>
        <p:spPr/>
        <p:txBody>
          <a:bodyPr>
            <a:normAutofit fontScale="90000"/>
          </a:bodyPr>
          <a:lstStyle/>
          <a:p>
            <a:r>
              <a:rPr lang="nl-BE" dirty="0"/>
              <a:t>Hoofdstuk 6: Beslissingsproces en uitbetaling subsidie</a:t>
            </a:r>
          </a:p>
        </p:txBody>
      </p:sp>
      <p:sp>
        <p:nvSpPr>
          <p:cNvPr id="3" name="Tijdelijke aanduiding voor tekst 2">
            <a:extLst>
              <a:ext uri="{FF2B5EF4-FFF2-40B4-BE49-F238E27FC236}">
                <a16:creationId xmlns:a16="http://schemas.microsoft.com/office/drawing/2014/main" id="{890CB398-126D-4B64-9CCB-2C1B23BAFF82}"/>
              </a:ext>
            </a:extLst>
          </p:cNvPr>
          <p:cNvSpPr>
            <a:spLocks noGrp="1"/>
          </p:cNvSpPr>
          <p:nvPr>
            <p:ph type="body" idx="1"/>
          </p:nvPr>
        </p:nvSpPr>
        <p:spPr>
          <a:xfrm>
            <a:off x="309380" y="903249"/>
            <a:ext cx="7995340" cy="3376652"/>
          </a:xfrm>
        </p:spPr>
        <p:txBody>
          <a:bodyPr/>
          <a:lstStyle/>
          <a:p>
            <a:r>
              <a:rPr lang="nl-BE" dirty="0"/>
              <a:t>Screening dossiers ontvankelijkheid en volledigheid:</a:t>
            </a:r>
          </a:p>
          <a:p>
            <a:pPr marL="0" indent="0">
              <a:buNone/>
            </a:pPr>
            <a:endParaRPr lang="nl-BE" dirty="0"/>
          </a:p>
          <a:p>
            <a:pPr marL="0" indent="0">
              <a:buNone/>
            </a:pPr>
            <a:r>
              <a:rPr lang="nl-BE" dirty="0"/>
              <a:t>	1) onvolledig 	</a:t>
            </a:r>
            <a:r>
              <a:rPr lang="nl-BE" dirty="0">
                <a:sym typeface="Wingdings" panose="05000000000000000000" pitchFamily="2" charset="2"/>
              </a:rPr>
              <a:t> gemeente krijgt mail om dossier te 				vervolledigen.</a:t>
            </a:r>
          </a:p>
          <a:p>
            <a:pPr marL="0" indent="0">
              <a:buNone/>
            </a:pPr>
            <a:r>
              <a:rPr lang="nl-BE" dirty="0">
                <a:sym typeface="Wingdings" panose="05000000000000000000" pitchFamily="2" charset="2"/>
              </a:rPr>
              <a:t>	2) onontvankelijk  gemeente krijgt mail, kan nadien een gewijzigd 			projectvoorstel opnieuw indienen.</a:t>
            </a:r>
          </a:p>
          <a:p>
            <a:pPr marL="0" indent="0">
              <a:buNone/>
            </a:pPr>
            <a:r>
              <a:rPr lang="nl-BE" dirty="0">
                <a:sym typeface="Wingdings" panose="05000000000000000000" pitchFamily="2" charset="2"/>
              </a:rPr>
              <a:t>	3) ontvankelijk 	 een jury beoordeelt de </a:t>
            </a:r>
            <a:r>
              <a:rPr lang="nl-BE" dirty="0"/>
              <a:t>gegrondheid van de 			ontvankelijke projectvoorstellen (minstens 4 keer 			per jaar en volgens volgorde van indiening).</a:t>
            </a:r>
          </a:p>
        </p:txBody>
      </p:sp>
    </p:spTree>
    <p:extLst>
      <p:ext uri="{BB962C8B-B14F-4D97-AF65-F5344CB8AC3E}">
        <p14:creationId xmlns:p14="http://schemas.microsoft.com/office/powerpoint/2010/main" val="15188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761DC4-F58D-4319-B4C6-E1E94A2773AF}"/>
              </a:ext>
            </a:extLst>
          </p:cNvPr>
          <p:cNvSpPr>
            <a:spLocks noGrp="1"/>
          </p:cNvSpPr>
          <p:nvPr>
            <p:ph type="body" idx="1"/>
          </p:nvPr>
        </p:nvSpPr>
        <p:spPr>
          <a:xfrm>
            <a:off x="166688" y="234950"/>
            <a:ext cx="8137525" cy="4044950"/>
          </a:xfrm>
        </p:spPr>
        <p:txBody>
          <a:bodyPr/>
          <a:lstStyle/>
          <a:p>
            <a:r>
              <a:rPr lang="nl-BE" dirty="0"/>
              <a:t>Een projectvoorstel is </a:t>
            </a:r>
            <a:r>
              <a:rPr lang="nl-BE" b="1" dirty="0"/>
              <a:t>ontvankelijk</a:t>
            </a:r>
            <a:r>
              <a:rPr lang="nl-BE" dirty="0"/>
              <a:t> als de volgende informatie, samen met de nodige verantwoordingsstukken, in het digitaal formulier is ingevuld of toegevoegd: </a:t>
            </a:r>
          </a:p>
          <a:p>
            <a:pPr lvl="1"/>
            <a:r>
              <a:rPr lang="nl-BE" dirty="0"/>
              <a:t>1° de concrete locatie van een handelspand of bedrijfsruimte in een kern van een gemeente of stad binnen het Vlaamse Gewest en in een bestemming die een economische functie (handel, horeca, diensten, ambachtelijke activiteiten, industrie, logistiek…) toelaat;</a:t>
            </a:r>
          </a:p>
          <a:p>
            <a:pPr lvl="1"/>
            <a:r>
              <a:rPr lang="nl-BE" dirty="0"/>
              <a:t>2°	het beoogde doel van het project, dat overeenstemt met de projectbegroting, en dat betrekking heeft op het stimuleren en faciliteren van ondernemerschap in de kern; </a:t>
            </a:r>
          </a:p>
          <a:p>
            <a:pPr lvl="1"/>
            <a:r>
              <a:rPr lang="nl-BE" dirty="0"/>
              <a:t>3°	het besluit tot bindend bod (aankoopbelofte gemeente);</a:t>
            </a:r>
          </a:p>
          <a:p>
            <a:pPr lvl="1"/>
            <a:r>
              <a:rPr lang="nl-BE" dirty="0"/>
              <a:t>4°	het schattingsverslag;</a:t>
            </a:r>
          </a:p>
          <a:p>
            <a:pPr lvl="1"/>
            <a:r>
              <a:rPr lang="nl-BE" dirty="0"/>
              <a:t>5°	het schriftelijk akkoord van de begunstigde als uitvoerder van het project, als niet de gemeente begunstigde is;</a:t>
            </a:r>
          </a:p>
          <a:p>
            <a:endParaRPr lang="nl-BE" dirty="0"/>
          </a:p>
        </p:txBody>
      </p:sp>
    </p:spTree>
    <p:extLst>
      <p:ext uri="{BB962C8B-B14F-4D97-AF65-F5344CB8AC3E}">
        <p14:creationId xmlns:p14="http://schemas.microsoft.com/office/powerpoint/2010/main" val="42597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BE0FB96-4B05-45B7-B555-724AF275E649}"/>
              </a:ext>
            </a:extLst>
          </p:cNvPr>
          <p:cNvSpPr>
            <a:spLocks noGrp="1"/>
          </p:cNvSpPr>
          <p:nvPr>
            <p:ph type="body" idx="1"/>
          </p:nvPr>
        </p:nvSpPr>
        <p:spPr>
          <a:xfrm>
            <a:off x="175565" y="447201"/>
            <a:ext cx="7995340" cy="4247462"/>
          </a:xfrm>
        </p:spPr>
        <p:txBody>
          <a:bodyPr/>
          <a:lstStyle/>
          <a:p>
            <a:pPr lvl="1"/>
            <a:r>
              <a:rPr lang="nl-BE" dirty="0"/>
              <a:t>6°	de projectbegroting die een duidelijk beeld geeft van de kosten en eventuele inkomsten gerelateerd aan het beoogde doel van het project;</a:t>
            </a:r>
          </a:p>
          <a:p>
            <a:pPr lvl="1"/>
            <a:r>
              <a:rPr lang="nl-BE" dirty="0"/>
              <a:t>7°	de toelichting over de motivering voor het project en de haalbaarheid ervan.</a:t>
            </a:r>
          </a:p>
          <a:p>
            <a:endParaRPr lang="nl-BE" dirty="0"/>
          </a:p>
        </p:txBody>
      </p:sp>
    </p:spTree>
    <p:extLst>
      <p:ext uri="{BB962C8B-B14F-4D97-AF65-F5344CB8AC3E}">
        <p14:creationId xmlns:p14="http://schemas.microsoft.com/office/powerpoint/2010/main" val="174538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DF89192-73BB-4DEA-B42E-DBC34B106005}"/>
              </a:ext>
            </a:extLst>
          </p:cNvPr>
          <p:cNvSpPr>
            <a:spLocks noGrp="1"/>
          </p:cNvSpPr>
          <p:nvPr>
            <p:ph type="body" idx="1"/>
          </p:nvPr>
        </p:nvSpPr>
        <p:spPr>
          <a:xfrm>
            <a:off x="309380" y="446049"/>
            <a:ext cx="7995340" cy="3833852"/>
          </a:xfrm>
        </p:spPr>
        <p:txBody>
          <a:bodyPr/>
          <a:lstStyle/>
          <a:p>
            <a:r>
              <a:rPr lang="nl-BE" dirty="0"/>
              <a:t>Criteria </a:t>
            </a:r>
            <a:r>
              <a:rPr lang="nl-BE" b="1" dirty="0"/>
              <a:t>beoordeling</a:t>
            </a:r>
            <a:r>
              <a:rPr lang="nl-BE" dirty="0"/>
              <a:t> gegrondheid van de ontvankelijke projectvoorstellen: </a:t>
            </a:r>
          </a:p>
          <a:p>
            <a:pPr marL="0" indent="0">
              <a:buNone/>
            </a:pPr>
            <a:endParaRPr lang="nl-BE" dirty="0"/>
          </a:p>
          <a:p>
            <a:pPr marL="0" indent="0">
              <a:buNone/>
            </a:pPr>
            <a:r>
              <a:rPr lang="nl-BE" dirty="0"/>
              <a:t>	1° 	de conformiteit en maturiteit van de visie over het 			evenwicht tussen wonen, werken en winkelen: 40 punten;</a:t>
            </a:r>
          </a:p>
          <a:p>
            <a:pPr marL="0" indent="0">
              <a:buNone/>
            </a:pPr>
            <a:r>
              <a:rPr lang="nl-BE" dirty="0"/>
              <a:t>	2°	het specifiek belang van de te verwerven en te 			transformeren bedrijfsruimte: 30 punten;</a:t>
            </a:r>
          </a:p>
          <a:p>
            <a:pPr marL="0" indent="0">
              <a:buNone/>
            </a:pPr>
            <a:r>
              <a:rPr lang="nl-BE" dirty="0"/>
              <a:t>	3°	de haalbaarheid van het projectvoorstel: 30 punten.</a:t>
            </a:r>
          </a:p>
          <a:p>
            <a:pPr marL="0" indent="0">
              <a:buNone/>
            </a:pPr>
            <a:endParaRPr lang="nl-BE" dirty="0"/>
          </a:p>
          <a:p>
            <a:r>
              <a:rPr lang="nl-BE" dirty="0"/>
              <a:t>Een projectvoorstel met een score van 50/100 wordt als gegrond beschouwd en kan steun krijgen.</a:t>
            </a:r>
          </a:p>
          <a:p>
            <a:endParaRPr lang="nl-BE" dirty="0"/>
          </a:p>
        </p:txBody>
      </p:sp>
    </p:spTree>
    <p:extLst>
      <p:ext uri="{BB962C8B-B14F-4D97-AF65-F5344CB8AC3E}">
        <p14:creationId xmlns:p14="http://schemas.microsoft.com/office/powerpoint/2010/main" val="180955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A111218-FC2B-4ACD-9040-CB6C88A67688}"/>
              </a:ext>
            </a:extLst>
          </p:cNvPr>
          <p:cNvSpPr>
            <a:spLocks noGrp="1"/>
          </p:cNvSpPr>
          <p:nvPr>
            <p:ph type="body" idx="1"/>
          </p:nvPr>
        </p:nvSpPr>
        <p:spPr>
          <a:xfrm>
            <a:off x="309380" y="345688"/>
            <a:ext cx="7995340" cy="3934213"/>
          </a:xfrm>
        </p:spPr>
        <p:txBody>
          <a:bodyPr/>
          <a:lstStyle/>
          <a:p>
            <a:r>
              <a:rPr lang="nl-NL" dirty="0"/>
              <a:t>Uitbetaling subsidie </a:t>
            </a:r>
            <a:r>
              <a:rPr lang="nl-NL" dirty="0">
                <a:sym typeface="Wingdings" panose="05000000000000000000" pitchFamily="2" charset="2"/>
              </a:rPr>
              <a:t> 	</a:t>
            </a:r>
            <a:r>
              <a:rPr lang="nl-NL" sz="1800" dirty="0"/>
              <a:t>Na toekenning van de subsidie krijgt begunstigde   			een mail met link naar de portaalsite waar de 				uitbetaling kan aangevraagd worden. </a:t>
            </a:r>
          </a:p>
          <a:p>
            <a:endParaRPr lang="nl-NL" dirty="0"/>
          </a:p>
          <a:p>
            <a:r>
              <a:rPr lang="nl-BE" dirty="0"/>
              <a:t>Subsidie aankoopkosten </a:t>
            </a:r>
            <a:r>
              <a:rPr lang="nl-BE" sz="1800" dirty="0">
                <a:sym typeface="Wingdings" panose="05000000000000000000" pitchFamily="2" charset="2"/>
              </a:rPr>
              <a:t> uitbetaald zodra de authentieke akte is 			verleden (</a:t>
            </a:r>
            <a:r>
              <a:rPr lang="nl-BE" sz="1800" dirty="0"/>
              <a:t>na 2 jaar evaluatie of het voorgenomen project effectief 		in uitvoering is of uitgevoerd 	werd</a:t>
            </a:r>
            <a:r>
              <a:rPr lang="nl-BE" sz="1800" dirty="0">
                <a:sym typeface="Wingdings" panose="05000000000000000000" pitchFamily="2" charset="2"/>
              </a:rPr>
              <a:t>).</a:t>
            </a:r>
          </a:p>
          <a:p>
            <a:pPr marL="1828800" lvl="4" indent="0">
              <a:buNone/>
            </a:pPr>
            <a:r>
              <a:rPr lang="nl-NL" dirty="0"/>
              <a:t>	</a:t>
            </a:r>
            <a:r>
              <a:rPr lang="nl-NL" dirty="0">
                <a:solidFill>
                  <a:srgbClr val="535353"/>
                </a:solidFill>
                <a:sym typeface="Wingdings" panose="05000000000000000000" pitchFamily="2" charset="2"/>
              </a:rPr>
              <a:t> bedrijfsgebouw niet permanent in bezit houden en </a:t>
            </a:r>
            <a:r>
              <a:rPr lang="nl-NL" dirty="0">
                <a:solidFill>
                  <a:srgbClr val="535353"/>
                </a:solidFill>
              </a:rPr>
              <a:t>opnieuw ter beschikking stellen van ondernemers?</a:t>
            </a:r>
            <a:r>
              <a:rPr lang="nl-NL" dirty="0">
                <a:solidFill>
                  <a:srgbClr val="535353"/>
                </a:solidFill>
                <a:sym typeface="Wingdings" panose="05000000000000000000" pitchFamily="2" charset="2"/>
              </a:rPr>
              <a:t> Is mogelijk. </a:t>
            </a:r>
            <a:r>
              <a:rPr lang="nl-NL" dirty="0">
                <a:solidFill>
                  <a:srgbClr val="535353"/>
                </a:solidFill>
              </a:rPr>
              <a:t>Mogelijks verkoopbedrag hoger dan aankoopbedrag </a:t>
            </a:r>
            <a:r>
              <a:rPr lang="nl-NL" dirty="0">
                <a:solidFill>
                  <a:srgbClr val="535353"/>
                </a:solidFill>
                <a:sym typeface="Wingdings" panose="05000000000000000000" pitchFamily="2" charset="2"/>
              </a:rPr>
              <a:t> dan </a:t>
            </a:r>
            <a:r>
              <a:rPr lang="nl-NL" dirty="0">
                <a:solidFill>
                  <a:srgbClr val="535353"/>
                </a:solidFill>
              </a:rPr>
              <a:t>subsidie opnieuw investeren in het beleid gericht op de bedrijvige kern, </a:t>
            </a:r>
            <a:r>
              <a:rPr lang="nl-NL" dirty="0" err="1">
                <a:solidFill>
                  <a:srgbClr val="535353"/>
                </a:solidFill>
              </a:rPr>
              <a:t>zoniet</a:t>
            </a:r>
            <a:r>
              <a:rPr lang="nl-NL" dirty="0">
                <a:solidFill>
                  <a:srgbClr val="535353"/>
                </a:solidFill>
              </a:rPr>
              <a:t> wordt de subsidietoekenning ongegrond verklaard en teruggevorderd. De controle hierop is voorzien na 7 jaar. </a:t>
            </a:r>
            <a:endParaRPr lang="nl-BE" dirty="0">
              <a:solidFill>
                <a:srgbClr val="535353"/>
              </a:solidFill>
            </a:endParaRPr>
          </a:p>
          <a:p>
            <a:pPr marL="1828800" lvl="4" indent="0">
              <a:buNone/>
            </a:pPr>
            <a:endParaRPr lang="nl-BE" dirty="0">
              <a:sym typeface="Wingdings" panose="05000000000000000000" pitchFamily="2" charset="2"/>
            </a:endParaRPr>
          </a:p>
          <a:p>
            <a:endParaRPr lang="nl-BE" dirty="0"/>
          </a:p>
        </p:txBody>
      </p:sp>
    </p:spTree>
    <p:extLst>
      <p:ext uri="{BB962C8B-B14F-4D97-AF65-F5344CB8AC3E}">
        <p14:creationId xmlns:p14="http://schemas.microsoft.com/office/powerpoint/2010/main" val="392433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595C065-E1C6-4C95-A3A0-BB5836ABD034}"/>
              </a:ext>
            </a:extLst>
          </p:cNvPr>
          <p:cNvSpPr>
            <a:spLocks noGrp="1"/>
          </p:cNvSpPr>
          <p:nvPr>
            <p:ph type="body" idx="1"/>
          </p:nvPr>
        </p:nvSpPr>
        <p:spPr>
          <a:xfrm>
            <a:off x="309380" y="267629"/>
            <a:ext cx="7995340" cy="4012272"/>
          </a:xfrm>
        </p:spPr>
        <p:txBody>
          <a:bodyPr/>
          <a:lstStyle/>
          <a:p>
            <a:r>
              <a:rPr lang="nl-BE" dirty="0">
                <a:sym typeface="Wingdings" panose="05000000000000000000" pitchFamily="2" charset="2"/>
              </a:rPr>
              <a:t>Subsidie transformatiekosten  uitbetaald na uitvoering voorgenomen 			acties en werken (evaluatie na eindafrekening: een 			</a:t>
            </a:r>
            <a:r>
              <a:rPr lang="nl-NL" dirty="0"/>
              <a:t>inhoudelijke en financiële eindrapportering wordt 			vereist ter vergelijking met  de projectbegroting bij 			indiening).  </a:t>
            </a:r>
            <a:endParaRPr lang="nl-BE" dirty="0"/>
          </a:p>
          <a:p>
            <a:r>
              <a:rPr lang="nl-BE" dirty="0"/>
              <a:t>De steun kan geheel of gedeeltelijk worden teruggevorderd indien één van de volgende gevallen zich voordoet:</a:t>
            </a:r>
          </a:p>
          <a:p>
            <a:pPr marL="0" indent="0">
              <a:buNone/>
            </a:pPr>
            <a:endParaRPr lang="nl-BE" dirty="0"/>
          </a:p>
          <a:p>
            <a:pPr lvl="1"/>
            <a:r>
              <a:rPr lang="nl-BE" sz="2000" dirty="0"/>
              <a:t>1° </a:t>
            </a:r>
            <a:r>
              <a:rPr lang="nl-BE" dirty="0"/>
              <a:t>	</a:t>
            </a:r>
            <a:r>
              <a:rPr lang="nl-BE" sz="2000" dirty="0"/>
              <a:t>de steun wordt niet aangewend voor de doeleinden 			waarvoor ze is verleend;</a:t>
            </a:r>
          </a:p>
          <a:p>
            <a:pPr lvl="1"/>
            <a:r>
              <a:rPr lang="nl-BE" sz="2000" dirty="0"/>
              <a:t>2° 	het project werd onvolledig uitgevoerd of voortijdig 			stopgezet, waardoor het vooropgestelde resultaat niet 		werd bereikt.</a:t>
            </a:r>
          </a:p>
          <a:p>
            <a:endParaRPr lang="nl-BE" dirty="0"/>
          </a:p>
        </p:txBody>
      </p:sp>
    </p:spTree>
    <p:extLst>
      <p:ext uri="{BB962C8B-B14F-4D97-AF65-F5344CB8AC3E}">
        <p14:creationId xmlns:p14="http://schemas.microsoft.com/office/powerpoint/2010/main" val="336113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EDFD4-9ACD-4BAD-ACFE-24D28DAFAEF3}"/>
              </a:ext>
            </a:extLst>
          </p:cNvPr>
          <p:cNvSpPr>
            <a:spLocks noGrp="1"/>
          </p:cNvSpPr>
          <p:nvPr>
            <p:ph type="title"/>
          </p:nvPr>
        </p:nvSpPr>
        <p:spPr/>
        <p:txBody>
          <a:bodyPr/>
          <a:lstStyle/>
          <a:p>
            <a:r>
              <a:rPr lang="nl-BE" dirty="0"/>
              <a:t>Hoofdstuk 7: Vragen.</a:t>
            </a:r>
          </a:p>
        </p:txBody>
      </p:sp>
      <p:sp>
        <p:nvSpPr>
          <p:cNvPr id="3" name="Tijdelijke aanduiding voor tekst 2">
            <a:extLst>
              <a:ext uri="{FF2B5EF4-FFF2-40B4-BE49-F238E27FC236}">
                <a16:creationId xmlns:a16="http://schemas.microsoft.com/office/drawing/2014/main" id="{9DFD83FF-EEE8-4969-96B2-F6A063EC65D7}"/>
              </a:ext>
            </a:extLst>
          </p:cNvPr>
          <p:cNvSpPr>
            <a:spLocks noGrp="1"/>
          </p:cNvSpPr>
          <p:nvPr>
            <p:ph type="body" idx="1"/>
          </p:nvPr>
        </p:nvSpPr>
        <p:spPr/>
        <p:txBody>
          <a:bodyPr/>
          <a:lstStyle/>
          <a:p>
            <a:r>
              <a:rPr lang="nl-BE" dirty="0"/>
              <a:t>via chatkanaal, nadien gebundeld in een ‘vraag en antwoord’ formulier op de website; </a:t>
            </a:r>
          </a:p>
          <a:p>
            <a:r>
              <a:rPr lang="nl-BE" dirty="0"/>
              <a:t>of via volgend mailadres:</a:t>
            </a:r>
          </a:p>
          <a:p>
            <a:pPr marL="0" indent="0">
              <a:buNone/>
            </a:pPr>
            <a:r>
              <a:rPr lang="nl-BE" dirty="0"/>
              <a:t>	</a:t>
            </a:r>
            <a:r>
              <a:rPr lang="nl-BE" dirty="0">
                <a:sym typeface="Wingdings" panose="05000000000000000000" pitchFamily="2" charset="2"/>
              </a:rPr>
              <a:t> </a:t>
            </a:r>
            <a:r>
              <a:rPr lang="nl-NL" dirty="0"/>
              <a:t>handelskernversterking@vlaio.be</a:t>
            </a:r>
            <a:endParaRPr lang="nl-BE" dirty="0"/>
          </a:p>
          <a:p>
            <a:pPr marL="0" indent="0">
              <a:buNone/>
            </a:pPr>
            <a:endParaRPr lang="nl-BE" dirty="0"/>
          </a:p>
        </p:txBody>
      </p:sp>
    </p:spTree>
    <p:extLst>
      <p:ext uri="{BB962C8B-B14F-4D97-AF65-F5344CB8AC3E}">
        <p14:creationId xmlns:p14="http://schemas.microsoft.com/office/powerpoint/2010/main" val="171931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DC288-ABB1-4366-A444-3B338EAB20D9}"/>
              </a:ext>
            </a:extLst>
          </p:cNvPr>
          <p:cNvSpPr>
            <a:spLocks noGrp="1"/>
          </p:cNvSpPr>
          <p:nvPr>
            <p:ph type="title"/>
          </p:nvPr>
        </p:nvSpPr>
        <p:spPr/>
        <p:txBody>
          <a:bodyPr/>
          <a:lstStyle/>
          <a:p>
            <a:r>
              <a:rPr lang="nl-BE" dirty="0"/>
              <a:t>Overzicht:</a:t>
            </a:r>
          </a:p>
        </p:txBody>
      </p:sp>
      <p:sp>
        <p:nvSpPr>
          <p:cNvPr id="3" name="Tijdelijke aanduiding voor tekst 2">
            <a:extLst>
              <a:ext uri="{FF2B5EF4-FFF2-40B4-BE49-F238E27FC236}">
                <a16:creationId xmlns:a16="http://schemas.microsoft.com/office/drawing/2014/main" id="{6FE0881F-FD28-4F09-B678-AB91AC499126}"/>
              </a:ext>
            </a:extLst>
          </p:cNvPr>
          <p:cNvSpPr>
            <a:spLocks noGrp="1"/>
          </p:cNvSpPr>
          <p:nvPr>
            <p:ph type="body" idx="1"/>
          </p:nvPr>
        </p:nvSpPr>
        <p:spPr/>
        <p:txBody>
          <a:bodyPr/>
          <a:lstStyle/>
          <a:p>
            <a:r>
              <a:rPr lang="nl-BE" dirty="0"/>
              <a:t>Hoofdstuk 1: Situering oproep.</a:t>
            </a:r>
          </a:p>
          <a:p>
            <a:r>
              <a:rPr lang="nl-BE" dirty="0"/>
              <a:t>Hoofdstuk 2: Wie komt in aanmerking?</a:t>
            </a:r>
          </a:p>
          <a:p>
            <a:r>
              <a:rPr lang="nl-BE" dirty="0"/>
              <a:t>Hoofdstuk 3: Welke panden?</a:t>
            </a:r>
          </a:p>
          <a:p>
            <a:r>
              <a:rPr lang="nl-BE" dirty="0"/>
              <a:t>Hoofdstuk 4: Duurtijd en omvang steun?</a:t>
            </a:r>
          </a:p>
          <a:p>
            <a:r>
              <a:rPr lang="nl-BE" dirty="0"/>
              <a:t>Hoofdstuk 5: Indienen projectvoorstel.</a:t>
            </a:r>
          </a:p>
          <a:p>
            <a:r>
              <a:rPr lang="nl-BE" dirty="0"/>
              <a:t>Hoofdstuk 6: Beslissingsproces en uitbetaling subsidie.</a:t>
            </a:r>
          </a:p>
          <a:p>
            <a:r>
              <a:rPr lang="nl-BE" dirty="0"/>
              <a:t>Hoofdstuk 7: Vragen. </a:t>
            </a:r>
            <a:br>
              <a:rPr lang="nl-BE" dirty="0"/>
            </a:br>
            <a:br>
              <a:rPr lang="nl-BE" dirty="0"/>
            </a:br>
            <a:br>
              <a:rPr lang="nl-BE" dirty="0"/>
            </a:br>
            <a:br>
              <a:rPr lang="nl-BE" dirty="0"/>
            </a:br>
            <a:br>
              <a:rPr lang="nl-BE" dirty="0"/>
            </a:br>
            <a:endParaRPr lang="nl-BE" dirty="0"/>
          </a:p>
        </p:txBody>
      </p:sp>
    </p:spTree>
    <p:extLst>
      <p:ext uri="{BB962C8B-B14F-4D97-AF65-F5344CB8AC3E}">
        <p14:creationId xmlns:p14="http://schemas.microsoft.com/office/powerpoint/2010/main" val="204178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946C8-BFA8-4798-B342-C693792B0304}"/>
              </a:ext>
            </a:extLst>
          </p:cNvPr>
          <p:cNvSpPr>
            <a:spLocks noGrp="1"/>
          </p:cNvSpPr>
          <p:nvPr>
            <p:ph type="title"/>
          </p:nvPr>
        </p:nvSpPr>
        <p:spPr/>
        <p:txBody>
          <a:bodyPr>
            <a:normAutofit fontScale="90000"/>
          </a:bodyPr>
          <a:lstStyle/>
          <a:p>
            <a:r>
              <a:rPr lang="nl-BE" dirty="0">
                <a:sym typeface="Wingdings" panose="05000000000000000000" pitchFamily="2" charset="2"/>
              </a:rPr>
              <a:t>Hoofdstuk 1: Situering oproep.</a:t>
            </a:r>
            <a:br>
              <a:rPr lang="nl-BE" dirty="0">
                <a:sym typeface="Wingdings" panose="05000000000000000000" pitchFamily="2" charset="2"/>
              </a:rPr>
            </a:br>
            <a:endParaRPr lang="nl-BE" dirty="0"/>
          </a:p>
        </p:txBody>
      </p:sp>
      <p:sp>
        <p:nvSpPr>
          <p:cNvPr id="3" name="Tijdelijke aanduiding voor tekst 2">
            <a:extLst>
              <a:ext uri="{FF2B5EF4-FFF2-40B4-BE49-F238E27FC236}">
                <a16:creationId xmlns:a16="http://schemas.microsoft.com/office/drawing/2014/main" id="{313F078F-2EF7-44E5-ADAF-C037DC16CD0C}"/>
              </a:ext>
            </a:extLst>
          </p:cNvPr>
          <p:cNvSpPr>
            <a:spLocks noGrp="1"/>
          </p:cNvSpPr>
          <p:nvPr>
            <p:ph type="body" idx="1"/>
          </p:nvPr>
        </p:nvSpPr>
        <p:spPr>
          <a:xfrm>
            <a:off x="584640" y="992459"/>
            <a:ext cx="7995340" cy="3287442"/>
          </a:xfrm>
        </p:spPr>
        <p:txBody>
          <a:bodyPr/>
          <a:lstStyle/>
          <a:p>
            <a:r>
              <a:rPr lang="nl-BE" dirty="0">
                <a:sym typeface="Wingdings" panose="05000000000000000000" pitchFamily="2" charset="2"/>
              </a:rPr>
              <a:t>In kader van relanceplan “Vlaamse veerkracht”</a:t>
            </a:r>
          </a:p>
          <a:p>
            <a:pPr marL="0" indent="0">
              <a:buNone/>
            </a:pPr>
            <a:r>
              <a:rPr lang="nl-BE" dirty="0">
                <a:sym typeface="Wingdings" panose="05000000000000000000" pitchFamily="2" charset="2"/>
              </a:rPr>
              <a:t> 	Bekommernis van gemeenten : leegstaande handelspanden 		en bedrijfsruimten.</a:t>
            </a:r>
          </a:p>
          <a:p>
            <a:pPr marL="0" indent="0">
              <a:buNone/>
            </a:pPr>
            <a:r>
              <a:rPr lang="nl-BE" dirty="0">
                <a:sym typeface="Wingdings" panose="05000000000000000000" pitchFamily="2" charset="2"/>
              </a:rPr>
              <a:t> 	Door e-commerce is </a:t>
            </a:r>
            <a:r>
              <a:rPr lang="nl-BE" dirty="0" err="1">
                <a:sym typeface="Wingdings" panose="05000000000000000000" pitchFamily="2" charset="2"/>
              </a:rPr>
              <a:t>herinvulling</a:t>
            </a:r>
            <a:r>
              <a:rPr lang="nl-BE" dirty="0">
                <a:sym typeface="Wingdings" panose="05000000000000000000" pitchFamily="2" charset="2"/>
              </a:rPr>
              <a:t> van leegstaande panden 		met winkels geen realistische ambitie</a:t>
            </a:r>
          </a:p>
          <a:p>
            <a:pPr marL="0" indent="0">
              <a:buNone/>
            </a:pPr>
            <a:r>
              <a:rPr lang="nl-BE" dirty="0">
                <a:sym typeface="Wingdings" panose="05000000000000000000" pitchFamily="2" charset="2"/>
              </a:rPr>
              <a:t>			 </a:t>
            </a:r>
            <a:r>
              <a:rPr lang="nl-BE" u="sng" dirty="0">
                <a:sym typeface="Wingdings" panose="05000000000000000000" pitchFamily="2" charset="2"/>
              </a:rPr>
              <a:t>andere invulling aan de orde</a:t>
            </a:r>
            <a:r>
              <a:rPr lang="nl-BE" dirty="0">
                <a:sym typeface="Wingdings" panose="05000000000000000000" pitchFamily="2" charset="2"/>
              </a:rPr>
              <a:t>!</a:t>
            </a:r>
          </a:p>
          <a:p>
            <a:pPr marL="0" indent="0">
              <a:buNone/>
            </a:pPr>
            <a:r>
              <a:rPr lang="nl-BE" dirty="0">
                <a:sym typeface="Wingdings" panose="05000000000000000000" pitchFamily="2" charset="2"/>
              </a:rPr>
              <a:t>	N</a:t>
            </a:r>
            <a:r>
              <a:rPr lang="nl-BE" dirty="0"/>
              <a:t>iet enkel focussen op het functioneren van het kernwinkelgebied 	maar alle opportuniteiten om lokaal ondernemerschap in het 	bebouwd weefsel te faciliteren, dus ook leegstaande bedrijfsruimten 	in de kern dienen betrokken te worden.</a:t>
            </a:r>
          </a:p>
        </p:txBody>
      </p:sp>
    </p:spTree>
    <p:extLst>
      <p:ext uri="{BB962C8B-B14F-4D97-AF65-F5344CB8AC3E}">
        <p14:creationId xmlns:p14="http://schemas.microsoft.com/office/powerpoint/2010/main" val="173721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1DFA117-0175-4385-B2EC-996B0BD83465}"/>
              </a:ext>
            </a:extLst>
          </p:cNvPr>
          <p:cNvSpPr>
            <a:spLocks noGrp="1"/>
          </p:cNvSpPr>
          <p:nvPr>
            <p:ph type="body" idx="1"/>
          </p:nvPr>
        </p:nvSpPr>
        <p:spPr>
          <a:xfrm>
            <a:off x="309380" y="756271"/>
            <a:ext cx="7995340" cy="3523630"/>
          </a:xfrm>
        </p:spPr>
        <p:txBody>
          <a:bodyPr/>
          <a:lstStyle/>
          <a:p>
            <a:pPr marL="0" indent="0">
              <a:buNone/>
            </a:pPr>
            <a:endParaRPr lang="nl-BE" dirty="0">
              <a:sym typeface="Wingdings" panose="05000000000000000000" pitchFamily="2" charset="2"/>
            </a:endParaRPr>
          </a:p>
          <a:p>
            <a:r>
              <a:rPr lang="nl-BE" dirty="0"/>
              <a:t>Elk projectvoorstel moet ingediend worden met het oog op het </a:t>
            </a:r>
            <a:r>
              <a:rPr lang="nl-BE" u="sng" dirty="0"/>
              <a:t>stimuleren en faciliteren van het ondernemerschap in de kern</a:t>
            </a:r>
            <a:r>
              <a:rPr lang="nl-BE" dirty="0"/>
              <a:t>. </a:t>
            </a:r>
          </a:p>
          <a:p>
            <a:pPr marL="457200" lvl="1" indent="0">
              <a:buNone/>
            </a:pPr>
            <a:endParaRPr lang="nl-BE" dirty="0">
              <a:sym typeface="Wingdings" panose="05000000000000000000" pitchFamily="2" charset="2"/>
            </a:endParaRPr>
          </a:p>
          <a:p>
            <a:pPr lvl="3">
              <a:buFont typeface="Wingdings" panose="05000000000000000000" pitchFamily="2" charset="2"/>
              <a:buChar char="à"/>
            </a:pPr>
            <a:r>
              <a:rPr lang="nl-BE" sz="2000" dirty="0">
                <a:solidFill>
                  <a:srgbClr val="535353"/>
                </a:solidFill>
              </a:rPr>
              <a:t>Enkel de realisatie van dit beoogde doel rechtvaardigt de subsidie.</a:t>
            </a:r>
          </a:p>
          <a:p>
            <a:r>
              <a:rPr lang="nl-BE" dirty="0"/>
              <a:t>Vb. van projecten: ondersteuning van de stedelijke logistiek (</a:t>
            </a:r>
            <a:r>
              <a:rPr lang="nl-BE" dirty="0" err="1"/>
              <a:t>microhub</a:t>
            </a:r>
            <a:r>
              <a:rPr lang="nl-BE" dirty="0"/>
              <a:t>), mogelijkheden rond vergroening, voorzieningen voor kinderopvang, introductie van minder traditionele winkelconcepten (The Box, </a:t>
            </a:r>
            <a:r>
              <a:rPr lang="nl-BE" dirty="0" err="1"/>
              <a:t>repaircafés</a:t>
            </a:r>
            <a:r>
              <a:rPr lang="nl-BE" dirty="0"/>
              <a:t>…), ruimten voor creatieve ondernemers/starters, dorpspunt, ….</a:t>
            </a:r>
          </a:p>
          <a:p>
            <a:pPr marL="457200" lvl="1" indent="0">
              <a:buNone/>
            </a:pPr>
            <a:endParaRPr lang="nl-BE" sz="2000" dirty="0"/>
          </a:p>
        </p:txBody>
      </p:sp>
    </p:spTree>
    <p:extLst>
      <p:ext uri="{BB962C8B-B14F-4D97-AF65-F5344CB8AC3E}">
        <p14:creationId xmlns:p14="http://schemas.microsoft.com/office/powerpoint/2010/main" val="366762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74DA0-B26B-4E2F-9FA5-973B9BB22E1C}"/>
              </a:ext>
            </a:extLst>
          </p:cNvPr>
          <p:cNvSpPr>
            <a:spLocks noGrp="1"/>
          </p:cNvSpPr>
          <p:nvPr>
            <p:ph type="title"/>
          </p:nvPr>
        </p:nvSpPr>
        <p:spPr/>
        <p:txBody>
          <a:bodyPr/>
          <a:lstStyle/>
          <a:p>
            <a:r>
              <a:rPr lang="nl-BE" dirty="0"/>
              <a:t>Hoofdstuk 2: Wie komt in aanmerking? </a:t>
            </a:r>
          </a:p>
        </p:txBody>
      </p:sp>
      <p:sp>
        <p:nvSpPr>
          <p:cNvPr id="3" name="Tijdelijke aanduiding voor tekst 2">
            <a:extLst>
              <a:ext uri="{FF2B5EF4-FFF2-40B4-BE49-F238E27FC236}">
                <a16:creationId xmlns:a16="http://schemas.microsoft.com/office/drawing/2014/main" id="{28C80229-A92A-4EA4-A744-946B5902AD5B}"/>
              </a:ext>
            </a:extLst>
          </p:cNvPr>
          <p:cNvSpPr>
            <a:spLocks noGrp="1"/>
          </p:cNvSpPr>
          <p:nvPr>
            <p:ph type="body" idx="1"/>
          </p:nvPr>
        </p:nvSpPr>
        <p:spPr/>
        <p:txBody>
          <a:bodyPr/>
          <a:lstStyle/>
          <a:p>
            <a:r>
              <a:rPr lang="nl-BE" dirty="0"/>
              <a:t>Richt zich uitsluitend naar </a:t>
            </a:r>
            <a:r>
              <a:rPr lang="nl-BE" b="1" dirty="0"/>
              <a:t>gemeenten/steden</a:t>
            </a:r>
          </a:p>
          <a:p>
            <a:pPr marL="0" indent="0">
              <a:buNone/>
            </a:pPr>
            <a:endParaRPr lang="nl-BE" b="1" dirty="0"/>
          </a:p>
          <a:p>
            <a:r>
              <a:rPr lang="nl-BE" dirty="0"/>
              <a:t>voor de uitvoering van het project kan de gemeente wel beroep doen op een </a:t>
            </a:r>
            <a:r>
              <a:rPr lang="nl-BE" b="1" dirty="0"/>
              <a:t>intercommunale</a:t>
            </a:r>
            <a:r>
              <a:rPr lang="nl-BE" dirty="0"/>
              <a:t>, </a:t>
            </a:r>
            <a:r>
              <a:rPr lang="nl-BE" b="1" dirty="0"/>
              <a:t>gemeentelijk autonoom bedrijf </a:t>
            </a:r>
            <a:r>
              <a:rPr lang="nl-BE" dirty="0"/>
              <a:t>of een </a:t>
            </a:r>
            <a:r>
              <a:rPr lang="nl-BE" b="1" dirty="0"/>
              <a:t>leegstandsbeheerorganisatie</a:t>
            </a:r>
          </a:p>
        </p:txBody>
      </p:sp>
    </p:spTree>
    <p:extLst>
      <p:ext uri="{BB962C8B-B14F-4D97-AF65-F5344CB8AC3E}">
        <p14:creationId xmlns:p14="http://schemas.microsoft.com/office/powerpoint/2010/main" val="268249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FBA33-C735-44F7-BFD4-4510AE202125}"/>
              </a:ext>
            </a:extLst>
          </p:cNvPr>
          <p:cNvSpPr>
            <a:spLocks noGrp="1"/>
          </p:cNvSpPr>
          <p:nvPr>
            <p:ph type="title"/>
          </p:nvPr>
        </p:nvSpPr>
        <p:spPr/>
        <p:txBody>
          <a:bodyPr>
            <a:normAutofit fontScale="90000"/>
          </a:bodyPr>
          <a:lstStyle/>
          <a:p>
            <a:r>
              <a:rPr lang="nl-BE" dirty="0"/>
              <a:t>Hoofdstuk 3: Welke panden?</a:t>
            </a:r>
            <a:br>
              <a:rPr lang="nl-BE" dirty="0"/>
            </a:br>
            <a:endParaRPr lang="nl-BE" dirty="0"/>
          </a:p>
        </p:txBody>
      </p:sp>
      <p:sp>
        <p:nvSpPr>
          <p:cNvPr id="3" name="Tijdelijke aanduiding voor tekst 2">
            <a:extLst>
              <a:ext uri="{FF2B5EF4-FFF2-40B4-BE49-F238E27FC236}">
                <a16:creationId xmlns:a16="http://schemas.microsoft.com/office/drawing/2014/main" id="{9B55093B-C34E-47B6-8D01-0B5A3073CB2F}"/>
              </a:ext>
            </a:extLst>
          </p:cNvPr>
          <p:cNvSpPr>
            <a:spLocks noGrp="1"/>
          </p:cNvSpPr>
          <p:nvPr>
            <p:ph type="body" idx="1"/>
          </p:nvPr>
        </p:nvSpPr>
        <p:spPr/>
        <p:txBody>
          <a:bodyPr/>
          <a:lstStyle/>
          <a:p>
            <a:r>
              <a:rPr lang="nl-BE" dirty="0"/>
              <a:t>Voor handelspanden en bedrijfsruimten waarvan de </a:t>
            </a:r>
            <a:r>
              <a:rPr lang="nl-BE" u="sng" dirty="0"/>
              <a:t>authentieke akte </a:t>
            </a:r>
            <a:r>
              <a:rPr lang="nl-BE" dirty="0"/>
              <a:t>nog </a:t>
            </a:r>
            <a:r>
              <a:rPr lang="nl-BE" b="1" u="sng" dirty="0"/>
              <a:t>niet</a:t>
            </a:r>
            <a:r>
              <a:rPr lang="nl-BE" dirty="0"/>
              <a:t> is verleden op de datum van indiening van het projectvoorstel, is steun mogelijk voor </a:t>
            </a:r>
            <a:r>
              <a:rPr lang="nl-BE" b="1" dirty="0"/>
              <a:t>zowel de aankoop als de transformatie van de panden</a:t>
            </a:r>
            <a:r>
              <a:rPr lang="nl-BE" dirty="0"/>
              <a:t>.</a:t>
            </a:r>
          </a:p>
          <a:p>
            <a:pPr marL="0" indent="0">
              <a:buNone/>
            </a:pPr>
            <a:endParaRPr lang="nl-BE" dirty="0"/>
          </a:p>
          <a:p>
            <a:r>
              <a:rPr lang="nl-BE" dirty="0"/>
              <a:t>Voor handelspanden en bedrijfsruimten waarvan de </a:t>
            </a:r>
            <a:r>
              <a:rPr lang="nl-BE" u="sng" dirty="0"/>
              <a:t>authentieke akte</a:t>
            </a:r>
            <a:r>
              <a:rPr lang="nl-BE" dirty="0"/>
              <a:t> </a:t>
            </a:r>
            <a:r>
              <a:rPr lang="nl-BE" b="1" u="sng" dirty="0"/>
              <a:t>wel</a:t>
            </a:r>
            <a:r>
              <a:rPr lang="nl-BE" b="1" dirty="0"/>
              <a:t> </a:t>
            </a:r>
            <a:r>
              <a:rPr lang="nl-BE" dirty="0"/>
              <a:t>is verleden op de datum van indiening van het projectvoorstel, is steun </a:t>
            </a:r>
            <a:r>
              <a:rPr lang="nl-BE" b="1" dirty="0"/>
              <a:t>enkel mogelijk voor de transformatie van de panden</a:t>
            </a:r>
            <a:r>
              <a:rPr lang="nl-BE" dirty="0"/>
              <a:t>. </a:t>
            </a:r>
          </a:p>
          <a:p>
            <a:endParaRPr lang="nl-BE" dirty="0"/>
          </a:p>
        </p:txBody>
      </p:sp>
    </p:spTree>
    <p:extLst>
      <p:ext uri="{BB962C8B-B14F-4D97-AF65-F5344CB8AC3E}">
        <p14:creationId xmlns:p14="http://schemas.microsoft.com/office/powerpoint/2010/main" val="349050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A8F1D-DC87-4EEF-9C0E-58A495576A4C}"/>
              </a:ext>
            </a:extLst>
          </p:cNvPr>
          <p:cNvSpPr>
            <a:spLocks noGrp="1"/>
          </p:cNvSpPr>
          <p:nvPr>
            <p:ph type="title"/>
          </p:nvPr>
        </p:nvSpPr>
        <p:spPr/>
        <p:txBody>
          <a:bodyPr/>
          <a:lstStyle/>
          <a:p>
            <a:r>
              <a:rPr lang="nl-BE" dirty="0"/>
              <a:t>Hoofdstuk 4: Duurtijd en omvang steun?</a:t>
            </a:r>
          </a:p>
        </p:txBody>
      </p:sp>
      <p:sp>
        <p:nvSpPr>
          <p:cNvPr id="3" name="Tijdelijke aanduiding voor tekst 2">
            <a:extLst>
              <a:ext uri="{FF2B5EF4-FFF2-40B4-BE49-F238E27FC236}">
                <a16:creationId xmlns:a16="http://schemas.microsoft.com/office/drawing/2014/main" id="{D016150D-A782-4AED-BA9F-21F89216D0CE}"/>
              </a:ext>
            </a:extLst>
          </p:cNvPr>
          <p:cNvSpPr>
            <a:spLocks noGrp="1"/>
          </p:cNvSpPr>
          <p:nvPr>
            <p:ph type="body" idx="1"/>
          </p:nvPr>
        </p:nvSpPr>
        <p:spPr/>
        <p:txBody>
          <a:bodyPr/>
          <a:lstStyle/>
          <a:p>
            <a:r>
              <a:rPr lang="nl-BE" dirty="0"/>
              <a:t>Aanvraag subsidie: vanaf 1 april 2021 tot en met 1 december 2022. </a:t>
            </a:r>
          </a:p>
          <a:p>
            <a:pPr marL="0" indent="0">
              <a:buNone/>
            </a:pPr>
            <a:endParaRPr lang="nl-BE" dirty="0"/>
          </a:p>
          <a:p>
            <a:r>
              <a:rPr lang="nl-BE" dirty="0"/>
              <a:t>Looptijd project: maximum 2 jaar (start datum van de indiening). </a:t>
            </a:r>
          </a:p>
          <a:p>
            <a:pPr marL="0" indent="0">
              <a:buNone/>
            </a:pPr>
            <a:endParaRPr lang="nl-BE" dirty="0"/>
          </a:p>
          <a:p>
            <a:r>
              <a:rPr lang="nl-BE" dirty="0"/>
              <a:t>Subsidie: 30% van de bewezen, te steunen kosten met een maximum van 500.000 euro per project en per gemeente (mogelijkheid tot indienen van 2 of meer projecten tot maximum 500.000 euro per gemeente).  </a:t>
            </a:r>
          </a:p>
        </p:txBody>
      </p:sp>
    </p:spTree>
    <p:extLst>
      <p:ext uri="{BB962C8B-B14F-4D97-AF65-F5344CB8AC3E}">
        <p14:creationId xmlns:p14="http://schemas.microsoft.com/office/powerpoint/2010/main" val="100207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003EA94-38F9-4953-A2AB-52A4D8C9B8E9}"/>
              </a:ext>
            </a:extLst>
          </p:cNvPr>
          <p:cNvSpPr>
            <a:spLocks noGrp="1"/>
          </p:cNvSpPr>
          <p:nvPr>
            <p:ph type="body" idx="1"/>
          </p:nvPr>
        </p:nvSpPr>
        <p:spPr>
          <a:xfrm>
            <a:off x="309380" y="680224"/>
            <a:ext cx="7995340" cy="3599677"/>
          </a:xfrm>
        </p:spPr>
        <p:txBody>
          <a:bodyPr/>
          <a:lstStyle/>
          <a:p>
            <a:r>
              <a:rPr lang="nl-BE" dirty="0"/>
              <a:t>Projectbegroting: </a:t>
            </a:r>
          </a:p>
          <a:p>
            <a:pPr marL="0" indent="0">
              <a:buNone/>
            </a:pPr>
            <a:endParaRPr lang="nl-BE" dirty="0"/>
          </a:p>
          <a:p>
            <a:pPr lvl="1"/>
            <a:r>
              <a:rPr lang="nl-NL" sz="2000" dirty="0"/>
              <a:t>Een projectvoorstel moet onderbouwd zijn door een projectbegroting. </a:t>
            </a:r>
          </a:p>
          <a:p>
            <a:pPr lvl="1"/>
            <a:r>
              <a:rPr lang="nl-NL" sz="2000" dirty="0"/>
              <a:t>De projectbegroting biedt een overzicht van alle kosten, opbrengsten en financieringsbronnen die betrekking hebben op het project, dus niet enkel van de subsidiabele kosten. </a:t>
            </a:r>
          </a:p>
          <a:p>
            <a:pPr lvl="1"/>
            <a:r>
              <a:rPr lang="nl-NL" sz="2000" dirty="0"/>
              <a:t>Mogelijkheid om na te gaan of de motivatie voor het projectvoorstel in overeenstemming is met de kosten die in het kader van het project gemaakt gaan worden. </a:t>
            </a:r>
          </a:p>
          <a:p>
            <a:pPr lvl="1"/>
            <a:r>
              <a:rPr lang="nl-NL" sz="2000" dirty="0"/>
              <a:t>Ook mogelijkheid naar inschatting van haalbaarheid van het projectvoorstel binnen de relatief korte projectperiode.</a:t>
            </a:r>
            <a:endParaRPr lang="nl-BE" sz="2000" dirty="0"/>
          </a:p>
          <a:p>
            <a:endParaRPr lang="nl-BE" dirty="0"/>
          </a:p>
        </p:txBody>
      </p:sp>
    </p:spTree>
    <p:extLst>
      <p:ext uri="{BB962C8B-B14F-4D97-AF65-F5344CB8AC3E}">
        <p14:creationId xmlns:p14="http://schemas.microsoft.com/office/powerpoint/2010/main" val="155901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1C5628F-2865-4ED7-B04F-DBD03644126D}"/>
              </a:ext>
            </a:extLst>
          </p:cNvPr>
          <p:cNvSpPr>
            <a:spLocks noGrp="1"/>
          </p:cNvSpPr>
          <p:nvPr>
            <p:ph type="body" idx="1"/>
          </p:nvPr>
        </p:nvSpPr>
        <p:spPr>
          <a:xfrm>
            <a:off x="429364" y="758283"/>
            <a:ext cx="7995340" cy="3521618"/>
          </a:xfrm>
        </p:spPr>
        <p:txBody>
          <a:bodyPr/>
          <a:lstStyle/>
          <a:p>
            <a:r>
              <a:rPr lang="nl-BE" dirty="0"/>
              <a:t>De volgende kosten komen in aanmerking voor steun: </a:t>
            </a:r>
          </a:p>
          <a:p>
            <a:pPr marL="0" indent="0">
              <a:buNone/>
            </a:pPr>
            <a:endParaRPr lang="nl-BE" dirty="0"/>
          </a:p>
          <a:p>
            <a:pPr lvl="1"/>
            <a:r>
              <a:rPr lang="nl-BE" b="1" dirty="0"/>
              <a:t>aankoopkosten</a:t>
            </a:r>
            <a:r>
              <a:rPr lang="nl-BE" dirty="0"/>
              <a:t>: de aanschaffingswaarde van een gebouw en de erbij horende gronden, exclusief de notariskosten en belastingen (registratierechten, BTW…);</a:t>
            </a:r>
          </a:p>
          <a:p>
            <a:pPr lvl="1"/>
            <a:endParaRPr lang="nl-BE" b="1" dirty="0"/>
          </a:p>
          <a:p>
            <a:pPr lvl="1"/>
            <a:r>
              <a:rPr lang="nl-BE" b="1" dirty="0"/>
              <a:t>transformatiekosten</a:t>
            </a:r>
            <a:r>
              <a:rPr lang="nl-BE" dirty="0"/>
              <a:t>: alle kosten, exclusief BTW, gepresteerd door externen (geen personeelskosten noch overheadkosten):</a:t>
            </a:r>
          </a:p>
          <a:p>
            <a:pPr lvl="2"/>
            <a:r>
              <a:rPr lang="nl-BE" sz="1800" dirty="0"/>
              <a:t>voor onroerende investeringen (vb. dak- gevelrenovatie);</a:t>
            </a:r>
          </a:p>
          <a:p>
            <a:pPr lvl="2"/>
            <a:r>
              <a:rPr lang="nl-BE" sz="1800" dirty="0"/>
              <a:t>eigen aan de verhuurder (vb. vervangen van ramen);</a:t>
            </a:r>
          </a:p>
          <a:p>
            <a:pPr lvl="2"/>
            <a:r>
              <a:rPr lang="nl-BE" sz="1800" dirty="0"/>
              <a:t>in functie van het opnieuw in gebruik nemen van het pand voor het beoogde doel (vb. inrichtingskosten om bepaalde projecten (workshops) te kunnen opstarten, studiekosten voor herbestemming)</a:t>
            </a:r>
            <a:r>
              <a:rPr lang="nl-BE" dirty="0"/>
              <a:t>.</a:t>
            </a:r>
          </a:p>
          <a:p>
            <a:endParaRPr lang="nl-BE" dirty="0"/>
          </a:p>
        </p:txBody>
      </p:sp>
    </p:spTree>
    <p:extLst>
      <p:ext uri="{BB962C8B-B14F-4D97-AF65-F5344CB8AC3E}">
        <p14:creationId xmlns:p14="http://schemas.microsoft.com/office/powerpoint/2010/main" val="2237300149"/>
      </p:ext>
    </p:extLst>
  </p:cSld>
  <p:clrMapOvr>
    <a:masterClrMapping/>
  </p:clrMapOvr>
</p:sld>
</file>

<file path=ppt/theme/theme1.xml><?xml version="1.0" encoding="utf-8"?>
<a:theme xmlns:a="http://schemas.openxmlformats.org/drawingml/2006/main" name="01_TITELSLIDES_BASIS">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2_TEKSTSLIDES_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1041</TotalTime>
  <Words>1358</Words>
  <Application>Microsoft Office PowerPoint</Application>
  <PresentationFormat>Diavoorstelling (16:9)</PresentationFormat>
  <Paragraphs>102</Paragraphs>
  <Slides>18</Slides>
  <Notes>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18</vt:i4>
      </vt:variant>
    </vt:vector>
  </HeadingPairs>
  <TitlesOfParts>
    <vt:vector size="23" baseType="lpstr">
      <vt:lpstr>Arial</vt:lpstr>
      <vt:lpstr>Calibri</vt:lpstr>
      <vt:lpstr>Wingdings</vt:lpstr>
      <vt:lpstr>01_TITELSLIDES_BASIS</vt:lpstr>
      <vt:lpstr>02_TEKSTSLIDES_BASIS</vt:lpstr>
      <vt:lpstr>Oproep aankoop en of transformatie van handelspanden en bedrijfsruimten</vt:lpstr>
      <vt:lpstr>Overzicht:</vt:lpstr>
      <vt:lpstr>Hoofdstuk 1: Situering oproep. </vt:lpstr>
      <vt:lpstr>PowerPoint-presentatie</vt:lpstr>
      <vt:lpstr>Hoofdstuk 2: Wie komt in aanmerking? </vt:lpstr>
      <vt:lpstr>Hoofdstuk 3: Welke panden? </vt:lpstr>
      <vt:lpstr>Hoofdstuk 4: Duurtijd en omvang steun?</vt:lpstr>
      <vt:lpstr>PowerPoint-presentatie</vt:lpstr>
      <vt:lpstr>PowerPoint-presentatie</vt:lpstr>
      <vt:lpstr>Hoofdstuk 5: Indienen projectvoorstel.</vt:lpstr>
      <vt:lpstr>PowerPoint-presentatie</vt:lpstr>
      <vt:lpstr>Hoofdstuk 6: Beslissingsproces en uitbetaling subsidie</vt:lpstr>
      <vt:lpstr>PowerPoint-presentatie</vt:lpstr>
      <vt:lpstr>PowerPoint-presentatie</vt:lpstr>
      <vt:lpstr>PowerPoint-presentatie</vt:lpstr>
      <vt:lpstr>PowerPoint-presentatie</vt:lpstr>
      <vt:lpstr>PowerPoint-presentatie</vt:lpstr>
      <vt:lpstr>Hoofdstuk 7: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Karel Degelin</dc:creator>
  <cp:lastModifiedBy>De Frenne Lieveke</cp:lastModifiedBy>
  <cp:revision>355</cp:revision>
  <cp:lastPrinted>2019-01-04T14:28:10Z</cp:lastPrinted>
  <dcterms:created xsi:type="dcterms:W3CDTF">2018-12-10T09:10:49Z</dcterms:created>
  <dcterms:modified xsi:type="dcterms:W3CDTF">2021-05-19T07:28:49Z</dcterms:modified>
</cp:coreProperties>
</file>