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  <p:sldMasterId id="2147483670" r:id="rId5"/>
  </p:sldMasterIdLst>
  <p:notesMasterIdLst>
    <p:notesMasterId r:id="rId17"/>
  </p:notesMasterIdLst>
  <p:sldIdLst>
    <p:sldId id="256" r:id="rId6"/>
    <p:sldId id="306" r:id="rId7"/>
    <p:sldId id="336" r:id="rId8"/>
    <p:sldId id="307" r:id="rId9"/>
    <p:sldId id="309" r:id="rId10"/>
    <p:sldId id="356" r:id="rId11"/>
    <p:sldId id="308" r:id="rId12"/>
    <p:sldId id="351" r:id="rId13"/>
    <p:sldId id="352" r:id="rId14"/>
    <p:sldId id="353" r:id="rId15"/>
    <p:sldId id="354" r:id="rId1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>
    <p:extLst>
      <p:ext uri="{19B8F6BF-5375-455C-9EA6-DF929625EA0E}">
        <p15:presenceInfo xmlns:p15="http://schemas.microsoft.com/office/powerpoint/2012/main" userId="S-1-5-21-3662605696-431538287-2476864782-23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222"/>
    <a:srgbClr val="535353"/>
    <a:srgbClr val="007AC9"/>
    <a:srgbClr val="D10074"/>
    <a:srgbClr val="009B48"/>
    <a:srgbClr val="9CDCD9"/>
    <a:srgbClr val="3FCFD5"/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4F1E1-6CA3-4B2E-8609-4EEB91C2AFF5}" v="8" dt="2022-07-12T15:13:31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5"/>
    <p:restoredTop sz="60941" autoAdjust="0"/>
  </p:normalViewPr>
  <p:slideViewPr>
    <p:cSldViewPr snapToGrid="0" snapToObjects="1">
      <p:cViewPr varScale="1">
        <p:scale>
          <a:sx n="54" d="100"/>
          <a:sy n="54" d="100"/>
        </p:scale>
        <p:origin x="19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ten Patricia" userId="a16ef25d-359f-4194-b438-89575be5b7f0" providerId="ADAL" clId="{B974F1E1-6CA3-4B2E-8609-4EEB91C2AFF5}"/>
    <pc:docChg chg="custSel modSld">
      <pc:chgData name="Menten Patricia" userId="a16ef25d-359f-4194-b438-89575be5b7f0" providerId="ADAL" clId="{B974F1E1-6CA3-4B2E-8609-4EEB91C2AFF5}" dt="2022-07-12T15:57:25.396" v="121" actId="20577"/>
      <pc:docMkLst>
        <pc:docMk/>
      </pc:docMkLst>
      <pc:sldChg chg="modSp mod">
        <pc:chgData name="Menten Patricia" userId="a16ef25d-359f-4194-b438-89575be5b7f0" providerId="ADAL" clId="{B974F1E1-6CA3-4B2E-8609-4EEB91C2AFF5}" dt="2022-07-12T15:57:25.396" v="121" actId="20577"/>
        <pc:sldMkLst>
          <pc:docMk/>
          <pc:sldMk cId="2875453633" sldId="256"/>
        </pc:sldMkLst>
        <pc:spChg chg="mod">
          <ac:chgData name="Menten Patricia" userId="a16ef25d-359f-4194-b438-89575be5b7f0" providerId="ADAL" clId="{B974F1E1-6CA3-4B2E-8609-4EEB91C2AFF5}" dt="2022-07-12T15:57:25.396" v="121" actId="20577"/>
          <ac:spMkLst>
            <pc:docMk/>
            <pc:sldMk cId="2875453633" sldId="256"/>
            <ac:spMk id="2" creationId="{DC35D5B4-00B8-47AE-BF5E-435DB18A8A18}"/>
          </ac:spMkLst>
        </pc:spChg>
      </pc:sldChg>
      <pc:sldChg chg="modSp mod">
        <pc:chgData name="Menten Patricia" userId="a16ef25d-359f-4194-b438-89575be5b7f0" providerId="ADAL" clId="{B974F1E1-6CA3-4B2E-8609-4EEB91C2AFF5}" dt="2022-07-12T15:15:48.362" v="86" actId="1036"/>
        <pc:sldMkLst>
          <pc:docMk/>
          <pc:sldMk cId="692174670" sldId="307"/>
        </pc:sldMkLst>
        <pc:spChg chg="mod">
          <ac:chgData name="Menten Patricia" userId="a16ef25d-359f-4194-b438-89575be5b7f0" providerId="ADAL" clId="{B974F1E1-6CA3-4B2E-8609-4EEB91C2AFF5}" dt="2022-07-12T15:15:48.362" v="86" actId="1036"/>
          <ac:spMkLst>
            <pc:docMk/>
            <pc:sldMk cId="692174670" sldId="307"/>
            <ac:spMk id="3" creationId="{3B3D2B33-4CFD-4080-BA45-E60930433A37}"/>
          </ac:spMkLst>
        </pc:spChg>
      </pc:sldChg>
      <pc:sldChg chg="modSp mod">
        <pc:chgData name="Menten Patricia" userId="a16ef25d-359f-4194-b438-89575be5b7f0" providerId="ADAL" clId="{B974F1E1-6CA3-4B2E-8609-4EEB91C2AFF5}" dt="2022-07-12T15:16:28.146" v="90" actId="1036"/>
        <pc:sldMkLst>
          <pc:docMk/>
          <pc:sldMk cId="614886052" sldId="308"/>
        </pc:sldMkLst>
        <pc:spChg chg="mod">
          <ac:chgData name="Menten Patricia" userId="a16ef25d-359f-4194-b438-89575be5b7f0" providerId="ADAL" clId="{B974F1E1-6CA3-4B2E-8609-4EEB91C2AFF5}" dt="2022-07-12T15:16:28.146" v="90" actId="1036"/>
          <ac:spMkLst>
            <pc:docMk/>
            <pc:sldMk cId="614886052" sldId="308"/>
            <ac:spMk id="3" creationId="{22041DD3-D796-4B75-A66C-F57B7E9C4789}"/>
          </ac:spMkLst>
        </pc:spChg>
      </pc:sldChg>
      <pc:sldChg chg="modSp mod">
        <pc:chgData name="Menten Patricia" userId="a16ef25d-359f-4194-b438-89575be5b7f0" providerId="ADAL" clId="{B974F1E1-6CA3-4B2E-8609-4EEB91C2AFF5}" dt="2022-07-12T15:15:33.622" v="78" actId="313"/>
        <pc:sldMkLst>
          <pc:docMk/>
          <pc:sldMk cId="35335266" sldId="336"/>
        </pc:sldMkLst>
        <pc:spChg chg="mod">
          <ac:chgData name="Menten Patricia" userId="a16ef25d-359f-4194-b438-89575be5b7f0" providerId="ADAL" clId="{B974F1E1-6CA3-4B2E-8609-4EEB91C2AFF5}" dt="2022-07-12T15:15:33.622" v="78" actId="313"/>
          <ac:spMkLst>
            <pc:docMk/>
            <pc:sldMk cId="35335266" sldId="336"/>
            <ac:spMk id="4" creationId="{3890DD35-4EC7-4D0E-8AC3-DD70F6205413}"/>
          </ac:spMkLst>
        </pc:spChg>
      </pc:sldChg>
      <pc:sldChg chg="modSp mod">
        <pc:chgData name="Menten Patricia" userId="a16ef25d-359f-4194-b438-89575be5b7f0" providerId="ADAL" clId="{B974F1E1-6CA3-4B2E-8609-4EEB91C2AFF5}" dt="2022-07-12T15:16:45.717" v="116" actId="20577"/>
        <pc:sldMkLst>
          <pc:docMk/>
          <pc:sldMk cId="1078559978" sldId="356"/>
        </pc:sldMkLst>
        <pc:spChg chg="mod">
          <ac:chgData name="Menten Patricia" userId="a16ef25d-359f-4194-b438-89575be5b7f0" providerId="ADAL" clId="{B974F1E1-6CA3-4B2E-8609-4EEB91C2AFF5}" dt="2022-07-12T15:16:45.717" v="116" actId="20577"/>
          <ac:spMkLst>
            <pc:docMk/>
            <pc:sldMk cId="1078559978" sldId="356"/>
            <ac:spMk id="3" creationId="{3B3D2B33-4CFD-4080-BA45-E60930433A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12/07/2022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956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961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132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902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890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900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234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8670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3000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421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139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E88981-6B68-B149-8A88-2F34EA6C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186" y="905893"/>
            <a:ext cx="2323813" cy="905893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5306D2C2-901E-D34A-BA20-02F0F78228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0916" y="1152762"/>
            <a:ext cx="5320333" cy="17907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3318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0"/>
            <a:ext cx="7241994" cy="1790701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9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661606"/>
            <a:ext cx="5945630" cy="720000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900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800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700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600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0" y="1400589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0" y="2750074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0" y="3639782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5" y="2750074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0" y="2750074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4" y="3639782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8" y="3639782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a_ziz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7289FFD-DB2D-7D47-B255-7925EF629602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5AD9706-0929-194C-9AEC-605D2663D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Vrije vorm 22">
            <a:extLst>
              <a:ext uri="{FF2B5EF4-FFF2-40B4-BE49-F238E27FC236}">
                <a16:creationId xmlns:a16="http://schemas.microsoft.com/office/drawing/2014/main" id="{FC2031AC-1FD1-C94F-89F4-4615CD901376}"/>
              </a:ext>
            </a:extLst>
          </p:cNvPr>
          <p:cNvSpPr/>
          <p:nvPr userDrawn="1"/>
        </p:nvSpPr>
        <p:spPr>
          <a:xfrm>
            <a:off x="-3600" y="-360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NL"/>
          </a:p>
        </p:txBody>
      </p:sp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650487-01D4-3840-B12F-B0CCDA16E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236481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b_beel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BF6BA-1B4F-0241-BD50-3FD14E19DC2E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702F2F7-4C93-4BBD-9FF2-D81B3C8FD5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23449" y="-20250"/>
            <a:ext cx="6120551" cy="5184000"/>
          </a:xfrm>
          <a:custGeom>
            <a:avLst/>
            <a:gdLst>
              <a:gd name="connsiteX0" fmla="*/ 0 w 6120551"/>
              <a:gd name="connsiteY0" fmla="*/ 0 h 5184000"/>
              <a:gd name="connsiteX1" fmla="*/ 6120551 w 6120551"/>
              <a:gd name="connsiteY1" fmla="*/ 0 h 5184000"/>
              <a:gd name="connsiteX2" fmla="*/ 6120551 w 6120551"/>
              <a:gd name="connsiteY2" fmla="*/ 5184000 h 5184000"/>
              <a:gd name="connsiteX3" fmla="*/ 1196820 w 6120551"/>
              <a:gd name="connsiteY3" fmla="*/ 5184000 h 51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551" h="5184000">
                <a:moveTo>
                  <a:pt x="0" y="0"/>
                </a:moveTo>
                <a:lnTo>
                  <a:pt x="6120551" y="0"/>
                </a:lnTo>
                <a:lnTo>
                  <a:pt x="6120551" y="5184000"/>
                </a:lnTo>
                <a:lnTo>
                  <a:pt x="1196820" y="5184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pictogram om een afbeelding toe te voegen staat achter het tweede titelbalkje. </a:t>
            </a:r>
            <a:b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Schuif het naar rechts om op het pictogram te kunnen klikken. </a:t>
            </a:r>
          </a:p>
        </p:txBody>
      </p:sp>
      <p:sp>
        <p:nvSpPr>
          <p:cNvPr id="30" name="Vrije vorm 29">
            <a:extLst>
              <a:ext uri="{FF2B5EF4-FFF2-40B4-BE49-F238E27FC236}">
                <a16:creationId xmlns:a16="http://schemas.microsoft.com/office/drawing/2014/main" id="{52F8AB80-2E91-8A42-BAD6-88AE3248B4CD}"/>
              </a:ext>
            </a:extLst>
          </p:cNvPr>
          <p:cNvSpPr/>
          <p:nvPr userDrawn="1"/>
        </p:nvSpPr>
        <p:spPr>
          <a:xfrm>
            <a:off x="-3600" y="-225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1841E9-5870-384E-91B6-0010CB1CC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36822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C_zigzag +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8D972E1-A61A-E14A-A149-F8E59ED5A91D}"/>
              </a:ext>
            </a:extLst>
          </p:cNvPr>
          <p:cNvSpPr/>
          <p:nvPr userDrawn="1"/>
        </p:nvSpPr>
        <p:spPr>
          <a:xfrm>
            <a:off x="0" y="-1125"/>
            <a:ext cx="9144000" cy="514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24198B7D-DA72-174B-9787-B28BE0C7A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578" y="0"/>
            <a:ext cx="9181578" cy="5143500"/>
          </a:xfrm>
          <a:prstGeom prst="rect">
            <a:avLst/>
          </a:prstGeom>
        </p:spPr>
      </p:pic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D1DAC7B6-565A-8B4B-9E46-267F98FF06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578" y="-2250"/>
            <a:ext cx="4207109" cy="5148000"/>
          </a:xfrm>
          <a:custGeom>
            <a:avLst/>
            <a:gdLst>
              <a:gd name="connsiteX0" fmla="*/ 0 w 4207109"/>
              <a:gd name="connsiteY0" fmla="*/ 0 h 5148000"/>
              <a:gd name="connsiteX1" fmla="*/ 3018600 w 4207109"/>
              <a:gd name="connsiteY1" fmla="*/ 0 h 5148000"/>
              <a:gd name="connsiteX2" fmla="*/ 4207109 w 4207109"/>
              <a:gd name="connsiteY2" fmla="*/ 5148000 h 5148000"/>
              <a:gd name="connsiteX3" fmla="*/ 0 w 4207109"/>
              <a:gd name="connsiteY3" fmla="*/ 51480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109" h="5148000">
                <a:moveTo>
                  <a:pt x="0" y="0"/>
                </a:moveTo>
                <a:lnTo>
                  <a:pt x="3018600" y="0"/>
                </a:lnTo>
                <a:lnTo>
                  <a:pt x="4207109" y="5148000"/>
                </a:lnTo>
                <a:lnTo>
                  <a:pt x="0" y="514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DA882A9-1503-2944-A958-8CE0A914D3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0916" y="4375501"/>
            <a:ext cx="2662349" cy="35237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D42FFFB7-82EC-6247-8350-05594AD20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370833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0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29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1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5_TEKSTLIDE (twe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2626BDC3-B11A-405C-B7AB-453E8363EC4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27571" y="1361601"/>
            <a:ext cx="402767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69225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4">
            <a:extLst>
              <a:ext uri="{FF2B5EF4-FFF2-40B4-BE49-F238E27FC236}">
                <a16:creationId xmlns:a16="http://schemas.microsoft.com/office/drawing/2014/main" id="{19B11C34-65D1-0843-826B-B64570DE76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8657864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fbeelding 9" descr="Afbeelding 9">
            <a:extLst>
              <a:ext uri="{FF2B5EF4-FFF2-40B4-BE49-F238E27FC236}">
                <a16:creationId xmlns:a16="http://schemas.microsoft.com/office/drawing/2014/main" id="{8DBCB29A-7E4E-A94F-BAA6-0396071A57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65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78" r:id="rId3"/>
    <p:sldLayoutId id="2147483679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rgbClr val="00B05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B3A7DE57-522B-E44A-813C-C0EFA42A4F4A}"/>
              </a:ext>
            </a:extLst>
          </p:cNvPr>
          <p:cNvGrpSpPr/>
          <p:nvPr userDrawn="1"/>
        </p:nvGrpSpPr>
        <p:grpSpPr>
          <a:xfrm>
            <a:off x="0" y="4565266"/>
            <a:ext cx="9150031" cy="578234"/>
            <a:chOff x="0" y="-1"/>
            <a:chExt cx="9150030" cy="578233"/>
          </a:xfrm>
        </p:grpSpPr>
        <p:sp>
          <p:nvSpPr>
            <p:cNvPr id="8" name="Handmatige invoer 1">
              <a:extLst>
                <a:ext uri="{FF2B5EF4-FFF2-40B4-BE49-F238E27FC236}">
                  <a16:creationId xmlns:a16="http://schemas.microsoft.com/office/drawing/2014/main" id="{C63AB17E-98C9-5E49-BDD2-8450D95D9910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9" name="Afbeelding 8" descr="Afbeelding 8">
              <a:extLst>
                <a:ext uri="{FF2B5EF4-FFF2-40B4-BE49-F238E27FC236}">
                  <a16:creationId xmlns:a16="http://schemas.microsoft.com/office/drawing/2014/main" id="{98D656A5-59DA-0D4D-8111-4EFA7C05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6" r:id="rId5"/>
    <p:sldLayoutId id="2147483689" r:id="rId6"/>
    <p:sldLayoutId id="2147483688" r:id="rId7"/>
    <p:sldLayoutId id="2147483687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s.schelfhout@vlaio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5D5B4-00B8-47AE-BF5E-435DB18A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16" y="1480909"/>
            <a:ext cx="5320333" cy="2744480"/>
          </a:xfrm>
        </p:spPr>
        <p:txBody>
          <a:bodyPr>
            <a:normAutofit fontScale="90000"/>
          </a:bodyPr>
          <a:lstStyle/>
          <a:p>
            <a:r>
              <a:rPr lang="en-GB" dirty="0"/>
              <a:t>EIC Accelerator Plug in </a:t>
            </a:r>
            <a:br>
              <a:rPr lang="en-GB" dirty="0"/>
            </a:br>
            <a:r>
              <a:rPr lang="en-GB" dirty="0"/>
              <a:t>Pilot</a:t>
            </a:r>
            <a:br>
              <a:rPr lang="en-GB" dirty="0"/>
            </a:br>
            <a:br>
              <a:rPr lang="en-GB" dirty="0"/>
            </a:br>
            <a:r>
              <a:rPr lang="en-GB" sz="2700" i="1" dirty="0"/>
              <a:t>Slide deck – EIC Accelerator step 1</a:t>
            </a:r>
            <a:br>
              <a:rPr lang="en-GB" sz="2700" i="1" dirty="0"/>
            </a:br>
            <a:r>
              <a:rPr lang="en-GB" sz="1800" i="1" dirty="0"/>
              <a:t>(Based on slide deck EIC interview phase)</a:t>
            </a:r>
            <a:br>
              <a:rPr lang="en-GB" sz="1800" i="1" dirty="0"/>
            </a:br>
            <a:br>
              <a:rPr lang="en-GB" sz="1800" i="1" dirty="0"/>
            </a:br>
            <a:r>
              <a:rPr lang="en-GB" sz="1800" dirty="0"/>
              <a:t>Please 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 this slide deck to </a:t>
            </a:r>
            <a:r>
              <a:rPr lang="en-US" sz="1800" dirty="0">
                <a:ea typeface="Calibri" panose="020F0502020204030204" pitchFamily="34" charset="0"/>
              </a:rPr>
              <a:t>Els Schelfhout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els.schelfhout@vlaio.be</a:t>
            </a:r>
            <a:r>
              <a:rPr lang="en-US" sz="1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“EIC Plug in application” in heading, deadline 15/9/2022 12 am.</a:t>
            </a:r>
            <a:br>
              <a:rPr lang="en-GB" sz="1800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45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7E2E6-FE2C-49E1-9CAA-BFFA968E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Financial projections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41DD3-D796-4B75-A66C-F57B7E9C4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65" y="756271"/>
            <a:ext cx="7995340" cy="3919638"/>
          </a:xfrm>
        </p:spPr>
        <p:txBody>
          <a:bodyPr/>
          <a:lstStyle/>
          <a:p>
            <a:pPr lvl="1"/>
            <a:r>
              <a:rPr lang="en-US" sz="2000" dirty="0"/>
              <a:t>What are your sales, clients and investment (i.e. VC, PE, etc.) projections? </a:t>
            </a:r>
          </a:p>
          <a:p>
            <a:pPr lvl="1"/>
            <a:r>
              <a:rPr lang="en-US" sz="2000" dirty="0"/>
              <a:t>What will you do with the money received? </a:t>
            </a:r>
          </a:p>
          <a:p>
            <a:pPr lvl="1"/>
            <a:r>
              <a:rPr lang="en-US" sz="2000" dirty="0"/>
              <a:t>Provide details on the level and nature of investments attracted to date and how EU funds will contribute to the project.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942169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7E2E6-FE2C-49E1-9CAA-BFFA968E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Team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41DD3-D796-4B75-A66C-F57B7E9C4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65" y="756271"/>
            <a:ext cx="7995340" cy="3919638"/>
          </a:xfrm>
        </p:spPr>
        <p:txBody>
          <a:bodyPr/>
          <a:lstStyle/>
          <a:p>
            <a:pPr lvl="1"/>
            <a:r>
              <a:rPr lang="en-US" sz="2000" dirty="0"/>
              <a:t>Who are the key team members and other relevant players (i.e. partners)? </a:t>
            </a:r>
          </a:p>
          <a:p>
            <a:pPr lvl="1"/>
            <a:r>
              <a:rPr lang="en-US" sz="2000" dirty="0"/>
              <a:t>Convince that the team has the determination, forcefulness and expertise to achieve the commercial success of the innovation. </a:t>
            </a:r>
          </a:p>
          <a:p>
            <a:pPr lvl="1"/>
            <a:r>
              <a:rPr lang="en-US" sz="2000" dirty="0"/>
              <a:t>Highlight previous commercial successes achieved by the team.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70467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6B79-6457-4BBB-9C12-8F2C7F09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Company purpose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C74B47-D752-454C-83B8-EE298A02B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0" y="756271"/>
            <a:ext cx="8300230" cy="343357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What is your mission? </a:t>
            </a:r>
          </a:p>
          <a:p>
            <a:r>
              <a:rPr lang="en-US" dirty="0"/>
              <a:t>Describe the company and what you do in one sentence.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10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C6B79-6457-4BBB-9C12-8F2C7F09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Problem &amp; Solution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3890DD35-4EC7-4D0E-8AC3-DD70F6205413}"/>
              </a:ext>
            </a:extLst>
          </p:cNvPr>
          <p:cNvSpPr txBox="1">
            <a:spLocks/>
          </p:cNvSpPr>
          <p:nvPr/>
        </p:nvSpPr>
        <p:spPr>
          <a:xfrm>
            <a:off x="288759" y="907351"/>
            <a:ext cx="8332727" cy="356964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customers’ pain? </a:t>
            </a:r>
          </a:p>
          <a:p>
            <a:r>
              <a:rPr lang="en-US" dirty="0"/>
              <a:t>Is there currently a problem/unmet market need? </a:t>
            </a:r>
          </a:p>
          <a:p>
            <a:r>
              <a:rPr lang="en-US" dirty="0"/>
              <a:t>Tell a short story about how your innovation is unique in alleviating this pain or fulfilling customers' needs.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5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AEC09-F685-4F12-95A2-6974C350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Value proposition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D2B33-4CFD-4080-BA45-E60930433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0" y="791896"/>
            <a:ext cx="8449041" cy="3340716"/>
          </a:xfrm>
        </p:spPr>
        <p:txBody>
          <a:bodyPr/>
          <a:lstStyle/>
          <a:p>
            <a:r>
              <a:rPr lang="en-US" dirty="0"/>
              <a:t>How do your customers value your offering? </a:t>
            </a:r>
          </a:p>
          <a:p>
            <a:r>
              <a:rPr lang="en-US" dirty="0"/>
              <a:t>Define and assess the concrete benefits a customer gets from using your products or services.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217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AEC09-F685-4F12-95A2-6974C350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Market opportunity &amp; Risks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D2B33-4CFD-4080-BA45-E60930433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0" y="756271"/>
            <a:ext cx="8449041" cy="3846902"/>
          </a:xfrm>
        </p:spPr>
        <p:txBody>
          <a:bodyPr/>
          <a:lstStyle/>
          <a:p>
            <a:pPr lvl="1"/>
            <a:endParaRPr lang="nl-BE" sz="1600" dirty="0"/>
          </a:p>
          <a:p>
            <a:r>
              <a:rPr lang="en-US" dirty="0"/>
              <a:t>What is the market creating potential? </a:t>
            </a:r>
          </a:p>
          <a:p>
            <a:r>
              <a:rPr lang="en-US" dirty="0"/>
              <a:t>Give a prediction of the size of the target market and the share you intend to capture. </a:t>
            </a:r>
          </a:p>
          <a:p>
            <a:r>
              <a:rPr lang="en-US" dirty="0"/>
              <a:t>Explain how your product will transform the market. </a:t>
            </a:r>
          </a:p>
          <a:p>
            <a:r>
              <a:rPr lang="en-US" dirty="0"/>
              <a:t>List the main risks related to your innovation and how you deal with them.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02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AEC09-F685-4F12-95A2-6974C350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Broader societal or economic impact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D2B33-4CFD-4080-BA45-E60930433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0" y="756271"/>
            <a:ext cx="8449041" cy="3846902"/>
          </a:xfrm>
        </p:spPr>
        <p:txBody>
          <a:bodyPr/>
          <a:lstStyle/>
          <a:p>
            <a:pPr lvl="1"/>
            <a:endParaRPr lang="nl-BE" sz="1600" dirty="0"/>
          </a:p>
          <a:p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Will the innovation achieve positive broader societal, economic, environmental or climate impacts? If yes, which impacts?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5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7E2E6-FE2C-49E1-9CAA-BFFA968E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Competition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41DD3-D796-4B75-A66C-F57B7E9C4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65" y="791896"/>
            <a:ext cx="7995340" cy="3919638"/>
          </a:xfrm>
        </p:spPr>
        <p:txBody>
          <a:bodyPr/>
          <a:lstStyle/>
          <a:p>
            <a:pPr lvl="1"/>
            <a:r>
              <a:rPr lang="en-US" sz="2000" dirty="0"/>
              <a:t>Who is the competition and where are you? </a:t>
            </a:r>
          </a:p>
          <a:p>
            <a:pPr lvl="1"/>
            <a:r>
              <a:rPr lang="en-US" sz="2000" dirty="0"/>
              <a:t>Show how you will overtake the competition.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61488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7E2E6-FE2C-49E1-9CAA-BFFA968E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Business model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41DD3-D796-4B75-A66C-F57B7E9C4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65" y="756271"/>
            <a:ext cx="7995340" cy="3919638"/>
          </a:xfrm>
        </p:spPr>
        <p:txBody>
          <a:bodyPr/>
          <a:lstStyle/>
          <a:p>
            <a:pPr lvl="1"/>
            <a:r>
              <a:rPr lang="en-US" sz="2000" dirty="0"/>
              <a:t>How do you make money? </a:t>
            </a:r>
          </a:p>
          <a:p>
            <a:pPr lvl="1"/>
            <a:r>
              <a:rPr lang="en-US" sz="2000" dirty="0"/>
              <a:t>Outline the revenue model, pricing, cost structure and schedule of when the revenues should be coming in.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85804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7E2E6-FE2C-49E1-9CAA-BFFA968E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Commercialisation and marketing strategy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41DD3-D796-4B75-A66C-F57B7E9C4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65" y="756271"/>
            <a:ext cx="7995340" cy="3919638"/>
          </a:xfrm>
        </p:spPr>
        <p:txBody>
          <a:bodyPr/>
          <a:lstStyle/>
          <a:p>
            <a:pPr lvl="1"/>
            <a:r>
              <a:rPr lang="en-US" sz="2000" dirty="0"/>
              <a:t>What is your plan to reach your customers and to enter the market? </a:t>
            </a:r>
          </a:p>
          <a:p>
            <a:pPr lvl="1"/>
            <a:r>
              <a:rPr lang="en-US" sz="2000" dirty="0"/>
              <a:t>Give approximate time to market deployment and provide proof of early market traction, if possible. 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466489958"/>
      </p:ext>
    </p:extLst>
  </p:cSld>
  <p:clrMapOvr>
    <a:masterClrMapping/>
  </p:clrMapOvr>
</p:sld>
</file>

<file path=ppt/theme/theme1.xml><?xml version="1.0" encoding="utf-8"?>
<a:theme xmlns:a="http://schemas.openxmlformats.org/drawingml/2006/main" name="01_TITELSLIDES_BASIS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DBB6377C7D3B459121D894CFEBD0F2" ma:contentTypeVersion="13" ma:contentTypeDescription="Een nieuw document maken." ma:contentTypeScope="" ma:versionID="c2b408010d5eaed4a1b91857e1e659ef">
  <xsd:schema xmlns:xsd="http://www.w3.org/2001/XMLSchema" xmlns:xs="http://www.w3.org/2001/XMLSchema" xmlns:p="http://schemas.microsoft.com/office/2006/metadata/properties" xmlns:ns3="7283555d-7535-46e3-9b87-c9fad7de590a" xmlns:ns4="b5e0ef64-f238-40d8-affa-f5621db694bd" targetNamespace="http://schemas.microsoft.com/office/2006/metadata/properties" ma:root="true" ma:fieldsID="97cbdabddda396c0bc8aa3760297e057" ns3:_="" ns4:_="">
    <xsd:import namespace="7283555d-7535-46e3-9b87-c9fad7de590a"/>
    <xsd:import namespace="b5e0ef64-f238-40d8-affa-f5621db694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Details" minOccurs="0"/>
                <xsd:element ref="ns4:SharedWithUser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3555d-7535-46e3-9b87-c9fad7de59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e0ef64-f238-40d8-affa-f5621db694bd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282B81-3263-4318-9230-E51D1B5FC3FF}">
  <ds:schemaRefs>
    <ds:schemaRef ds:uri="http://purl.org/dc/dcmitype/"/>
    <ds:schemaRef ds:uri="b5e0ef64-f238-40d8-affa-f5621db694bd"/>
    <ds:schemaRef ds:uri="http://schemas.openxmlformats.org/package/2006/metadata/core-properties"/>
    <ds:schemaRef ds:uri="http://purl.org/dc/terms/"/>
    <ds:schemaRef ds:uri="http://purl.org/dc/elements/1.1/"/>
    <ds:schemaRef ds:uri="7283555d-7535-46e3-9b87-c9fad7de590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8F5638-5BB2-4777-B7C3-5B8E6C1654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6F18F0-1429-4453-A76C-E3A772CCE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83555d-7535-46e3-9b87-c9fad7de590a"/>
    <ds:schemaRef ds:uri="b5e0ef64-f238-40d8-affa-f5621db69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1879</TotalTime>
  <Words>418</Words>
  <Application>Microsoft Office PowerPoint</Application>
  <PresentationFormat>Diavoorstelling (16:9)</PresentationFormat>
  <Paragraphs>48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-apple-system</vt:lpstr>
      <vt:lpstr>Arial</vt:lpstr>
      <vt:lpstr>Calibri</vt:lpstr>
      <vt:lpstr>01_TITELSLIDES_BASIS</vt:lpstr>
      <vt:lpstr>02_TEKSTSLIDES_BASIS</vt:lpstr>
      <vt:lpstr>EIC Accelerator Plug in  Pilot  Slide deck – EIC Accelerator step 1 (Based on slide deck EIC interview phase)  Please send this slide deck to Els Schelfhout (els.schelfhout@vlaio.be), with “EIC Plug in application” in heading, deadline 15/9/2022 12 am.  </vt:lpstr>
      <vt:lpstr>Company purpose</vt:lpstr>
      <vt:lpstr>Problem &amp; Solution</vt:lpstr>
      <vt:lpstr>Value proposition</vt:lpstr>
      <vt:lpstr>Market opportunity &amp; Risks</vt:lpstr>
      <vt:lpstr>Broader societal or economic impact</vt:lpstr>
      <vt:lpstr>Competition</vt:lpstr>
      <vt:lpstr>Business model</vt:lpstr>
      <vt:lpstr>Commercialisation and marketing strategy</vt:lpstr>
      <vt:lpstr>Financial projections</vt:lpstr>
      <vt:lpstr>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Karel Degelin</dc:creator>
  <cp:lastModifiedBy>Menten Patricia</cp:lastModifiedBy>
  <cp:revision>359</cp:revision>
  <cp:lastPrinted>2019-09-19T08:52:21Z</cp:lastPrinted>
  <dcterms:created xsi:type="dcterms:W3CDTF">2018-12-10T09:10:49Z</dcterms:created>
  <dcterms:modified xsi:type="dcterms:W3CDTF">2022-07-12T15:57:34Z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0x01010036DBB6377C7D3B459121D894CFEBD0F2</vt:lpwstr>
  </property>
</Properties>
</file>