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handoutMasterIdLst>
    <p:handoutMasterId r:id="rId19"/>
  </p:handoutMasterIdLst>
  <p:sldIdLst>
    <p:sldId id="265" r:id="rId3"/>
    <p:sldId id="340" r:id="rId4"/>
    <p:sldId id="325" r:id="rId5"/>
    <p:sldId id="326" r:id="rId6"/>
    <p:sldId id="308" r:id="rId7"/>
    <p:sldId id="327" r:id="rId8"/>
    <p:sldId id="337" r:id="rId9"/>
    <p:sldId id="329" r:id="rId10"/>
    <p:sldId id="331" r:id="rId11"/>
    <p:sldId id="332" r:id="rId12"/>
    <p:sldId id="335" r:id="rId13"/>
    <p:sldId id="336" r:id="rId14"/>
    <p:sldId id="313" r:id="rId15"/>
    <p:sldId id="328" r:id="rId16"/>
    <p:sldId id="314"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FlandersArtSans-Bold" panose="00000800000000000000" pitchFamily="2" charset="0"/>
      <p:bold r:id="rId24"/>
    </p:embeddedFont>
    <p:embeddedFont>
      <p:font typeface="FlandersArtSans-Light" panose="00000400000000000000" pitchFamily="2" charset="0"/>
      <p:regular r:id="rId25"/>
    </p:embeddedFont>
    <p:embeddedFont>
      <p:font typeface="FlandersArtSans-Regular" panose="00000500000000000000" pitchFamily="2" charset="0"/>
      <p:regular r:id="rId26"/>
    </p:embeddedFont>
    <p:embeddedFont>
      <p:font typeface="FlandersArtSerif-Regular" panose="00000500000000000000" pitchFamily="2" charset="0"/>
      <p:regular r:id="rId27"/>
    </p:embeddedFont>
    <p:embeddedFont>
      <p:font typeface="Wingdings 3" panose="05040102010807070707" pitchFamily="18" charset="2"/>
      <p:regular r:id="rId28"/>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temberg, Koen" initials="WK" lastIdx="0" clrIdx="0">
    <p:extLst>
      <p:ext uri="{19B8F6BF-5375-455C-9EA6-DF929625EA0E}">
        <p15:presenceInfo xmlns:p15="http://schemas.microsoft.com/office/powerpoint/2012/main" userId="S-1-5-21-3662605696-431538287-2476864782-32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48"/>
    <a:srgbClr val="74B532"/>
    <a:srgbClr val="394FA2"/>
    <a:srgbClr val="9B9B9B"/>
    <a:srgbClr val="8DC63F"/>
    <a:srgbClr val="7BB937"/>
    <a:srgbClr val="73B632"/>
    <a:srgbClr val="FFFF00"/>
    <a:srgbClr val="717171"/>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672" autoAdjust="0"/>
  </p:normalViewPr>
  <p:slideViewPr>
    <p:cSldViewPr snapToGrid="0" showGuides="1">
      <p:cViewPr varScale="1">
        <p:scale>
          <a:sx n="86" d="100"/>
          <a:sy n="86" d="100"/>
        </p:scale>
        <p:origin x="1382" y="58"/>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10-7-2020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10/07/2020</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7657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45443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958275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1374" y="338611"/>
            <a:ext cx="1854092" cy="723096"/>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009B48"/>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baseline="0">
                <a:solidFill>
                  <a:srgbClr val="009B48"/>
                </a:solidFill>
                <a:latin typeface="FlandersArtSans-Regular" panose="00000500000000000000" pitchFamily="2" charset="0"/>
              </a:defRPr>
            </a:lvl1pPr>
          </a:lstStyle>
          <a:p>
            <a:pPr lvl="0"/>
            <a:r>
              <a:rPr lang="nl-NL" dirty="0"/>
              <a:t>Klik om stijl te bewerken</a:t>
            </a:r>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00" y="442642"/>
            <a:ext cx="3608623" cy="541292"/>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5" name="Groep 4"/>
          <p:cNvGrpSpPr/>
          <p:nvPr userDrawn="1"/>
        </p:nvGrpSpPr>
        <p:grpSpPr>
          <a:xfrm>
            <a:off x="306782" y="285051"/>
            <a:ext cx="8553509" cy="6258828"/>
            <a:chOff x="306782" y="285051"/>
            <a:chExt cx="8553509" cy="6258828"/>
          </a:xfrm>
        </p:grpSpPr>
        <p:sp>
          <p:nvSpPr>
            <p:cNvPr id="4" name="Stroomdiagram: Handmatige invoer 3"/>
            <p:cNvSpPr/>
            <p:nvPr userDrawn="1"/>
          </p:nvSpPr>
          <p:spPr>
            <a:xfrm rot="5400000">
              <a:off x="1454123" y="-862290"/>
              <a:ext cx="6258828" cy="85535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01"/>
                  </a:moveTo>
                  <a:lnTo>
                    <a:pt x="10000" y="0"/>
                  </a:lnTo>
                  <a:lnTo>
                    <a:pt x="10000" y="10000"/>
                  </a:lnTo>
                  <a:lnTo>
                    <a:pt x="0" y="10000"/>
                  </a:lnTo>
                  <a:lnTo>
                    <a:pt x="0" y="2101"/>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759" y="621682"/>
              <a:ext cx="1846153" cy="720000"/>
            </a:xfrm>
            <a:prstGeom prst="rect">
              <a:avLst/>
            </a:prstGeom>
          </p:spPr>
        </p:pic>
      </p:grpSp>
      <p:sp>
        <p:nvSpPr>
          <p:cNvPr id="2" name="Titel 1"/>
          <p:cNvSpPr>
            <a:spLocks noGrp="1"/>
          </p:cNvSpPr>
          <p:nvPr>
            <p:ph type="ctrTitle" hasCustomPrompt="1"/>
          </p:nvPr>
        </p:nvSpPr>
        <p:spPr>
          <a:xfrm>
            <a:off x="2304000" y="2520000"/>
            <a:ext cx="5342082" cy="1579711"/>
          </a:xfrm>
        </p:spPr>
        <p:txBody>
          <a:bodyPr anchor="b" anchorCtr="0">
            <a:noAutofit/>
          </a:bodyPr>
          <a:lstStyle>
            <a:lvl1pPr algn="l">
              <a:lnSpc>
                <a:spcPts val="5400"/>
              </a:lnSpc>
              <a:defRPr sz="2400" b="0" i="0">
                <a:solidFill>
                  <a:schemeClr val="bg1"/>
                </a:solidFill>
                <a:latin typeface="FlandersArtSans-Bold" panose="00000800000000000000" pitchFamily="2" charset="0"/>
                <a:cs typeface="FlandersArtSans-Bold" panose="00000800000000000000" pitchFamily="2" charset="0"/>
              </a:defRPr>
            </a:lvl1pPr>
          </a:lstStyle>
          <a:p>
            <a:r>
              <a:rPr lang="nl-NL" dirty="0"/>
              <a:t>Huisstijl</a:t>
            </a:r>
            <a:br>
              <a:rPr lang="nl-NL" dirty="0"/>
            </a:br>
            <a:r>
              <a:rPr lang="nl-NL" dirty="0"/>
              <a:t>Agentschap Innoveren &amp; Ondernemen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0" name="Afbeelding 9" descr="AIO-typografisch-breed-wi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360" y="5724938"/>
            <a:ext cx="3810000" cy="5715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5" name="Groep 4"/>
          <p:cNvGrpSpPr/>
          <p:nvPr userDrawn="1"/>
        </p:nvGrpSpPr>
        <p:grpSpPr>
          <a:xfrm>
            <a:off x="391866" y="285563"/>
            <a:ext cx="8466512" cy="6271200"/>
            <a:chOff x="391866" y="285563"/>
            <a:chExt cx="8466512" cy="6271200"/>
          </a:xfrm>
        </p:grpSpPr>
        <p:sp>
          <p:nvSpPr>
            <p:cNvPr id="13" name="Stroomdiagram: Handmatige invoer 3"/>
            <p:cNvSpPr/>
            <p:nvPr userDrawn="1"/>
          </p:nvSpPr>
          <p:spPr>
            <a:xfrm rot="16200000" flipH="1">
              <a:off x="2031831" y="-269785"/>
              <a:ext cx="6271200" cy="73818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 name="connsiteX0" fmla="*/ 0 w 10000"/>
                <a:gd name="connsiteY0" fmla="*/ 489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95 h 10000"/>
                <a:gd name="connsiteX0" fmla="*/ 0 w 10000"/>
                <a:gd name="connsiteY0" fmla="*/ 29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84 h 10000"/>
                <a:gd name="connsiteX0" fmla="*/ 0 w 10000"/>
                <a:gd name="connsiteY0" fmla="*/ 29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60 h 10000"/>
                <a:gd name="connsiteX0" fmla="*/ 0 w 10000"/>
                <a:gd name="connsiteY0" fmla="*/ 244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44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444"/>
                  </a:moveTo>
                  <a:lnTo>
                    <a:pt x="10000" y="0"/>
                  </a:lnTo>
                  <a:lnTo>
                    <a:pt x="10000" y="10000"/>
                  </a:lnTo>
                  <a:lnTo>
                    <a:pt x="0" y="10000"/>
                  </a:lnTo>
                  <a:lnTo>
                    <a:pt x="0" y="2444"/>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66" y="1343810"/>
              <a:ext cx="1640414" cy="896760"/>
            </a:xfrm>
            <a:prstGeom prst="rect">
              <a:avLst/>
            </a:prstGeom>
          </p:spPr>
        </p:pic>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2" name="Tijdelijke aanduiding voor tekst 2"/>
          <p:cNvSpPr>
            <a:spLocks noGrp="1"/>
          </p:cNvSpPr>
          <p:nvPr>
            <p:ph idx="12" hasCustomPrompt="1"/>
          </p:nvPr>
        </p:nvSpPr>
        <p:spPr>
          <a:xfrm>
            <a:off x="3999512" y="6044105"/>
            <a:ext cx="3229492"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48" y="429975"/>
            <a:ext cx="1846153"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1210013"/>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192" y="5907646"/>
            <a:ext cx="1846153" cy="72000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10/07/2020</a:t>
            </a:fld>
            <a:r>
              <a:rPr lang="nl-BE"/>
              <a:t> </a:t>
            </a:r>
            <a:r>
              <a:rPr lang="nl-BE" b="1"/>
              <a:t>│</a:t>
            </a:r>
            <a:fld id="{B263F6C6-2226-4286-8995-C42CB1E7C290}" type="slidenum">
              <a:rPr lang="nl-BE" smtClean="0"/>
              <a:pPr/>
              <a:t>‹nr.›</a:t>
            </a:fld>
            <a:endParaRPr lang="nl-BE" dirty="0"/>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00" y="442642"/>
            <a:ext cx="3608623" cy="541292"/>
          </a:xfrm>
          <a:prstGeom prst="rect">
            <a:avLst/>
          </a:prstGeom>
        </p:spPr>
      </p:pic>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3703" y="328016"/>
            <a:ext cx="1854092" cy="723096"/>
          </a:xfrm>
          <a:prstGeom prst="rect">
            <a:avLst/>
          </a:prstGeom>
          <a:noFill/>
          <a:ln>
            <a:noFill/>
          </a:ln>
        </p:spPr>
      </p:pic>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00" y="442642"/>
            <a:ext cx="3608623" cy="541292"/>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10/07/2020</a:t>
            </a:fld>
            <a:r>
              <a:rPr lang="nl-BE" dirty="0"/>
              <a:t> </a:t>
            </a:r>
            <a:r>
              <a:rPr lang="nl-BE" b="1" dirty="0"/>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832" y="5896928"/>
            <a:ext cx="1846153" cy="720000"/>
          </a:xfrm>
          <a:prstGeom prst="rect">
            <a:avLst/>
          </a:prstGeom>
        </p:spPr>
      </p:pic>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7030" y="442642"/>
            <a:ext cx="3608623" cy="541292"/>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10/07/2020</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98" y="5902287"/>
            <a:ext cx="1846153" cy="720000"/>
          </a:xfrm>
          <a:prstGeom prst="rect">
            <a:avLst/>
          </a:prstGeom>
        </p:spPr>
      </p:pic>
      <p:pic>
        <p:nvPicPr>
          <p:cNvPr id="12" name="Afbeelding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9010" y="442642"/>
            <a:ext cx="3608623" cy="541292"/>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833" y="5896928"/>
            <a:ext cx="1846153"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0205" y="6002130"/>
            <a:ext cx="3608623" cy="541292"/>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tx1"/>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tx1"/>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116" y="5913004"/>
            <a:ext cx="1846153" cy="720000"/>
          </a:xfrm>
          <a:prstGeom prst="rect">
            <a:avLst/>
          </a:prstGeom>
        </p:spPr>
      </p:pic>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5377" y="5990148"/>
            <a:ext cx="3608623" cy="541292"/>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918900" indent="-3429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833" y="5902287"/>
            <a:ext cx="1846153" cy="720000"/>
          </a:xfrm>
          <a:prstGeom prst="rect">
            <a:avLst/>
          </a:prstGeom>
        </p:spPr>
      </p:pic>
      <p:pic>
        <p:nvPicPr>
          <p:cNvPr id="6" name="Afbeelding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598" y="5954203"/>
            <a:ext cx="3608623" cy="541292"/>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grpSp>
        <p:nvGrpSpPr>
          <p:cNvPr id="5" name="Groep 4"/>
          <p:cNvGrpSpPr/>
          <p:nvPr userDrawn="1"/>
        </p:nvGrpSpPr>
        <p:grpSpPr>
          <a:xfrm>
            <a:off x="306782" y="285051"/>
            <a:ext cx="8553509" cy="6258828"/>
            <a:chOff x="306782" y="285051"/>
            <a:chExt cx="8553509" cy="6258828"/>
          </a:xfrm>
        </p:grpSpPr>
        <p:sp>
          <p:nvSpPr>
            <p:cNvPr id="4" name="Stroomdiagram: Handmatige invoer 3"/>
            <p:cNvSpPr/>
            <p:nvPr userDrawn="1"/>
          </p:nvSpPr>
          <p:spPr>
            <a:xfrm rot="5400000">
              <a:off x="1454123" y="-862290"/>
              <a:ext cx="6258828" cy="85535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01"/>
                  </a:moveTo>
                  <a:lnTo>
                    <a:pt x="10000" y="0"/>
                  </a:lnTo>
                  <a:lnTo>
                    <a:pt x="10000" y="10000"/>
                  </a:lnTo>
                  <a:lnTo>
                    <a:pt x="0" y="10000"/>
                  </a:lnTo>
                  <a:lnTo>
                    <a:pt x="0" y="2101"/>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759" y="621682"/>
              <a:ext cx="1846153" cy="720000"/>
            </a:xfrm>
            <a:prstGeom prst="rect">
              <a:avLst/>
            </a:prstGeom>
          </p:spPr>
        </p:pic>
      </p:grpSp>
      <p:sp>
        <p:nvSpPr>
          <p:cNvPr id="2" name="Titel 1"/>
          <p:cNvSpPr>
            <a:spLocks noGrp="1"/>
          </p:cNvSpPr>
          <p:nvPr>
            <p:ph type="ctrTitle" hasCustomPrompt="1"/>
          </p:nvPr>
        </p:nvSpPr>
        <p:spPr>
          <a:xfrm>
            <a:off x="2304000" y="2520000"/>
            <a:ext cx="5342082" cy="1579711"/>
          </a:xfrm>
        </p:spPr>
        <p:txBody>
          <a:bodyPr anchor="b" anchorCtr="0">
            <a:noAutofit/>
          </a:bodyPr>
          <a:lstStyle>
            <a:lvl1pPr algn="l">
              <a:lnSpc>
                <a:spcPts val="5400"/>
              </a:lnSpc>
              <a:defRPr sz="2400" b="0" i="0">
                <a:solidFill>
                  <a:schemeClr val="bg1"/>
                </a:solidFill>
                <a:latin typeface="FlandersArtSans-Bold" panose="00000800000000000000" pitchFamily="2" charset="0"/>
                <a:cs typeface="FlandersArtSans-Bold" panose="00000800000000000000" pitchFamily="2" charset="0"/>
              </a:defRPr>
            </a:lvl1pPr>
          </a:lstStyle>
          <a:p>
            <a:r>
              <a:rPr lang="nl-NL" dirty="0"/>
              <a:t>Huisstijl</a:t>
            </a:r>
            <a:br>
              <a:rPr lang="nl-NL" dirty="0"/>
            </a:br>
            <a:r>
              <a:rPr lang="nl-NL" dirty="0"/>
              <a:t>Agentschap Innoveren &amp; Ondernemen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0" name="Afbeelding 9" descr="AIO-typografisch-breed-wi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360" y="5724938"/>
            <a:ext cx="3810000" cy="571500"/>
          </a:xfrm>
          <a:prstGeom prst="rect">
            <a:avLst/>
          </a:prstGeom>
        </p:spPr>
      </p:pic>
    </p:spTree>
    <p:extLst>
      <p:ext uri="{BB962C8B-B14F-4D97-AF65-F5344CB8AC3E}">
        <p14:creationId xmlns:p14="http://schemas.microsoft.com/office/powerpoint/2010/main" val="359617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10/07/2020</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userDrawn="1"/>
        </p:nvSpPr>
        <p:spPr>
          <a:xfrm>
            <a:off x="1" y="0"/>
            <a:ext cx="288000" cy="685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 typeface="Wingdings 3" panose="05040102010807070707" pitchFamily="18" charset="2"/>
        <a:buChar char=""/>
        <a:defRPr sz="2200" kern="1200" spc="0">
          <a:solidFill>
            <a:schemeClr val="tx1"/>
          </a:solidFill>
          <a:latin typeface="FlandersArtSans-Regular" panose="00000500000000000000" pitchFamily="2" charset="0"/>
          <a:ea typeface="+mn-ea"/>
          <a:cs typeface="+mn-cs"/>
        </a:defRPr>
      </a:lvl2pPr>
      <a:lvl3pPr marL="898525" indent="-323850" algn="l" defTabSz="914400" rtl="0" eaLnBrk="1" latinLnBrk="0" hangingPunct="1">
        <a:lnSpc>
          <a:spcPct val="90000"/>
        </a:lnSpc>
        <a:spcBef>
          <a:spcPts val="300"/>
        </a:spcBef>
        <a:buSzPct val="75000"/>
        <a:buFont typeface="Wingdings 3" panose="05040102010807070707" pitchFamily="18" charset="2"/>
        <a:buChar char="}"/>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 typeface="Wingdings 3" panose="05040102010807070707" pitchFamily="18" charset="2"/>
        <a:buChar char="}"/>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75000"/>
        <a:buFont typeface="Wingdings 3" panose="05040102010807070707" pitchFamily="18" charset="2"/>
        <a:buChar char=""/>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10/07/2020</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75" r:id="rId1"/>
    <p:sldLayoutId id="2147483677" r:id="rId2"/>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Wingdings 3" panose="05040102010807070707" pitchFamily="18" charset="2"/>
        <a:buChar char="}"/>
        <a:tabLst/>
        <a:defRPr sz="2200" kern="1200" spc="0" baseline="0">
          <a:solidFill>
            <a:schemeClr val="tx1"/>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vlaio.be/nl/subsidies-financiering/kmo-portefeuille/voorwaarden/de-europese-kmo-definitie"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vlaanderen.be/nl/vlaamse-overheid/contact/stuur-een-e-mail" TargetMode="External"/><Relationship Id="rId2" Type="http://schemas.openxmlformats.org/officeDocument/2006/relationships/hyperlink" Target="http://www.portfeuille.be/" TargetMode="External"/><Relationship Id="rId1" Type="http://schemas.openxmlformats.org/officeDocument/2006/relationships/slideLayout" Target="../slideLayouts/slideLayout8.xml"/><Relationship Id="rId4" Type="http://schemas.openxmlformats.org/officeDocument/2006/relationships/hyperlink" Target="https://www.vlaanderen.be/nl/vlaamse-overheid/contact/chat-met-17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op-aip.vlaanderen.be/op/ond/overzicht.do" TargetMode="External"/><Relationship Id="rId2" Type="http://schemas.openxmlformats.org/officeDocument/2006/relationships/hyperlink" Target="http://www.kmo-portefeuille.b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vlaanderenonderneemt.be/nl" TargetMode="External"/><Relationship Id="rId2" Type="http://schemas.openxmlformats.org/officeDocument/2006/relationships/hyperlink" Target="http://www.kmo-portefeuille.be/" TargetMode="Externa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pPr>
              <a:lnSpc>
                <a:spcPct val="100000"/>
              </a:lnSpc>
            </a:pPr>
            <a:r>
              <a:rPr lang="nl-BE" dirty="0"/>
              <a:t>Werken met de </a:t>
            </a:r>
            <a:r>
              <a:rPr lang="nl-BE" dirty="0" err="1"/>
              <a:t>kmo</a:t>
            </a:r>
            <a:r>
              <a:rPr lang="nl-BE" dirty="0"/>
              <a:t>-portefeuille</a:t>
            </a:r>
          </a:p>
        </p:txBody>
      </p:sp>
      <p:sp>
        <p:nvSpPr>
          <p:cNvPr id="3" name="Ondertitel 2"/>
          <p:cNvSpPr>
            <a:spLocks noGrp="1"/>
          </p:cNvSpPr>
          <p:nvPr>
            <p:ph type="subTitle" idx="1"/>
          </p:nvPr>
        </p:nvSpPr>
        <p:spPr/>
        <p:txBody>
          <a:bodyPr/>
          <a:lstStyle/>
          <a:p>
            <a:r>
              <a:rPr lang="nl-BE" dirty="0"/>
              <a:t>Storten en betalen</a:t>
            </a:r>
          </a:p>
        </p:txBody>
      </p:sp>
      <p:sp>
        <p:nvSpPr>
          <p:cNvPr id="5" name="Tekstvak 4"/>
          <p:cNvSpPr txBox="1"/>
          <p:nvPr/>
        </p:nvSpPr>
        <p:spPr>
          <a:xfrm>
            <a:off x="767306" y="3274377"/>
            <a:ext cx="184666" cy="369332"/>
          </a:xfrm>
          <a:prstGeom prst="rect">
            <a:avLst/>
          </a:prstGeom>
          <a:noFill/>
        </p:spPr>
        <p:txBody>
          <a:bodyPr wrap="none" rtlCol="0">
            <a:spAutoFit/>
          </a:bodyPr>
          <a:lstStyle/>
          <a:p>
            <a:endParaRPr lang="nl-NL" dirty="0"/>
          </a:p>
        </p:txBody>
      </p:sp>
      <p:sp>
        <p:nvSpPr>
          <p:cNvPr id="6" name="Liggende oorkonde 5">
            <a:extLst>
              <a:ext uri="{FF2B5EF4-FFF2-40B4-BE49-F238E27FC236}">
                <a16:creationId xmlns:a16="http://schemas.microsoft.com/office/drawing/2014/main" id="{0B540896-2C17-4C16-8B6A-341B97D01569}"/>
              </a:ext>
            </a:extLst>
          </p:cNvPr>
          <p:cNvSpPr/>
          <p:nvPr/>
        </p:nvSpPr>
        <p:spPr>
          <a:xfrm>
            <a:off x="6957754" y="6126480"/>
            <a:ext cx="1529542" cy="349135"/>
          </a:xfrm>
          <a:prstGeom prst="horizontalScroll">
            <a:avLst/>
          </a:prstGeom>
          <a:solidFill>
            <a:srgbClr val="009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01-07-2020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A099-C8D8-4DE5-A5C3-3DF2EB711724}"/>
              </a:ext>
            </a:extLst>
          </p:cNvPr>
          <p:cNvSpPr>
            <a:spLocks noGrp="1"/>
          </p:cNvSpPr>
          <p:nvPr>
            <p:ph type="title"/>
          </p:nvPr>
        </p:nvSpPr>
        <p:spPr>
          <a:xfrm>
            <a:off x="1615736" y="159798"/>
            <a:ext cx="7096264" cy="808653"/>
          </a:xfrm>
        </p:spPr>
        <p:txBody>
          <a:bodyPr/>
          <a:lstStyle/>
          <a:p>
            <a:r>
              <a:rPr lang="nl-BE" sz="1400" dirty="0"/>
              <a:t>E-loket voor ondernemers : ga naar jouw project kmo-portefeuille.</a:t>
            </a:r>
          </a:p>
        </p:txBody>
      </p:sp>
      <p:pic>
        <p:nvPicPr>
          <p:cNvPr id="9" name="Afbeelding 8">
            <a:extLst>
              <a:ext uri="{FF2B5EF4-FFF2-40B4-BE49-F238E27FC236}">
                <a16:creationId xmlns:a16="http://schemas.microsoft.com/office/drawing/2014/main" id="{DD0DCE8A-6803-4A7B-ABAA-683D9C5831C0}"/>
              </a:ext>
            </a:extLst>
          </p:cNvPr>
          <p:cNvPicPr>
            <a:picLocks noChangeAspect="1"/>
          </p:cNvPicPr>
          <p:nvPr/>
        </p:nvPicPr>
        <p:blipFill>
          <a:blip r:embed="rId2"/>
          <a:stretch>
            <a:fillRect/>
          </a:stretch>
        </p:blipFill>
        <p:spPr>
          <a:xfrm>
            <a:off x="432000" y="682779"/>
            <a:ext cx="6036816" cy="1751598"/>
          </a:xfrm>
          <a:prstGeom prst="rect">
            <a:avLst/>
          </a:prstGeom>
        </p:spPr>
      </p:pic>
      <p:sp>
        <p:nvSpPr>
          <p:cNvPr id="10" name="Tekstvak 9">
            <a:extLst>
              <a:ext uri="{FF2B5EF4-FFF2-40B4-BE49-F238E27FC236}">
                <a16:creationId xmlns:a16="http://schemas.microsoft.com/office/drawing/2014/main" id="{E890DAFB-2530-4200-ABF9-6B0BFEC51749}"/>
              </a:ext>
            </a:extLst>
          </p:cNvPr>
          <p:cNvSpPr txBox="1"/>
          <p:nvPr/>
        </p:nvSpPr>
        <p:spPr>
          <a:xfrm>
            <a:off x="2450236" y="933724"/>
            <a:ext cx="2283065" cy="215444"/>
          </a:xfrm>
          <a:prstGeom prst="rect">
            <a:avLst/>
          </a:prstGeom>
          <a:solidFill>
            <a:schemeClr val="bg1"/>
          </a:solidFill>
        </p:spPr>
        <p:txBody>
          <a:bodyPr wrap="square" rtlCol="0">
            <a:spAutoFit/>
          </a:bodyPr>
          <a:lstStyle/>
          <a:p>
            <a:r>
              <a:rPr lang="nl-BE" sz="800" dirty="0">
                <a:solidFill>
                  <a:srgbClr val="9B9B9B"/>
                </a:solidFill>
              </a:rPr>
              <a:t>Naam onderneming (ondernemingsnummer)</a:t>
            </a:r>
          </a:p>
        </p:txBody>
      </p:sp>
      <p:pic>
        <p:nvPicPr>
          <p:cNvPr id="11" name="Afbeelding 10">
            <a:extLst>
              <a:ext uri="{FF2B5EF4-FFF2-40B4-BE49-F238E27FC236}">
                <a16:creationId xmlns:a16="http://schemas.microsoft.com/office/drawing/2014/main" id="{9B2FC748-9F1F-4394-9388-22332813BA78}"/>
              </a:ext>
            </a:extLst>
          </p:cNvPr>
          <p:cNvPicPr>
            <a:picLocks noChangeAspect="1"/>
          </p:cNvPicPr>
          <p:nvPr/>
        </p:nvPicPr>
        <p:blipFill>
          <a:blip r:embed="rId3"/>
          <a:stretch>
            <a:fillRect/>
          </a:stretch>
        </p:blipFill>
        <p:spPr>
          <a:xfrm>
            <a:off x="563732" y="2227775"/>
            <a:ext cx="8148268" cy="4470427"/>
          </a:xfrm>
          <a:prstGeom prst="rect">
            <a:avLst/>
          </a:prstGeom>
          <a:ln>
            <a:solidFill>
              <a:schemeClr val="accent1"/>
            </a:solidFill>
          </a:ln>
        </p:spPr>
      </p:pic>
      <p:sp>
        <p:nvSpPr>
          <p:cNvPr id="12" name="Tekstvak 11">
            <a:extLst>
              <a:ext uri="{FF2B5EF4-FFF2-40B4-BE49-F238E27FC236}">
                <a16:creationId xmlns:a16="http://schemas.microsoft.com/office/drawing/2014/main" id="{F7958E6E-A5C9-43F7-A768-3F5BBAB22160}"/>
              </a:ext>
            </a:extLst>
          </p:cNvPr>
          <p:cNvSpPr txBox="1"/>
          <p:nvPr/>
        </p:nvSpPr>
        <p:spPr>
          <a:xfrm>
            <a:off x="994298" y="2957358"/>
            <a:ext cx="2183907" cy="246221"/>
          </a:xfrm>
          <a:prstGeom prst="rect">
            <a:avLst/>
          </a:prstGeom>
          <a:solidFill>
            <a:schemeClr val="bg1"/>
          </a:solidFill>
        </p:spPr>
        <p:txBody>
          <a:bodyPr wrap="square" rtlCol="0">
            <a:spAutoFit/>
          </a:bodyPr>
          <a:lstStyle/>
          <a:p>
            <a:r>
              <a:rPr lang="nl-BE" sz="1000" dirty="0">
                <a:solidFill>
                  <a:schemeClr val="accent6">
                    <a:lumMod val="75000"/>
                  </a:schemeClr>
                </a:solidFill>
                <a:latin typeface="FlandersArtSans-Light" panose="00000400000000000000" pitchFamily="2" charset="0"/>
              </a:rPr>
              <a:t>Titel project</a:t>
            </a:r>
          </a:p>
        </p:txBody>
      </p:sp>
      <p:sp>
        <p:nvSpPr>
          <p:cNvPr id="13" name="Tekstvak 12">
            <a:extLst>
              <a:ext uri="{FF2B5EF4-FFF2-40B4-BE49-F238E27FC236}">
                <a16:creationId xmlns:a16="http://schemas.microsoft.com/office/drawing/2014/main" id="{DB9D8D2B-19DA-4F42-BF26-447F0F0C0B4B}"/>
              </a:ext>
            </a:extLst>
          </p:cNvPr>
          <p:cNvSpPr txBox="1"/>
          <p:nvPr/>
        </p:nvSpPr>
        <p:spPr>
          <a:xfrm>
            <a:off x="994298" y="3232876"/>
            <a:ext cx="1367163" cy="261610"/>
          </a:xfrm>
          <a:prstGeom prst="rect">
            <a:avLst/>
          </a:prstGeom>
          <a:solidFill>
            <a:schemeClr val="bg1"/>
          </a:solidFill>
        </p:spPr>
        <p:txBody>
          <a:bodyPr wrap="square" rtlCol="0">
            <a:spAutoFit/>
          </a:bodyPr>
          <a:lstStyle/>
          <a:p>
            <a:r>
              <a:rPr lang="nl-BE" sz="1100" b="1" dirty="0"/>
              <a:t>Titel project</a:t>
            </a:r>
          </a:p>
        </p:txBody>
      </p:sp>
      <p:sp>
        <p:nvSpPr>
          <p:cNvPr id="14" name="Tekstvak 13">
            <a:extLst>
              <a:ext uri="{FF2B5EF4-FFF2-40B4-BE49-F238E27FC236}">
                <a16:creationId xmlns:a16="http://schemas.microsoft.com/office/drawing/2014/main" id="{5E860871-3146-4364-A34B-9CD9A4E09EA1}"/>
              </a:ext>
            </a:extLst>
          </p:cNvPr>
          <p:cNvSpPr txBox="1"/>
          <p:nvPr/>
        </p:nvSpPr>
        <p:spPr>
          <a:xfrm>
            <a:off x="6782541" y="2895118"/>
            <a:ext cx="1518080" cy="246221"/>
          </a:xfrm>
          <a:prstGeom prst="rect">
            <a:avLst/>
          </a:prstGeom>
          <a:solidFill>
            <a:schemeClr val="bg1"/>
          </a:solidFill>
        </p:spPr>
        <p:txBody>
          <a:bodyPr wrap="square" rtlCol="0">
            <a:spAutoFit/>
          </a:bodyPr>
          <a:lstStyle/>
          <a:p>
            <a:r>
              <a:rPr lang="nl-BE" sz="1000" dirty="0">
                <a:solidFill>
                  <a:schemeClr val="accent6">
                    <a:lumMod val="75000"/>
                  </a:schemeClr>
                </a:solidFill>
                <a:latin typeface="FlandersArtSans-Light" panose="00000400000000000000" pitchFamily="2" charset="0"/>
              </a:rPr>
              <a:t>Ondernemingsnummer</a:t>
            </a:r>
          </a:p>
        </p:txBody>
      </p:sp>
      <p:sp>
        <p:nvSpPr>
          <p:cNvPr id="15" name="Tekstvak 14">
            <a:extLst>
              <a:ext uri="{FF2B5EF4-FFF2-40B4-BE49-F238E27FC236}">
                <a16:creationId xmlns:a16="http://schemas.microsoft.com/office/drawing/2014/main" id="{647B2D6D-A609-4296-A6F4-AEA3E833C89C}"/>
              </a:ext>
            </a:extLst>
          </p:cNvPr>
          <p:cNvSpPr txBox="1"/>
          <p:nvPr/>
        </p:nvSpPr>
        <p:spPr>
          <a:xfrm>
            <a:off x="6951216" y="5810602"/>
            <a:ext cx="1509204" cy="400110"/>
          </a:xfrm>
          <a:prstGeom prst="rect">
            <a:avLst/>
          </a:prstGeom>
          <a:solidFill>
            <a:schemeClr val="bg1"/>
          </a:solidFill>
        </p:spPr>
        <p:txBody>
          <a:bodyPr wrap="square" rtlCol="0">
            <a:spAutoFit/>
          </a:bodyPr>
          <a:lstStyle/>
          <a:p>
            <a:r>
              <a:rPr lang="nl-BE" sz="1000" dirty="0">
                <a:solidFill>
                  <a:schemeClr val="accent6">
                    <a:lumMod val="75000"/>
                  </a:schemeClr>
                </a:solidFill>
                <a:latin typeface="FlandersArtSans-Light" panose="00000400000000000000" pitchFamily="2" charset="0"/>
              </a:rPr>
              <a:t>Straat nummer</a:t>
            </a:r>
          </a:p>
          <a:p>
            <a:r>
              <a:rPr lang="nl-BE" sz="1000" dirty="0">
                <a:solidFill>
                  <a:schemeClr val="accent6">
                    <a:lumMod val="75000"/>
                  </a:schemeClr>
                </a:solidFill>
                <a:latin typeface="FlandersArtSans-Light" panose="00000400000000000000" pitchFamily="2" charset="0"/>
              </a:rPr>
              <a:t>Postcode gemeente</a:t>
            </a:r>
          </a:p>
        </p:txBody>
      </p:sp>
      <p:sp>
        <p:nvSpPr>
          <p:cNvPr id="16" name="Ovaal 15">
            <a:extLst>
              <a:ext uri="{FF2B5EF4-FFF2-40B4-BE49-F238E27FC236}">
                <a16:creationId xmlns:a16="http://schemas.microsoft.com/office/drawing/2014/main" id="{F64A37CA-6190-4A79-B243-2644A829F3D3}"/>
              </a:ext>
            </a:extLst>
          </p:cNvPr>
          <p:cNvSpPr/>
          <p:nvPr/>
        </p:nvSpPr>
        <p:spPr>
          <a:xfrm>
            <a:off x="1651247" y="1233105"/>
            <a:ext cx="1420428" cy="355107"/>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met pijl 18">
            <a:extLst>
              <a:ext uri="{FF2B5EF4-FFF2-40B4-BE49-F238E27FC236}">
                <a16:creationId xmlns:a16="http://schemas.microsoft.com/office/drawing/2014/main" id="{F229F50E-FF5C-4BC7-BD06-B6890DB2F1F3}"/>
              </a:ext>
            </a:extLst>
          </p:cNvPr>
          <p:cNvCxnSpPr/>
          <p:nvPr/>
        </p:nvCxnSpPr>
        <p:spPr>
          <a:xfrm flipV="1">
            <a:off x="1327212" y="1520686"/>
            <a:ext cx="381740" cy="105641"/>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6D413761-45AB-432B-BDDE-0033E2F5E410}"/>
              </a:ext>
            </a:extLst>
          </p:cNvPr>
          <p:cNvSpPr/>
          <p:nvPr/>
        </p:nvSpPr>
        <p:spPr>
          <a:xfrm>
            <a:off x="3366140" y="2227775"/>
            <a:ext cx="1420428" cy="355107"/>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vaal 20">
            <a:extLst>
              <a:ext uri="{FF2B5EF4-FFF2-40B4-BE49-F238E27FC236}">
                <a16:creationId xmlns:a16="http://schemas.microsoft.com/office/drawing/2014/main" id="{39CFAA34-FA0D-44DF-806F-29AC6D9F1680}"/>
              </a:ext>
            </a:extLst>
          </p:cNvPr>
          <p:cNvSpPr/>
          <p:nvPr/>
        </p:nvSpPr>
        <p:spPr>
          <a:xfrm>
            <a:off x="5903650" y="2239287"/>
            <a:ext cx="790114" cy="355107"/>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Ovaal 21">
            <a:extLst>
              <a:ext uri="{FF2B5EF4-FFF2-40B4-BE49-F238E27FC236}">
                <a16:creationId xmlns:a16="http://schemas.microsoft.com/office/drawing/2014/main" id="{AA1EFE69-CF03-489E-9679-DAEFE1821DFC}"/>
              </a:ext>
            </a:extLst>
          </p:cNvPr>
          <p:cNvSpPr/>
          <p:nvPr/>
        </p:nvSpPr>
        <p:spPr>
          <a:xfrm>
            <a:off x="5966478" y="2843502"/>
            <a:ext cx="790114" cy="355107"/>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Ovaal 22">
            <a:extLst>
              <a:ext uri="{FF2B5EF4-FFF2-40B4-BE49-F238E27FC236}">
                <a16:creationId xmlns:a16="http://schemas.microsoft.com/office/drawing/2014/main" id="{BCE05AC3-C66A-4B54-82CF-5D9322FC4112}"/>
              </a:ext>
            </a:extLst>
          </p:cNvPr>
          <p:cNvSpPr/>
          <p:nvPr/>
        </p:nvSpPr>
        <p:spPr>
          <a:xfrm>
            <a:off x="6329780" y="5810602"/>
            <a:ext cx="2640320" cy="946913"/>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4" name="Rechte verbindingslijn met pijl 23">
            <a:extLst>
              <a:ext uri="{FF2B5EF4-FFF2-40B4-BE49-F238E27FC236}">
                <a16:creationId xmlns:a16="http://schemas.microsoft.com/office/drawing/2014/main" id="{A0E9F985-4DC6-4B60-AF43-C94309622840}"/>
              </a:ext>
            </a:extLst>
          </p:cNvPr>
          <p:cNvCxnSpPr>
            <a:cxnSpLocks/>
          </p:cNvCxnSpPr>
          <p:nvPr/>
        </p:nvCxnSpPr>
        <p:spPr>
          <a:xfrm>
            <a:off x="2932638" y="1535199"/>
            <a:ext cx="582919" cy="692576"/>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36CE1335-CEBA-4D46-ADE5-E5EA3B3B3CEC}"/>
              </a:ext>
            </a:extLst>
          </p:cNvPr>
          <p:cNvCxnSpPr>
            <a:cxnSpLocks/>
          </p:cNvCxnSpPr>
          <p:nvPr/>
        </p:nvCxnSpPr>
        <p:spPr>
          <a:xfrm>
            <a:off x="6374852" y="3194160"/>
            <a:ext cx="513472" cy="2673712"/>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C5F33E05-B7D8-476E-891A-2349ED887BC5}"/>
              </a:ext>
            </a:extLst>
          </p:cNvPr>
          <p:cNvCxnSpPr>
            <a:cxnSpLocks/>
          </p:cNvCxnSpPr>
          <p:nvPr/>
        </p:nvCxnSpPr>
        <p:spPr>
          <a:xfrm>
            <a:off x="6280950" y="2608628"/>
            <a:ext cx="0" cy="172178"/>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7773BEA8-0F80-4966-A774-E9041B638E68}"/>
              </a:ext>
            </a:extLst>
          </p:cNvPr>
          <p:cNvCxnSpPr>
            <a:cxnSpLocks/>
          </p:cNvCxnSpPr>
          <p:nvPr/>
        </p:nvCxnSpPr>
        <p:spPr>
          <a:xfrm>
            <a:off x="4733301" y="2306948"/>
            <a:ext cx="1210299" cy="1"/>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90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A099-C8D8-4DE5-A5C3-3DF2EB711724}"/>
              </a:ext>
            </a:extLst>
          </p:cNvPr>
          <p:cNvSpPr>
            <a:spLocks noGrp="1"/>
          </p:cNvSpPr>
          <p:nvPr>
            <p:ph type="title"/>
          </p:nvPr>
        </p:nvSpPr>
        <p:spPr>
          <a:xfrm>
            <a:off x="1615736" y="159798"/>
            <a:ext cx="7096264" cy="808653"/>
          </a:xfrm>
        </p:spPr>
        <p:txBody>
          <a:bodyPr/>
          <a:lstStyle/>
          <a:p>
            <a:r>
              <a:rPr lang="nl-BE" sz="1400" dirty="0"/>
              <a:t>Kmo-portefeuille: grootte van de onderneming.</a:t>
            </a:r>
          </a:p>
        </p:txBody>
      </p:sp>
      <p:pic>
        <p:nvPicPr>
          <p:cNvPr id="9" name="Afbeelding 8">
            <a:extLst>
              <a:ext uri="{FF2B5EF4-FFF2-40B4-BE49-F238E27FC236}">
                <a16:creationId xmlns:a16="http://schemas.microsoft.com/office/drawing/2014/main" id="{51437EC6-DDD4-4630-8625-F2B9FD610E30}"/>
              </a:ext>
            </a:extLst>
          </p:cNvPr>
          <p:cNvPicPr>
            <a:picLocks noChangeAspect="1"/>
          </p:cNvPicPr>
          <p:nvPr/>
        </p:nvPicPr>
        <p:blipFill>
          <a:blip r:embed="rId2"/>
          <a:stretch>
            <a:fillRect/>
          </a:stretch>
        </p:blipFill>
        <p:spPr>
          <a:xfrm>
            <a:off x="1230990" y="1993039"/>
            <a:ext cx="7247184" cy="3385028"/>
          </a:xfrm>
          <a:prstGeom prst="rect">
            <a:avLst/>
          </a:prstGeom>
        </p:spPr>
      </p:pic>
      <p:sp>
        <p:nvSpPr>
          <p:cNvPr id="10" name="Tekstvak 9">
            <a:extLst>
              <a:ext uri="{FF2B5EF4-FFF2-40B4-BE49-F238E27FC236}">
                <a16:creationId xmlns:a16="http://schemas.microsoft.com/office/drawing/2014/main" id="{ED0822D0-A251-48AF-B08E-4C719FD4D4E8}"/>
              </a:ext>
            </a:extLst>
          </p:cNvPr>
          <p:cNvSpPr txBox="1"/>
          <p:nvPr/>
        </p:nvSpPr>
        <p:spPr>
          <a:xfrm>
            <a:off x="1518082" y="1065320"/>
            <a:ext cx="6773662" cy="307777"/>
          </a:xfrm>
          <a:prstGeom prst="rect">
            <a:avLst/>
          </a:prstGeom>
          <a:noFill/>
        </p:spPr>
        <p:txBody>
          <a:bodyPr wrap="square" rtlCol="0">
            <a:spAutoFit/>
          </a:bodyPr>
          <a:lstStyle/>
          <a:p>
            <a:r>
              <a:rPr lang="nl-BE" sz="1400" dirty="0">
                <a:latin typeface="FlandersArtSans-Bold" panose="00000800000000000000" pitchFamily="2" charset="0"/>
              </a:rPr>
              <a:t>Selecteer de grootte van jouw onderneming: lees </a:t>
            </a:r>
            <a:r>
              <a:rPr lang="nl-BE" sz="1400" dirty="0">
                <a:latin typeface="FlandersArtSans-Bold" panose="00000800000000000000" pitchFamily="2" charset="0"/>
                <a:hlinkClick r:id="rId3"/>
              </a:rPr>
              <a:t>hier</a:t>
            </a:r>
            <a:r>
              <a:rPr lang="nl-BE" sz="1400" dirty="0">
                <a:latin typeface="FlandersArtSans-Bold" panose="00000800000000000000" pitchFamily="2" charset="0"/>
              </a:rPr>
              <a:t> onze informatiepagina’s.</a:t>
            </a:r>
          </a:p>
        </p:txBody>
      </p:sp>
      <p:sp>
        <p:nvSpPr>
          <p:cNvPr id="11" name="Tekstvak 10">
            <a:extLst>
              <a:ext uri="{FF2B5EF4-FFF2-40B4-BE49-F238E27FC236}">
                <a16:creationId xmlns:a16="http://schemas.microsoft.com/office/drawing/2014/main" id="{600C8FFC-0B03-480D-A7CA-276383A759B4}"/>
              </a:ext>
            </a:extLst>
          </p:cNvPr>
          <p:cNvSpPr txBox="1"/>
          <p:nvPr/>
        </p:nvSpPr>
        <p:spPr>
          <a:xfrm>
            <a:off x="1864311" y="2112885"/>
            <a:ext cx="2450237" cy="230832"/>
          </a:xfrm>
          <a:prstGeom prst="rect">
            <a:avLst/>
          </a:prstGeom>
          <a:solidFill>
            <a:schemeClr val="bg1"/>
          </a:solidFill>
        </p:spPr>
        <p:txBody>
          <a:bodyPr wrap="square" rtlCol="0">
            <a:spAutoFit/>
          </a:bodyPr>
          <a:lstStyle/>
          <a:p>
            <a:r>
              <a:rPr lang="nl-BE" sz="900" b="1" dirty="0">
                <a:latin typeface="FlandersArtSans-Bold" panose="00000800000000000000" pitchFamily="2" charset="0"/>
              </a:rPr>
              <a:t>Voornaam Naam (naam onderneming)</a:t>
            </a:r>
          </a:p>
        </p:txBody>
      </p:sp>
    </p:spTree>
    <p:extLst>
      <p:ext uri="{BB962C8B-B14F-4D97-AF65-F5344CB8AC3E}">
        <p14:creationId xmlns:p14="http://schemas.microsoft.com/office/powerpoint/2010/main" val="42382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A099-C8D8-4DE5-A5C3-3DF2EB711724}"/>
              </a:ext>
            </a:extLst>
          </p:cNvPr>
          <p:cNvSpPr>
            <a:spLocks noGrp="1"/>
          </p:cNvSpPr>
          <p:nvPr>
            <p:ph type="title"/>
          </p:nvPr>
        </p:nvSpPr>
        <p:spPr>
          <a:xfrm>
            <a:off x="1615736" y="159798"/>
            <a:ext cx="7096264" cy="808653"/>
          </a:xfrm>
        </p:spPr>
        <p:txBody>
          <a:bodyPr/>
          <a:lstStyle/>
          <a:p>
            <a:r>
              <a:rPr lang="nl-BE" sz="1400" dirty="0"/>
              <a:t>Kmo-portefeuille : betaling aan de dienstverlener.</a:t>
            </a:r>
          </a:p>
        </p:txBody>
      </p:sp>
      <p:pic>
        <p:nvPicPr>
          <p:cNvPr id="12" name="Afbeelding 11">
            <a:extLst>
              <a:ext uri="{FF2B5EF4-FFF2-40B4-BE49-F238E27FC236}">
                <a16:creationId xmlns:a16="http://schemas.microsoft.com/office/drawing/2014/main" id="{573BDBB8-3107-412A-B21B-5227977B2600}"/>
              </a:ext>
            </a:extLst>
          </p:cNvPr>
          <p:cNvPicPr>
            <a:picLocks noChangeAspect="1"/>
          </p:cNvPicPr>
          <p:nvPr/>
        </p:nvPicPr>
        <p:blipFill>
          <a:blip r:embed="rId2"/>
          <a:stretch>
            <a:fillRect/>
          </a:stretch>
        </p:blipFill>
        <p:spPr>
          <a:xfrm>
            <a:off x="1296000" y="1736067"/>
            <a:ext cx="5821492" cy="4030263"/>
          </a:xfrm>
          <a:prstGeom prst="rect">
            <a:avLst/>
          </a:prstGeom>
        </p:spPr>
      </p:pic>
      <p:sp>
        <p:nvSpPr>
          <p:cNvPr id="13" name="Tekstvak 12">
            <a:extLst>
              <a:ext uri="{FF2B5EF4-FFF2-40B4-BE49-F238E27FC236}">
                <a16:creationId xmlns:a16="http://schemas.microsoft.com/office/drawing/2014/main" id="{8809F870-9FFD-4EDA-8FA3-83A27EC1FEA1}"/>
              </a:ext>
            </a:extLst>
          </p:cNvPr>
          <p:cNvSpPr txBox="1"/>
          <p:nvPr/>
        </p:nvSpPr>
        <p:spPr>
          <a:xfrm>
            <a:off x="7504670" y="3794398"/>
            <a:ext cx="1392195" cy="1169551"/>
          </a:xfrm>
          <a:prstGeom prst="rect">
            <a:avLst/>
          </a:prstGeom>
          <a:noFill/>
        </p:spPr>
        <p:txBody>
          <a:bodyPr wrap="square" rtlCol="0">
            <a:spAutoFit/>
          </a:bodyPr>
          <a:lstStyle/>
          <a:p>
            <a:r>
              <a:rPr lang="nl-BE" sz="1000" dirty="0">
                <a:solidFill>
                  <a:srgbClr val="394FA2"/>
                </a:solidFill>
              </a:rPr>
              <a:t>Je vindt onder deze knop het betaalformulier, Hiermee kan je de facturen van jouw dienstverlener betalen.</a:t>
            </a:r>
          </a:p>
        </p:txBody>
      </p:sp>
      <p:sp>
        <p:nvSpPr>
          <p:cNvPr id="15" name="Toelichting met PIJL-LINKS 4">
            <a:extLst>
              <a:ext uri="{FF2B5EF4-FFF2-40B4-BE49-F238E27FC236}">
                <a16:creationId xmlns:a16="http://schemas.microsoft.com/office/drawing/2014/main" id="{B393FD69-A702-4349-B1F4-B2473A432810}"/>
              </a:ext>
            </a:extLst>
          </p:cNvPr>
          <p:cNvSpPr/>
          <p:nvPr/>
        </p:nvSpPr>
        <p:spPr>
          <a:xfrm>
            <a:off x="7015005" y="3751198"/>
            <a:ext cx="1944130" cy="1169551"/>
          </a:xfrm>
          <a:prstGeom prst="leftArrowCallout">
            <a:avLst>
              <a:gd name="adj1" fmla="val 20097"/>
              <a:gd name="adj2" fmla="val 25000"/>
              <a:gd name="adj3" fmla="val 25000"/>
              <a:gd name="adj4" fmla="val 77542"/>
            </a:avLst>
          </a:prstGeom>
          <a:noFill/>
          <a:ln>
            <a:solidFill>
              <a:srgbClr val="00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5096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oelichting met PIJL-RECHTS 6"/>
          <p:cNvSpPr/>
          <p:nvPr/>
        </p:nvSpPr>
        <p:spPr>
          <a:xfrm>
            <a:off x="370703" y="1823532"/>
            <a:ext cx="1626457" cy="1505593"/>
          </a:xfrm>
          <a:prstGeom prst="rightArrowCallout">
            <a:avLst>
              <a:gd name="adj1" fmla="val 25000"/>
              <a:gd name="adj2" fmla="val 25000"/>
              <a:gd name="adj3" fmla="val 25000"/>
              <a:gd name="adj4" fmla="val 70280"/>
            </a:avLst>
          </a:prstGeom>
          <a:noFill/>
          <a:ln>
            <a:solidFill>
              <a:srgbClr val="00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dirty="0"/>
          </a:p>
          <a:p>
            <a:pPr algn="ctr"/>
            <a:endParaRPr lang="nl-BE" sz="1400" dirty="0"/>
          </a:p>
          <a:p>
            <a:pPr algn="ctr"/>
            <a:endParaRPr lang="nl-BE" sz="1400" dirty="0"/>
          </a:p>
          <a:p>
            <a:pPr algn="ctr"/>
            <a:endParaRPr lang="nl-BE" sz="1400" dirty="0"/>
          </a:p>
        </p:txBody>
      </p:sp>
      <p:sp>
        <p:nvSpPr>
          <p:cNvPr id="5" name="Toelichting met PIJL-LINKS 4"/>
          <p:cNvSpPr/>
          <p:nvPr/>
        </p:nvSpPr>
        <p:spPr>
          <a:xfrm>
            <a:off x="7191633" y="1823533"/>
            <a:ext cx="1746423" cy="881448"/>
          </a:xfrm>
          <a:prstGeom prst="leftArrowCallout">
            <a:avLst>
              <a:gd name="adj1" fmla="val 25000"/>
              <a:gd name="adj2" fmla="val 19393"/>
              <a:gd name="adj3" fmla="val 10982"/>
              <a:gd name="adj4" fmla="val 86104"/>
            </a:avLst>
          </a:prstGeom>
          <a:noFill/>
          <a:ln>
            <a:solidFill>
              <a:srgbClr val="00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287122" y="374559"/>
            <a:ext cx="7416000" cy="1116000"/>
          </a:xfrm>
        </p:spPr>
        <p:txBody>
          <a:bodyPr/>
          <a:lstStyle/>
          <a:p>
            <a:pPr>
              <a:lnSpc>
                <a:spcPts val="1800"/>
              </a:lnSpc>
            </a:pPr>
            <a:r>
              <a:rPr lang="nl-BE" sz="1400" dirty="0"/>
              <a:t>Kmo-portefeuille : betaal jouw factuur via het betaalformulier van de kmo-portefeuille. </a:t>
            </a:r>
          </a:p>
        </p:txBody>
      </p:sp>
      <p:pic>
        <p:nvPicPr>
          <p:cNvPr id="4" name="Afbeelding 3"/>
          <p:cNvPicPr>
            <a:picLocks noChangeAspect="1"/>
          </p:cNvPicPr>
          <p:nvPr/>
        </p:nvPicPr>
        <p:blipFill>
          <a:blip r:embed="rId2"/>
          <a:stretch>
            <a:fillRect/>
          </a:stretch>
        </p:blipFill>
        <p:spPr>
          <a:xfrm>
            <a:off x="1997161" y="1702879"/>
            <a:ext cx="5169757" cy="4096641"/>
          </a:xfrm>
          <a:prstGeom prst="rect">
            <a:avLst/>
          </a:prstGeom>
        </p:spPr>
      </p:pic>
      <p:sp>
        <p:nvSpPr>
          <p:cNvPr id="6" name="Tekstvak 5"/>
          <p:cNvSpPr txBox="1"/>
          <p:nvPr/>
        </p:nvSpPr>
        <p:spPr>
          <a:xfrm>
            <a:off x="7438771" y="1915200"/>
            <a:ext cx="1524000" cy="738664"/>
          </a:xfrm>
          <a:prstGeom prst="rect">
            <a:avLst/>
          </a:prstGeom>
          <a:noFill/>
        </p:spPr>
        <p:txBody>
          <a:bodyPr wrap="square" rtlCol="0">
            <a:spAutoFit/>
          </a:bodyPr>
          <a:lstStyle/>
          <a:p>
            <a:r>
              <a:rPr lang="nl-BE" sz="1400" dirty="0">
                <a:solidFill>
                  <a:srgbClr val="394FA2"/>
                </a:solidFill>
              </a:rPr>
              <a:t>Gegevens subsidieaanvraag (reeds ingevuld)</a:t>
            </a:r>
          </a:p>
        </p:txBody>
      </p:sp>
      <p:sp>
        <p:nvSpPr>
          <p:cNvPr id="9" name="Tekstvak 8"/>
          <p:cNvSpPr txBox="1"/>
          <p:nvPr/>
        </p:nvSpPr>
        <p:spPr>
          <a:xfrm>
            <a:off x="370704" y="1915200"/>
            <a:ext cx="1178010" cy="1169551"/>
          </a:xfrm>
          <a:prstGeom prst="rect">
            <a:avLst/>
          </a:prstGeom>
          <a:noFill/>
        </p:spPr>
        <p:txBody>
          <a:bodyPr wrap="square" rtlCol="0">
            <a:spAutoFit/>
          </a:bodyPr>
          <a:lstStyle/>
          <a:p>
            <a:r>
              <a:rPr lang="nl-BE" sz="1400" dirty="0">
                <a:solidFill>
                  <a:srgbClr val="394FA2"/>
                </a:solidFill>
              </a:rPr>
              <a:t>Gegevens factuur (</a:t>
            </a:r>
            <a:r>
              <a:rPr lang="nl-BE" sz="1400" u="sng" dirty="0">
                <a:solidFill>
                  <a:srgbClr val="394FA2"/>
                </a:solidFill>
              </a:rPr>
              <a:t>in te vullen</a:t>
            </a:r>
            <a:r>
              <a:rPr lang="nl-BE" sz="1400" dirty="0">
                <a:solidFill>
                  <a:srgbClr val="394FA2"/>
                </a:solidFill>
              </a:rPr>
              <a:t> – kopieer geen gegevens)</a:t>
            </a:r>
          </a:p>
        </p:txBody>
      </p:sp>
    </p:spTree>
    <p:extLst>
      <p:ext uri="{BB962C8B-B14F-4D97-AF65-F5344CB8AC3E}">
        <p14:creationId xmlns:p14="http://schemas.microsoft.com/office/powerpoint/2010/main" val="176994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6241" y="292963"/>
            <a:ext cx="7495759" cy="1579037"/>
          </a:xfrm>
        </p:spPr>
        <p:txBody>
          <a:bodyPr/>
          <a:lstStyle/>
          <a:p>
            <a:pPr>
              <a:lnSpc>
                <a:spcPts val="1800"/>
              </a:lnSpc>
            </a:pPr>
            <a:r>
              <a:rPr lang="nl-BE" sz="1400" dirty="0"/>
              <a:t>Na betaling vragen wij jouw mening over de kwaliteit van de dienstverlener. Jouw subsidieaanvraag krijgt de status ‘Afgewerkt’ als het volledige projectbedrag aan de dienstverlener betaald is. Je kan de projecten terugvinden in de historiek van jouw </a:t>
            </a:r>
            <a:r>
              <a:rPr lang="nl-BE" sz="1400" dirty="0" err="1"/>
              <a:t>kmo-portefeuille</a:t>
            </a:r>
            <a:r>
              <a:rPr lang="nl-BE" sz="1400" dirty="0"/>
              <a:t>.</a:t>
            </a:r>
          </a:p>
        </p:txBody>
      </p:sp>
      <p:sp>
        <p:nvSpPr>
          <p:cNvPr id="3" name="Tijdelijke aanduiding voor inhoud 2"/>
          <p:cNvSpPr>
            <a:spLocks noGrp="1"/>
          </p:cNvSpPr>
          <p:nvPr>
            <p:ph sz="half" idx="1"/>
          </p:nvPr>
        </p:nvSpPr>
        <p:spPr/>
        <p:txBody>
          <a:bodyPr/>
          <a:lstStyle/>
          <a:p>
            <a:pPr marL="0" indent="0">
              <a:buNone/>
            </a:pPr>
            <a:endParaRPr lang="nl-BE" dirty="0"/>
          </a:p>
          <a:p>
            <a:pPr marL="0" indent="0">
              <a:buNone/>
            </a:pPr>
            <a:endParaRPr lang="nl-BE" dirty="0"/>
          </a:p>
          <a:p>
            <a:pPr marL="0" indent="0">
              <a:buNone/>
            </a:pPr>
            <a:endParaRPr lang="nl-BE" dirty="0"/>
          </a:p>
        </p:txBody>
      </p:sp>
      <p:pic>
        <p:nvPicPr>
          <p:cNvPr id="7" name="Afbeelding 6">
            <a:extLst>
              <a:ext uri="{FF2B5EF4-FFF2-40B4-BE49-F238E27FC236}">
                <a16:creationId xmlns:a16="http://schemas.microsoft.com/office/drawing/2014/main" id="{7A548F6D-87A6-47CE-8B57-2C9FBD7EF676}"/>
              </a:ext>
            </a:extLst>
          </p:cNvPr>
          <p:cNvPicPr>
            <a:picLocks noChangeAspect="1"/>
          </p:cNvPicPr>
          <p:nvPr/>
        </p:nvPicPr>
        <p:blipFill>
          <a:blip r:embed="rId2"/>
          <a:stretch>
            <a:fillRect/>
          </a:stretch>
        </p:blipFill>
        <p:spPr>
          <a:xfrm>
            <a:off x="2463929" y="1524138"/>
            <a:ext cx="4522797" cy="4063062"/>
          </a:xfrm>
          <a:prstGeom prst="rect">
            <a:avLst/>
          </a:prstGeom>
        </p:spPr>
      </p:pic>
      <p:pic>
        <p:nvPicPr>
          <p:cNvPr id="8" name="Afbeelding 7">
            <a:extLst>
              <a:ext uri="{FF2B5EF4-FFF2-40B4-BE49-F238E27FC236}">
                <a16:creationId xmlns:a16="http://schemas.microsoft.com/office/drawing/2014/main" id="{B13B1056-BEC5-4C9B-9EC6-99A59C49ABD9}"/>
              </a:ext>
            </a:extLst>
          </p:cNvPr>
          <p:cNvPicPr>
            <a:picLocks noChangeAspect="1"/>
          </p:cNvPicPr>
          <p:nvPr/>
        </p:nvPicPr>
        <p:blipFill>
          <a:blip r:embed="rId3"/>
          <a:stretch>
            <a:fillRect/>
          </a:stretch>
        </p:blipFill>
        <p:spPr>
          <a:xfrm>
            <a:off x="4725327" y="2578225"/>
            <a:ext cx="723900" cy="123825"/>
          </a:xfrm>
          <a:prstGeom prst="rect">
            <a:avLst/>
          </a:prstGeom>
        </p:spPr>
      </p:pic>
      <p:sp>
        <p:nvSpPr>
          <p:cNvPr id="10" name="Tekstvak 9">
            <a:extLst>
              <a:ext uri="{FF2B5EF4-FFF2-40B4-BE49-F238E27FC236}">
                <a16:creationId xmlns:a16="http://schemas.microsoft.com/office/drawing/2014/main" id="{9CDE30E2-713D-46FD-BB52-002AC07C986E}"/>
              </a:ext>
            </a:extLst>
          </p:cNvPr>
          <p:cNvSpPr txBox="1"/>
          <p:nvPr/>
        </p:nvSpPr>
        <p:spPr>
          <a:xfrm rot="10800000" flipH="1" flipV="1">
            <a:off x="5430354" y="2012196"/>
            <a:ext cx="233599" cy="369332"/>
          </a:xfrm>
          <a:prstGeom prst="rect">
            <a:avLst/>
          </a:prstGeom>
          <a:solidFill>
            <a:schemeClr val="bg1"/>
          </a:solidFill>
        </p:spPr>
        <p:txBody>
          <a:bodyPr wrap="square" rtlCol="0">
            <a:spAutoFit/>
          </a:bodyPr>
          <a:lstStyle/>
          <a:p>
            <a:r>
              <a:rPr lang="nl-BE" dirty="0"/>
              <a:t>…</a:t>
            </a:r>
          </a:p>
        </p:txBody>
      </p:sp>
      <p:sp>
        <p:nvSpPr>
          <p:cNvPr id="11" name="Tekstvak 10">
            <a:extLst>
              <a:ext uri="{FF2B5EF4-FFF2-40B4-BE49-F238E27FC236}">
                <a16:creationId xmlns:a16="http://schemas.microsoft.com/office/drawing/2014/main" id="{02B1D50D-EC78-4096-832F-077A649C9C63}"/>
              </a:ext>
            </a:extLst>
          </p:cNvPr>
          <p:cNvSpPr txBox="1"/>
          <p:nvPr/>
        </p:nvSpPr>
        <p:spPr>
          <a:xfrm rot="10800000" flipV="1">
            <a:off x="6214369" y="1992680"/>
            <a:ext cx="902026" cy="369332"/>
          </a:xfrm>
          <a:prstGeom prst="rect">
            <a:avLst/>
          </a:prstGeom>
          <a:solidFill>
            <a:schemeClr val="bg1"/>
          </a:solidFill>
        </p:spPr>
        <p:txBody>
          <a:bodyPr wrap="square" rtlCol="0">
            <a:spAutoFit/>
          </a:bodyPr>
          <a:lstStyle/>
          <a:p>
            <a:r>
              <a:rPr lang="nl-BE" dirty="0"/>
              <a:t>…</a:t>
            </a:r>
          </a:p>
        </p:txBody>
      </p:sp>
    </p:spTree>
    <p:extLst>
      <p:ext uri="{BB962C8B-B14F-4D97-AF65-F5344CB8AC3E}">
        <p14:creationId xmlns:p14="http://schemas.microsoft.com/office/powerpoint/2010/main" val="123966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1400" dirty="0"/>
              <a:t>Hulp nodig of heb je een vraag?</a:t>
            </a:r>
          </a:p>
        </p:txBody>
      </p:sp>
      <p:sp>
        <p:nvSpPr>
          <p:cNvPr id="3" name="Tijdelijke aanduiding voor inhoud 2"/>
          <p:cNvSpPr>
            <a:spLocks noGrp="1"/>
          </p:cNvSpPr>
          <p:nvPr>
            <p:ph sz="half" idx="1"/>
          </p:nvPr>
        </p:nvSpPr>
        <p:spPr/>
        <p:txBody>
          <a:bodyPr/>
          <a:lstStyle/>
          <a:p>
            <a:pPr marL="0" indent="0">
              <a:buNone/>
            </a:pPr>
            <a:endParaRPr lang="nl-BE" sz="1400" dirty="0"/>
          </a:p>
          <a:p>
            <a:pPr marL="0" indent="0">
              <a:buNone/>
            </a:pPr>
            <a:endParaRPr lang="nl-BE" sz="1400" dirty="0"/>
          </a:p>
          <a:p>
            <a:pPr marL="0" indent="0">
              <a:buNone/>
            </a:pPr>
            <a:endParaRPr lang="nl-BE" sz="1400" dirty="0"/>
          </a:p>
          <a:p>
            <a:pPr marL="0" indent="0">
              <a:buNone/>
            </a:pPr>
            <a:r>
              <a:rPr lang="nl-BE" sz="1400" dirty="0"/>
              <a:t>Bezoek onze website </a:t>
            </a:r>
            <a:r>
              <a:rPr lang="nl-BE" sz="1400" dirty="0">
                <a:hlinkClick r:id="rId2"/>
              </a:rPr>
              <a:t>www.kmo-portefeuille.be</a:t>
            </a:r>
            <a:r>
              <a:rPr lang="nl-BE" sz="1400" dirty="0"/>
              <a:t>.</a:t>
            </a:r>
          </a:p>
          <a:p>
            <a:pPr marL="0" indent="0">
              <a:buNone/>
            </a:pPr>
            <a:endParaRPr lang="nl-BE" sz="1400" dirty="0"/>
          </a:p>
          <a:p>
            <a:pPr marL="0" indent="0">
              <a:buNone/>
            </a:pPr>
            <a:r>
              <a:rPr lang="nl-BE" sz="1400" dirty="0"/>
              <a:t>Bel, </a:t>
            </a:r>
            <a:r>
              <a:rPr lang="nl-BE" sz="1400" dirty="0">
                <a:hlinkClick r:id="rId3"/>
              </a:rPr>
              <a:t>mail</a:t>
            </a:r>
            <a:r>
              <a:rPr lang="nl-BE" sz="1400" dirty="0"/>
              <a:t> of </a:t>
            </a:r>
            <a:r>
              <a:rPr lang="nl-BE" sz="1400" dirty="0">
                <a:hlinkClick r:id="rId4"/>
              </a:rPr>
              <a:t>chat</a:t>
            </a:r>
            <a:r>
              <a:rPr lang="nl-BE" sz="1400" dirty="0"/>
              <a:t> gratis met 1700. 1700 is elke werkdag telefonisch bereikbaar van 9 tot 19 uur. Bellen vanuit het buitenland kan ook, op het betalende nummer +32 2 553 1700.</a:t>
            </a:r>
            <a:endParaRPr lang="nl-BE" sz="1400" dirty="0">
              <a:solidFill>
                <a:srgbClr val="394FA2"/>
              </a:solidFill>
            </a:endParaRPr>
          </a:p>
        </p:txBody>
      </p:sp>
    </p:spTree>
    <p:extLst>
      <p:ext uri="{BB962C8B-B14F-4D97-AF65-F5344CB8AC3E}">
        <p14:creationId xmlns:p14="http://schemas.microsoft.com/office/powerpoint/2010/main" val="4377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04000" y="2520000"/>
            <a:ext cx="5342082" cy="1579711"/>
          </a:xfrm>
        </p:spPr>
        <p:txBody>
          <a:bodyPr anchor="ctr"/>
          <a:lstStyle/>
          <a:p>
            <a:pPr>
              <a:lnSpc>
                <a:spcPct val="100000"/>
              </a:lnSpc>
            </a:pPr>
            <a:r>
              <a:rPr lang="nl-BE" dirty="0"/>
              <a:t>STORTEN </a:t>
            </a:r>
          </a:p>
        </p:txBody>
      </p:sp>
      <p:sp>
        <p:nvSpPr>
          <p:cNvPr id="3" name="Ondertitel 2"/>
          <p:cNvSpPr>
            <a:spLocks noGrp="1"/>
          </p:cNvSpPr>
          <p:nvPr>
            <p:ph type="subTitle" idx="1"/>
          </p:nvPr>
        </p:nvSpPr>
        <p:spPr/>
        <p:txBody>
          <a:bodyPr/>
          <a:lstStyle/>
          <a:p>
            <a:r>
              <a:rPr lang="nl-BE" dirty="0"/>
              <a:t>= eigen inbreng naar de kmo-portefeuille</a:t>
            </a:r>
          </a:p>
          <a:p>
            <a:r>
              <a:rPr lang="nl-BE" dirty="0"/>
              <a:t>= via het rekeningnummer van jouw onderneming</a:t>
            </a:r>
          </a:p>
        </p:txBody>
      </p:sp>
      <p:sp>
        <p:nvSpPr>
          <p:cNvPr id="5" name="Tekstvak 4"/>
          <p:cNvSpPr txBox="1"/>
          <p:nvPr/>
        </p:nvSpPr>
        <p:spPr>
          <a:xfrm>
            <a:off x="767306" y="3274377"/>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10010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4299" y="355107"/>
            <a:ext cx="7717701" cy="1516893"/>
          </a:xfrm>
        </p:spPr>
        <p:txBody>
          <a:bodyPr/>
          <a:lstStyle/>
          <a:p>
            <a:pPr algn="just">
              <a:lnSpc>
                <a:spcPts val="1800"/>
              </a:lnSpc>
            </a:pPr>
            <a:r>
              <a:rPr lang="nl-BE" sz="1400" dirty="0"/>
              <a:t>In de laatste stap van je steunaanvraag krijg je een subsidienummer en de stortingsgegevens voor jouw eigen bijdrage. Je kan deze stortingsgegevens ook afdrukken.  Je krijgt deze stortingsgegevens ook per mail. Om een storting naar de kmo-portefeuille uit te voeren hoef je niet in te loggen. </a:t>
            </a:r>
          </a:p>
        </p:txBody>
      </p:sp>
      <p:sp>
        <p:nvSpPr>
          <p:cNvPr id="3" name="Tijdelijke aanduiding voor inhoud 2"/>
          <p:cNvSpPr>
            <a:spLocks noGrp="1"/>
          </p:cNvSpPr>
          <p:nvPr>
            <p:ph sz="half" idx="1"/>
          </p:nvPr>
        </p:nvSpPr>
        <p:spPr/>
        <p:txBody>
          <a:bodyPr/>
          <a:lstStyle/>
          <a:p>
            <a:pPr marL="0" indent="0">
              <a:buNone/>
            </a:pPr>
            <a:endParaRPr lang="nl-BE" dirty="0"/>
          </a:p>
          <a:p>
            <a:pPr marL="0" indent="0">
              <a:buNone/>
            </a:pPr>
            <a:endParaRPr lang="nl-BE" dirty="0"/>
          </a:p>
        </p:txBody>
      </p:sp>
      <p:pic>
        <p:nvPicPr>
          <p:cNvPr id="4" name="Afbeelding 3"/>
          <p:cNvPicPr>
            <a:picLocks noChangeAspect="1"/>
          </p:cNvPicPr>
          <p:nvPr/>
        </p:nvPicPr>
        <p:blipFill>
          <a:blip r:embed="rId2"/>
          <a:stretch>
            <a:fillRect/>
          </a:stretch>
        </p:blipFill>
        <p:spPr>
          <a:xfrm>
            <a:off x="2623365" y="1293340"/>
            <a:ext cx="4126721" cy="4570389"/>
          </a:xfrm>
          <a:prstGeom prst="rect">
            <a:avLst/>
          </a:prstGeom>
        </p:spPr>
      </p:pic>
      <p:sp>
        <p:nvSpPr>
          <p:cNvPr id="6" name="Tekstvak 5"/>
          <p:cNvSpPr txBox="1"/>
          <p:nvPr/>
        </p:nvSpPr>
        <p:spPr>
          <a:xfrm>
            <a:off x="778689" y="2560633"/>
            <a:ext cx="1661384" cy="738664"/>
          </a:xfrm>
          <a:prstGeom prst="rect">
            <a:avLst/>
          </a:prstGeom>
          <a:noFill/>
        </p:spPr>
        <p:txBody>
          <a:bodyPr wrap="square" rtlCol="0">
            <a:spAutoFit/>
          </a:bodyPr>
          <a:lstStyle/>
          <a:p>
            <a:r>
              <a:rPr lang="nl-BE" sz="1400" dirty="0"/>
              <a:t>subsidienummer en stortingsgegevens</a:t>
            </a:r>
          </a:p>
        </p:txBody>
      </p:sp>
      <p:sp>
        <p:nvSpPr>
          <p:cNvPr id="7" name="Ovaal 6"/>
          <p:cNvSpPr/>
          <p:nvPr/>
        </p:nvSpPr>
        <p:spPr>
          <a:xfrm>
            <a:off x="595397" y="2279816"/>
            <a:ext cx="1837961" cy="1588645"/>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p:cNvSpPr/>
          <p:nvPr/>
        </p:nvSpPr>
        <p:spPr>
          <a:xfrm>
            <a:off x="595396" y="4041755"/>
            <a:ext cx="1837961" cy="1588645"/>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911331" y="4643080"/>
            <a:ext cx="1396100" cy="307777"/>
          </a:xfrm>
          <a:prstGeom prst="rect">
            <a:avLst/>
          </a:prstGeom>
          <a:noFill/>
        </p:spPr>
        <p:txBody>
          <a:bodyPr wrap="square" rtlCol="0">
            <a:spAutoFit/>
          </a:bodyPr>
          <a:lstStyle/>
          <a:p>
            <a:r>
              <a:rPr lang="nl-BE" sz="1400" dirty="0"/>
              <a:t>printknop</a:t>
            </a:r>
          </a:p>
        </p:txBody>
      </p:sp>
      <p:cxnSp>
        <p:nvCxnSpPr>
          <p:cNvPr id="11" name="Rechte verbindingslijn met pijl 10"/>
          <p:cNvCxnSpPr>
            <a:stCxn id="7" idx="7"/>
          </p:cNvCxnSpPr>
          <p:nvPr/>
        </p:nvCxnSpPr>
        <p:spPr>
          <a:xfrm flipV="1">
            <a:off x="2164195" y="2279816"/>
            <a:ext cx="537816" cy="232652"/>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2171165" y="5356803"/>
            <a:ext cx="530846" cy="316797"/>
          </a:xfrm>
          <a:prstGeom prst="straightConnector1">
            <a:avLst/>
          </a:prstGeom>
          <a:ln>
            <a:solidFill>
              <a:srgbClr val="394FA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9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8688" y="159798"/>
            <a:ext cx="7673312" cy="1530808"/>
          </a:xfrm>
        </p:spPr>
        <p:txBody>
          <a:bodyPr/>
          <a:lstStyle/>
          <a:p>
            <a:r>
              <a:rPr lang="nl-BE" sz="1400" dirty="0"/>
              <a:t>Wat na de subsidieaanvraag?</a:t>
            </a:r>
          </a:p>
        </p:txBody>
      </p:sp>
      <p:sp>
        <p:nvSpPr>
          <p:cNvPr id="3" name="Tijdelijke aanduiding voor inhoud 2"/>
          <p:cNvSpPr>
            <a:spLocks noGrp="1"/>
          </p:cNvSpPr>
          <p:nvPr>
            <p:ph sz="half" idx="1"/>
          </p:nvPr>
        </p:nvSpPr>
        <p:spPr/>
        <p:txBody>
          <a:bodyPr/>
          <a:lstStyle/>
          <a:p>
            <a:pPr marL="0" indent="0">
              <a:buNone/>
            </a:pPr>
            <a:endParaRPr lang="nl-BE" dirty="0"/>
          </a:p>
          <a:p>
            <a:pPr marL="0" indent="0">
              <a:buNone/>
            </a:pPr>
            <a:endParaRPr lang="nl-BE" dirty="0"/>
          </a:p>
        </p:txBody>
      </p:sp>
      <p:pic>
        <p:nvPicPr>
          <p:cNvPr id="4" name="Afbeelding 3"/>
          <p:cNvPicPr>
            <a:picLocks noChangeAspect="1"/>
          </p:cNvPicPr>
          <p:nvPr/>
        </p:nvPicPr>
        <p:blipFill>
          <a:blip r:embed="rId2"/>
          <a:stretch>
            <a:fillRect/>
          </a:stretch>
        </p:blipFill>
        <p:spPr>
          <a:xfrm>
            <a:off x="1198090" y="1711200"/>
            <a:ext cx="6896100" cy="3514725"/>
          </a:xfrm>
          <a:prstGeom prst="rect">
            <a:avLst/>
          </a:prstGeom>
        </p:spPr>
      </p:pic>
      <p:sp>
        <p:nvSpPr>
          <p:cNvPr id="5" name="Ovaal 4"/>
          <p:cNvSpPr/>
          <p:nvPr/>
        </p:nvSpPr>
        <p:spPr>
          <a:xfrm>
            <a:off x="1458097" y="2685535"/>
            <a:ext cx="576649" cy="444843"/>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p:cNvSpPr/>
          <p:nvPr/>
        </p:nvSpPr>
        <p:spPr>
          <a:xfrm>
            <a:off x="3657599" y="2647053"/>
            <a:ext cx="988541" cy="549227"/>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p:cNvSpPr/>
          <p:nvPr/>
        </p:nvSpPr>
        <p:spPr>
          <a:xfrm>
            <a:off x="6367848" y="2617299"/>
            <a:ext cx="873212" cy="483325"/>
          </a:xfrm>
          <a:prstGeom prst="ellipse">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1198090" y="4514335"/>
            <a:ext cx="2113521" cy="88144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2"/>
                </a:solidFill>
              </a:rPr>
              <a:t>Via jouw eigen rekening</a:t>
            </a:r>
          </a:p>
        </p:txBody>
      </p:sp>
      <p:sp>
        <p:nvSpPr>
          <p:cNvPr id="11" name="Afgeronde rechthoek 10"/>
          <p:cNvSpPr/>
          <p:nvPr/>
        </p:nvSpPr>
        <p:spPr>
          <a:xfrm>
            <a:off x="3589379" y="5076329"/>
            <a:ext cx="2113521" cy="88144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2"/>
                </a:solidFill>
              </a:rPr>
              <a:t>Nadat jouw storting is ontvangen</a:t>
            </a:r>
          </a:p>
        </p:txBody>
      </p:sp>
      <p:sp>
        <p:nvSpPr>
          <p:cNvPr id="12" name="Afgeronde rechthoek 11"/>
          <p:cNvSpPr/>
          <p:nvPr/>
        </p:nvSpPr>
        <p:spPr>
          <a:xfrm>
            <a:off x="6078579" y="4481157"/>
            <a:ext cx="2113521" cy="881449"/>
          </a:xfrm>
          <a:prstGeom prst="roundRect">
            <a:avLst/>
          </a:prstGeom>
          <a:noFill/>
          <a:ln>
            <a:solidFill>
              <a:srgbClr val="394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2"/>
                </a:solidFill>
              </a:rPr>
              <a:t>Via de </a:t>
            </a:r>
            <a:r>
              <a:rPr lang="nl-BE" dirty="0" err="1">
                <a:solidFill>
                  <a:schemeClr val="tx2"/>
                </a:solidFill>
              </a:rPr>
              <a:t>kmo</a:t>
            </a:r>
            <a:r>
              <a:rPr lang="nl-BE" dirty="0">
                <a:solidFill>
                  <a:schemeClr val="tx2"/>
                </a:solidFill>
              </a:rPr>
              <a:t>-portefeuille</a:t>
            </a:r>
          </a:p>
        </p:txBody>
      </p:sp>
    </p:spTree>
    <p:extLst>
      <p:ext uri="{BB962C8B-B14F-4D97-AF65-F5344CB8AC3E}">
        <p14:creationId xmlns:p14="http://schemas.microsoft.com/office/powerpoint/2010/main" val="313806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5282" y="154800"/>
            <a:ext cx="7416000" cy="1116000"/>
          </a:xfrm>
        </p:spPr>
        <p:txBody>
          <a:bodyPr/>
          <a:lstStyle/>
          <a:p>
            <a:r>
              <a:rPr lang="nl-BE" sz="1400" dirty="0"/>
              <a:t>Jouw subsidie is aangevraagd. Volgende stap = stap 1 van 3 : storten eigen aandeel. </a:t>
            </a:r>
          </a:p>
        </p:txBody>
      </p:sp>
      <p:sp>
        <p:nvSpPr>
          <p:cNvPr id="3" name="Tijdelijke aanduiding voor inhoud 2"/>
          <p:cNvSpPr>
            <a:spLocks noGrp="1"/>
          </p:cNvSpPr>
          <p:nvPr>
            <p:ph sz="half" idx="1"/>
          </p:nvPr>
        </p:nvSpPr>
        <p:spPr/>
        <p:txBody>
          <a:bodyPr/>
          <a:lstStyle/>
          <a:p>
            <a:pPr marL="0" indent="0">
              <a:buNone/>
            </a:pPr>
            <a:endParaRPr lang="nl-BE" dirty="0"/>
          </a:p>
          <a:p>
            <a:pPr marL="0" indent="0">
              <a:buNone/>
            </a:pPr>
            <a:endParaRPr lang="nl-BE" dirty="0"/>
          </a:p>
          <a:p>
            <a:pPr marL="0" indent="0">
              <a:buNone/>
            </a:pPr>
            <a:endParaRPr lang="nl-BE" dirty="0"/>
          </a:p>
        </p:txBody>
      </p:sp>
      <p:pic>
        <p:nvPicPr>
          <p:cNvPr id="4" name="Afbeelding 3"/>
          <p:cNvPicPr>
            <a:picLocks noChangeAspect="1"/>
          </p:cNvPicPr>
          <p:nvPr/>
        </p:nvPicPr>
        <p:blipFill>
          <a:blip r:embed="rId2"/>
          <a:stretch>
            <a:fillRect/>
          </a:stretch>
        </p:blipFill>
        <p:spPr>
          <a:xfrm>
            <a:off x="1622053" y="1699005"/>
            <a:ext cx="4684498" cy="3579401"/>
          </a:xfrm>
          <a:prstGeom prst="rect">
            <a:avLst/>
          </a:prstGeom>
        </p:spPr>
      </p:pic>
      <p:sp>
        <p:nvSpPr>
          <p:cNvPr id="5" name="Tekstvak 4"/>
          <p:cNvSpPr txBox="1"/>
          <p:nvPr/>
        </p:nvSpPr>
        <p:spPr>
          <a:xfrm>
            <a:off x="6908800" y="3274146"/>
            <a:ext cx="2129253" cy="738664"/>
          </a:xfrm>
          <a:prstGeom prst="rect">
            <a:avLst/>
          </a:prstGeom>
          <a:noFill/>
        </p:spPr>
        <p:txBody>
          <a:bodyPr wrap="square" rtlCol="0">
            <a:spAutoFit/>
          </a:bodyPr>
          <a:lstStyle/>
          <a:p>
            <a:r>
              <a:rPr lang="nl-BE" sz="1400" dirty="0">
                <a:solidFill>
                  <a:srgbClr val="394FA2"/>
                </a:solidFill>
              </a:rPr>
              <a:t>Je vindt onder deze knop de stortingsgegevens. Je krijgt deze ook per mail.</a:t>
            </a:r>
          </a:p>
        </p:txBody>
      </p:sp>
      <p:sp>
        <p:nvSpPr>
          <p:cNvPr id="6" name="Toelichting met PIJL-LINKS 5"/>
          <p:cNvSpPr/>
          <p:nvPr/>
        </p:nvSpPr>
        <p:spPr>
          <a:xfrm>
            <a:off x="6192016" y="3234216"/>
            <a:ext cx="2754276" cy="1033966"/>
          </a:xfrm>
          <a:prstGeom prst="leftArrowCallout">
            <a:avLst>
              <a:gd name="adj1" fmla="val 20097"/>
              <a:gd name="adj2" fmla="val 25000"/>
              <a:gd name="adj3" fmla="val 25000"/>
              <a:gd name="adj4" fmla="val 73305"/>
            </a:avLst>
          </a:prstGeom>
          <a:noFill/>
          <a:ln>
            <a:solidFill>
              <a:srgbClr val="00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7513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177" y="168676"/>
            <a:ext cx="7708823" cy="1703324"/>
          </a:xfrm>
        </p:spPr>
        <p:txBody>
          <a:bodyPr/>
          <a:lstStyle/>
          <a:p>
            <a:r>
              <a:rPr lang="nl-BE" sz="1400" dirty="0"/>
              <a:t>Jouw subsidie is aangevraagd. Stap 2 van 3 : ontvangst subsidie.</a:t>
            </a:r>
          </a:p>
        </p:txBody>
      </p:sp>
      <p:sp>
        <p:nvSpPr>
          <p:cNvPr id="5" name="Tijdelijke aanduiding voor inhoud 4"/>
          <p:cNvSpPr>
            <a:spLocks noGrp="1"/>
          </p:cNvSpPr>
          <p:nvPr>
            <p:ph sz="half" idx="1"/>
          </p:nvPr>
        </p:nvSpPr>
        <p:spPr/>
        <p:txBody>
          <a:bodyPr/>
          <a:lstStyle/>
          <a:p>
            <a:pPr marL="0" indent="0">
              <a:buNone/>
            </a:pPr>
            <a:endParaRPr lang="nl-BE" sz="1200" dirty="0"/>
          </a:p>
          <a:p>
            <a:pPr marL="0" indent="0">
              <a:buNone/>
            </a:pPr>
            <a:r>
              <a:rPr lang="nl-BE" sz="1200" dirty="0"/>
              <a:t>Beste ondernemer,</a:t>
            </a:r>
            <a:br>
              <a:rPr lang="nl-BE" sz="1200" dirty="0"/>
            </a:br>
            <a:br>
              <a:rPr lang="nl-BE" sz="1200" dirty="0"/>
            </a:br>
            <a:br>
              <a:rPr lang="nl-BE" sz="1200" dirty="0"/>
            </a:br>
            <a:r>
              <a:rPr lang="nl-BE" sz="1200" dirty="0"/>
              <a:t>Uw storting op naam van uw onderneming KLEINE ONDERNEMING voor het project met nummer 2016KMO025102 werd goed ontvangen.</a:t>
            </a:r>
            <a:br>
              <a:rPr lang="nl-BE" sz="1200" dirty="0"/>
            </a:br>
            <a:br>
              <a:rPr lang="nl-BE" sz="1200" dirty="0"/>
            </a:br>
            <a:r>
              <a:rPr lang="nl-BE" sz="1200" dirty="0"/>
              <a:t>U beschikt nu over een bedrag van 3.200,00 euro op uw </a:t>
            </a:r>
            <a:r>
              <a:rPr lang="nl-BE" sz="1200" dirty="0" err="1"/>
              <a:t>kmo</a:t>
            </a:r>
            <a:r>
              <a:rPr lang="nl-BE" sz="1200" dirty="0"/>
              <a:t>-portefeuille rekening.</a:t>
            </a:r>
            <a:br>
              <a:rPr lang="nl-BE" sz="1200" dirty="0"/>
            </a:br>
            <a:r>
              <a:rPr lang="nl-BE" sz="1200" dirty="0"/>
              <a:t>Wanneer uw dienstverlener </a:t>
            </a:r>
            <a:r>
              <a:rPr lang="nl-BE" sz="1200" dirty="0" err="1"/>
              <a:t>Dienstverlener</a:t>
            </a:r>
            <a:r>
              <a:rPr lang="nl-BE" sz="1200" dirty="0"/>
              <a:t> </a:t>
            </a:r>
            <a:r>
              <a:rPr lang="nl-BE" sz="1200" dirty="0" err="1"/>
              <a:t>kmo</a:t>
            </a:r>
            <a:r>
              <a:rPr lang="nl-BE" sz="1200" dirty="0"/>
              <a:t>-portefeuille u een factuur stuurt, kan u deze via de </a:t>
            </a:r>
            <a:r>
              <a:rPr lang="nl-BE" sz="1200" dirty="0" err="1"/>
              <a:t>kmo</a:t>
            </a:r>
            <a:r>
              <a:rPr lang="nl-BE" sz="1200" dirty="0"/>
              <a:t>-portefeuille betalen.</a:t>
            </a:r>
            <a:br>
              <a:rPr lang="nl-BE" sz="1200" dirty="0"/>
            </a:br>
            <a:br>
              <a:rPr lang="nl-BE" sz="1200" dirty="0"/>
            </a:br>
            <a:r>
              <a:rPr lang="nl-BE" sz="1200" u="sng" dirty="0"/>
              <a:t>Hoe doe ik een betaling via de </a:t>
            </a:r>
            <a:r>
              <a:rPr lang="nl-BE" sz="1200" u="sng" dirty="0" err="1"/>
              <a:t>kmo</a:t>
            </a:r>
            <a:r>
              <a:rPr lang="nl-BE" sz="1200" u="sng" dirty="0"/>
              <a:t>-portefeuille?</a:t>
            </a:r>
            <a:br>
              <a:rPr lang="nl-BE" sz="1200" dirty="0"/>
            </a:br>
            <a:r>
              <a:rPr lang="nl-BE" sz="1200" dirty="0"/>
              <a:t>U doet dit door zich aan te melden via </a:t>
            </a:r>
            <a:r>
              <a:rPr lang="nl-BE" sz="1200" u="sng" dirty="0">
                <a:hlinkClick r:id="rId2" tooltip="This external link will open in a new window"/>
              </a:rPr>
              <a:t>www.kmo-portefeuille.be</a:t>
            </a:r>
            <a:r>
              <a:rPr lang="nl-BE" sz="1200" dirty="0"/>
              <a:t>. Vervolgens klikt u op de knop 'betalen' van het project 2016KMO025102.</a:t>
            </a:r>
            <a:br>
              <a:rPr lang="nl-BE" sz="1200" dirty="0"/>
            </a:br>
            <a:br>
              <a:rPr lang="nl-BE" sz="1200" dirty="0"/>
            </a:br>
            <a:r>
              <a:rPr lang="nl-BE" sz="1200" dirty="0"/>
              <a:t>Klik </a:t>
            </a:r>
            <a:r>
              <a:rPr lang="nl-BE" sz="1200" u="sng" dirty="0">
                <a:hlinkClick r:id="rId3" tooltip="This external link will open in a new window"/>
              </a:rPr>
              <a:t>hier</a:t>
            </a:r>
            <a:r>
              <a:rPr lang="nl-BE" sz="1200" dirty="0"/>
              <a:t> om toegang te krijgen tot uw portefeuille. Indien deze link niet werkt, kunt u de </a:t>
            </a:r>
            <a:r>
              <a:rPr lang="nl-BE" sz="1200" dirty="0" err="1"/>
              <a:t>url</a:t>
            </a:r>
            <a:r>
              <a:rPr lang="nl-BE" sz="1200" dirty="0"/>
              <a:t> kopiëren. Dit doet u door met de rechtermuisknop op de link te klikken. Deze kunt u daarna plakken in de adresbalk van uw internetbrowser.</a:t>
            </a:r>
            <a:br>
              <a:rPr lang="nl-BE" sz="1200" dirty="0"/>
            </a:br>
            <a:br>
              <a:rPr lang="nl-BE" sz="1200" dirty="0"/>
            </a:br>
            <a:r>
              <a:rPr lang="nl-BE" sz="1200" b="1" u="sng" dirty="0"/>
              <a:t>Tip</a:t>
            </a:r>
            <a:r>
              <a:rPr lang="nl-BE" sz="1200" dirty="0"/>
              <a:t>: beperk de betaling niet tot uw eigen bijdrage maar hou ook rekening met de subsidie. Uw beschikbaar saldo (= eigen bijdrage + subsidie) voor dit project is 3.200,00 euro.</a:t>
            </a:r>
            <a:br>
              <a:rPr lang="nl-BE" sz="1200" dirty="0"/>
            </a:br>
            <a:br>
              <a:rPr lang="nl-BE" sz="1200" dirty="0"/>
            </a:br>
            <a:br>
              <a:rPr lang="nl-BE" sz="1200" dirty="0"/>
            </a:br>
            <a:endParaRPr lang="nl-BE" dirty="0"/>
          </a:p>
        </p:txBody>
      </p:sp>
      <p:sp>
        <p:nvSpPr>
          <p:cNvPr id="6" name="Afgeronde rechthoek 5"/>
          <p:cNvSpPr/>
          <p:nvPr/>
        </p:nvSpPr>
        <p:spPr>
          <a:xfrm>
            <a:off x="1066314" y="1586595"/>
            <a:ext cx="7875372" cy="4000605"/>
          </a:xfrm>
          <a:prstGeom prst="roundRect">
            <a:avLst/>
          </a:prstGeom>
          <a:noFill/>
          <a:ln>
            <a:solidFill>
              <a:srgbClr val="00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1947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04000" y="2520000"/>
            <a:ext cx="5342082" cy="1579711"/>
          </a:xfrm>
        </p:spPr>
        <p:txBody>
          <a:bodyPr anchor="ctr"/>
          <a:lstStyle/>
          <a:p>
            <a:pPr>
              <a:lnSpc>
                <a:spcPct val="100000"/>
              </a:lnSpc>
            </a:pPr>
            <a:r>
              <a:rPr lang="nl-BE" dirty="0"/>
              <a:t>BETALEN </a:t>
            </a:r>
          </a:p>
        </p:txBody>
      </p:sp>
      <p:sp>
        <p:nvSpPr>
          <p:cNvPr id="3" name="Ondertitel 2"/>
          <p:cNvSpPr>
            <a:spLocks noGrp="1"/>
          </p:cNvSpPr>
          <p:nvPr>
            <p:ph type="subTitle" idx="1"/>
          </p:nvPr>
        </p:nvSpPr>
        <p:spPr/>
        <p:txBody>
          <a:bodyPr/>
          <a:lstStyle/>
          <a:p>
            <a:r>
              <a:rPr lang="nl-BE" dirty="0"/>
              <a:t>= eigen inbreng + subsidie naar de dienstverlener</a:t>
            </a:r>
          </a:p>
          <a:p>
            <a:r>
              <a:rPr lang="nl-BE" dirty="0"/>
              <a:t>= via jouw kmo-portefeuille</a:t>
            </a:r>
          </a:p>
        </p:txBody>
      </p:sp>
      <p:sp>
        <p:nvSpPr>
          <p:cNvPr id="5" name="Tekstvak 4"/>
          <p:cNvSpPr txBox="1"/>
          <p:nvPr/>
        </p:nvSpPr>
        <p:spPr>
          <a:xfrm>
            <a:off x="767306" y="3274377"/>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76180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036" y="356503"/>
            <a:ext cx="7537281" cy="1765259"/>
          </a:xfrm>
        </p:spPr>
        <p:txBody>
          <a:bodyPr/>
          <a:lstStyle/>
          <a:p>
            <a:pPr>
              <a:lnSpc>
                <a:spcPts val="1800"/>
              </a:lnSpc>
            </a:pPr>
            <a:r>
              <a:rPr lang="nl-BE" sz="1400" dirty="0"/>
              <a:t>Jouw subsidie is aangevraagd. Stap 3 van 3 : betaal uw factuur via de kmo-portefeuille. </a:t>
            </a:r>
            <a:br>
              <a:rPr lang="nl-BE" sz="1400" dirty="0"/>
            </a:br>
            <a:br>
              <a:rPr lang="nl-BE" sz="1400" dirty="0"/>
            </a:br>
            <a:r>
              <a:rPr lang="nl-BE" sz="1400" dirty="0"/>
              <a:t>Om deze betaalopdracht te geven moet je inloggen naar de kmo-portefeuille. De kmo-portefeuille is bereikbaar via het é-loket voor ondernemers.</a:t>
            </a:r>
            <a:br>
              <a:rPr lang="nl-BE" sz="1400" dirty="0"/>
            </a:br>
            <a:br>
              <a:rPr lang="nl-BE" sz="1400" dirty="0"/>
            </a:br>
            <a:r>
              <a:rPr lang="nl-BE" sz="1400" dirty="0"/>
              <a:t>Klik op </a:t>
            </a:r>
            <a:r>
              <a:rPr lang="nl-BE" sz="1400" dirty="0">
                <a:hlinkClick r:id="rId2"/>
              </a:rPr>
              <a:t>www.kmo-portefeuille.be</a:t>
            </a:r>
            <a:r>
              <a:rPr lang="nl-BE" sz="1400" dirty="0"/>
              <a:t> op de roze knop ‘Aanvragen’ en je wordt </a:t>
            </a:r>
            <a:r>
              <a:rPr lang="nl-BE" sz="1400" u="sng" dirty="0"/>
              <a:t>automatisch</a:t>
            </a:r>
            <a:r>
              <a:rPr lang="nl-BE" sz="1400" dirty="0"/>
              <a:t> doorgestuurd naar het </a:t>
            </a:r>
            <a:r>
              <a:rPr lang="nl-BE" sz="1400" dirty="0">
                <a:hlinkClick r:id="rId3"/>
              </a:rPr>
              <a:t>e-loket voor ondernemers</a:t>
            </a:r>
            <a:r>
              <a:rPr lang="nl-BE" sz="1400" dirty="0"/>
              <a:t>.</a:t>
            </a:r>
          </a:p>
        </p:txBody>
      </p:sp>
      <p:sp>
        <p:nvSpPr>
          <p:cNvPr id="3" name="Tijdelijke aanduiding voor inhoud 2"/>
          <p:cNvSpPr>
            <a:spLocks noGrp="1"/>
          </p:cNvSpPr>
          <p:nvPr>
            <p:ph sz="half" idx="1"/>
          </p:nvPr>
        </p:nvSpPr>
        <p:spPr/>
        <p:txBody>
          <a:bodyPr/>
          <a:lstStyle/>
          <a:p>
            <a:pPr marL="0" indent="0">
              <a:buNone/>
            </a:pPr>
            <a:endParaRPr lang="nl-BE" dirty="0"/>
          </a:p>
          <a:p>
            <a:pPr marL="0" indent="0">
              <a:buNone/>
            </a:pPr>
            <a:endParaRPr lang="nl-BE" dirty="0"/>
          </a:p>
        </p:txBody>
      </p:sp>
      <p:pic>
        <p:nvPicPr>
          <p:cNvPr id="8" name="Afbeelding 7">
            <a:extLst>
              <a:ext uri="{FF2B5EF4-FFF2-40B4-BE49-F238E27FC236}">
                <a16:creationId xmlns:a16="http://schemas.microsoft.com/office/drawing/2014/main" id="{005CE7B7-C9FB-4049-862A-9ACB7C421BC1}"/>
              </a:ext>
            </a:extLst>
          </p:cNvPr>
          <p:cNvPicPr>
            <a:picLocks noChangeAspect="1"/>
          </p:cNvPicPr>
          <p:nvPr/>
        </p:nvPicPr>
        <p:blipFill>
          <a:blip r:embed="rId4"/>
          <a:stretch>
            <a:fillRect/>
          </a:stretch>
        </p:blipFill>
        <p:spPr>
          <a:xfrm>
            <a:off x="2414585" y="2080215"/>
            <a:ext cx="5850526" cy="1600244"/>
          </a:xfrm>
          <a:prstGeom prst="rect">
            <a:avLst/>
          </a:prstGeom>
        </p:spPr>
      </p:pic>
      <p:pic>
        <p:nvPicPr>
          <p:cNvPr id="9" name="Afbeelding 8">
            <a:extLst>
              <a:ext uri="{FF2B5EF4-FFF2-40B4-BE49-F238E27FC236}">
                <a16:creationId xmlns:a16="http://schemas.microsoft.com/office/drawing/2014/main" id="{DFD934DE-90E2-41D6-B875-AF6545CA3F40}"/>
              </a:ext>
            </a:extLst>
          </p:cNvPr>
          <p:cNvPicPr>
            <a:picLocks noChangeAspect="1"/>
          </p:cNvPicPr>
          <p:nvPr/>
        </p:nvPicPr>
        <p:blipFill>
          <a:blip r:embed="rId5"/>
          <a:stretch>
            <a:fillRect/>
          </a:stretch>
        </p:blipFill>
        <p:spPr>
          <a:xfrm>
            <a:off x="2414585" y="3743608"/>
            <a:ext cx="5913868" cy="2140761"/>
          </a:xfrm>
          <a:prstGeom prst="rect">
            <a:avLst/>
          </a:prstGeom>
        </p:spPr>
      </p:pic>
      <p:sp>
        <p:nvSpPr>
          <p:cNvPr id="10" name="Ovaal 9">
            <a:extLst>
              <a:ext uri="{FF2B5EF4-FFF2-40B4-BE49-F238E27FC236}">
                <a16:creationId xmlns:a16="http://schemas.microsoft.com/office/drawing/2014/main" id="{B97B375D-36A6-4E90-A804-7570815AA27F}"/>
              </a:ext>
            </a:extLst>
          </p:cNvPr>
          <p:cNvSpPr/>
          <p:nvPr/>
        </p:nvSpPr>
        <p:spPr>
          <a:xfrm>
            <a:off x="7112187" y="3256270"/>
            <a:ext cx="1055270" cy="49493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gekromd rechts 10">
            <a:extLst>
              <a:ext uri="{FF2B5EF4-FFF2-40B4-BE49-F238E27FC236}">
                <a16:creationId xmlns:a16="http://schemas.microsoft.com/office/drawing/2014/main" id="{D047DB17-C5E9-4EF3-94F7-E2D24C679562}"/>
              </a:ext>
            </a:extLst>
          </p:cNvPr>
          <p:cNvSpPr/>
          <p:nvPr/>
        </p:nvSpPr>
        <p:spPr>
          <a:xfrm>
            <a:off x="2031038" y="3496960"/>
            <a:ext cx="329983" cy="715042"/>
          </a:xfrm>
          <a:prstGeom prst="curvedRightArrow">
            <a:avLst>
              <a:gd name="adj1" fmla="val 25000"/>
              <a:gd name="adj2" fmla="val 50000"/>
              <a:gd name="adj3" fmla="val 17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44429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A099-C8D8-4DE5-A5C3-3DF2EB711724}"/>
              </a:ext>
            </a:extLst>
          </p:cNvPr>
          <p:cNvSpPr>
            <a:spLocks noGrp="1"/>
          </p:cNvSpPr>
          <p:nvPr>
            <p:ph type="title"/>
          </p:nvPr>
        </p:nvSpPr>
        <p:spPr>
          <a:xfrm>
            <a:off x="1615736" y="159798"/>
            <a:ext cx="7096264" cy="808653"/>
          </a:xfrm>
        </p:spPr>
        <p:txBody>
          <a:bodyPr/>
          <a:lstStyle/>
          <a:p>
            <a:r>
              <a:rPr lang="nl-BE" sz="1400" dirty="0"/>
              <a:t>E-loket voor ondernemers : kies een manier van aanmelden en jouw onderneming.</a:t>
            </a:r>
          </a:p>
        </p:txBody>
      </p:sp>
      <p:pic>
        <p:nvPicPr>
          <p:cNvPr id="7" name="Afbeelding 6">
            <a:extLst>
              <a:ext uri="{FF2B5EF4-FFF2-40B4-BE49-F238E27FC236}">
                <a16:creationId xmlns:a16="http://schemas.microsoft.com/office/drawing/2014/main" id="{23039C7D-7C19-44B4-B21A-0EA7CE4C7410}"/>
              </a:ext>
            </a:extLst>
          </p:cNvPr>
          <p:cNvPicPr>
            <a:picLocks noChangeAspect="1"/>
          </p:cNvPicPr>
          <p:nvPr/>
        </p:nvPicPr>
        <p:blipFill>
          <a:blip r:embed="rId2"/>
          <a:stretch>
            <a:fillRect/>
          </a:stretch>
        </p:blipFill>
        <p:spPr>
          <a:xfrm>
            <a:off x="2951807" y="3102743"/>
            <a:ext cx="5867673" cy="2601202"/>
          </a:xfrm>
          <a:prstGeom prst="rect">
            <a:avLst/>
          </a:prstGeom>
        </p:spPr>
      </p:pic>
      <p:pic>
        <p:nvPicPr>
          <p:cNvPr id="5" name="Tijdelijke aanduiding voor inhoud 3">
            <a:extLst>
              <a:ext uri="{FF2B5EF4-FFF2-40B4-BE49-F238E27FC236}">
                <a16:creationId xmlns:a16="http://schemas.microsoft.com/office/drawing/2014/main" id="{080EA2D7-1956-46AB-8C64-B28D77E4B45F}"/>
              </a:ext>
            </a:extLst>
          </p:cNvPr>
          <p:cNvPicPr>
            <a:picLocks noGrp="1" noChangeAspect="1"/>
          </p:cNvPicPr>
          <p:nvPr>
            <p:ph sz="half" idx="1"/>
          </p:nvPr>
        </p:nvPicPr>
        <p:blipFill>
          <a:blip r:embed="rId3"/>
          <a:stretch>
            <a:fillRect/>
          </a:stretch>
        </p:blipFill>
        <p:spPr>
          <a:xfrm>
            <a:off x="690361" y="564123"/>
            <a:ext cx="4522892" cy="3057965"/>
          </a:xfrm>
          <a:prstGeom prst="rect">
            <a:avLst/>
          </a:prstGeom>
        </p:spPr>
      </p:pic>
      <p:pic>
        <p:nvPicPr>
          <p:cNvPr id="6" name="Afbeelding 5">
            <a:extLst>
              <a:ext uri="{FF2B5EF4-FFF2-40B4-BE49-F238E27FC236}">
                <a16:creationId xmlns:a16="http://schemas.microsoft.com/office/drawing/2014/main" id="{A02E4912-EE61-4815-ABE0-EC76F4084709}"/>
              </a:ext>
            </a:extLst>
          </p:cNvPr>
          <p:cNvPicPr>
            <a:picLocks noChangeAspect="1"/>
          </p:cNvPicPr>
          <p:nvPr/>
        </p:nvPicPr>
        <p:blipFill>
          <a:blip r:embed="rId4"/>
          <a:stretch>
            <a:fillRect/>
          </a:stretch>
        </p:blipFill>
        <p:spPr>
          <a:xfrm>
            <a:off x="2484591" y="758901"/>
            <a:ext cx="1209675" cy="209550"/>
          </a:xfrm>
          <a:prstGeom prst="rect">
            <a:avLst/>
          </a:prstGeom>
        </p:spPr>
      </p:pic>
      <p:sp>
        <p:nvSpPr>
          <p:cNvPr id="8" name="Pijl: gekromd rechts 7">
            <a:extLst>
              <a:ext uri="{FF2B5EF4-FFF2-40B4-BE49-F238E27FC236}">
                <a16:creationId xmlns:a16="http://schemas.microsoft.com/office/drawing/2014/main" id="{CBBB0599-4B23-45F1-B2DA-B2DC790E74A4}"/>
              </a:ext>
            </a:extLst>
          </p:cNvPr>
          <p:cNvSpPr/>
          <p:nvPr/>
        </p:nvSpPr>
        <p:spPr>
          <a:xfrm>
            <a:off x="2621824" y="3429000"/>
            <a:ext cx="329983" cy="715042"/>
          </a:xfrm>
          <a:prstGeom prst="curvedRightArrow">
            <a:avLst>
              <a:gd name="adj1" fmla="val 25000"/>
              <a:gd name="adj2" fmla="val 50000"/>
              <a:gd name="adj3" fmla="val 17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574954062"/>
      </p:ext>
    </p:extLst>
  </p:cSld>
  <p:clrMapOvr>
    <a:masterClrMapping/>
  </p:clrMapOvr>
</p:sld>
</file>

<file path=ppt/theme/theme1.xml><?xml version="1.0" encoding="utf-8"?>
<a:theme xmlns:a="http://schemas.openxmlformats.org/drawingml/2006/main" name="Presentatie_VO_V6">
  <a:themeElements>
    <a:clrScheme name="AO">
      <a:dk1>
        <a:srgbClr val="232322"/>
      </a:dk1>
      <a:lt1>
        <a:sysClr val="window" lastClr="FFFFFF"/>
      </a:lt1>
      <a:dk2>
        <a:srgbClr val="263277"/>
      </a:dk2>
      <a:lt2>
        <a:srgbClr val="F6F5F3"/>
      </a:lt2>
      <a:accent1>
        <a:srgbClr val="73B632"/>
      </a:accent1>
      <a:accent2>
        <a:srgbClr val="373636"/>
      </a:accent2>
      <a:accent3>
        <a:srgbClr val="E5DA04"/>
      </a:accent3>
      <a:accent4>
        <a:srgbClr val="6B6B6B"/>
      </a:accent4>
      <a:accent5>
        <a:srgbClr val="D5D5D5"/>
      </a:accent5>
      <a:accent6>
        <a:srgbClr val="989898"/>
      </a:accent6>
      <a:hlink>
        <a:srgbClr val="263277"/>
      </a:hlink>
      <a:folHlink>
        <a:srgbClr val="73B632"/>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1 [Alleen-lezen]" id="{2318026A-EAFF-48AB-A52E-A1F5A6002F2C}" vid="{F4F6ACE5-DCC4-48E1-960A-6FF0F5A24AB8}"/>
    </a:ext>
  </a:extLst>
</a:theme>
</file>

<file path=ppt/theme/theme2.xml><?xml version="1.0" encoding="utf-8"?>
<a:theme xmlns:a="http://schemas.openxmlformats.org/drawingml/2006/main" name="Aangepast ontwerp">
  <a:themeElements>
    <a:clrScheme name="VREG">
      <a:dk1>
        <a:srgbClr val="105269"/>
      </a:dk1>
      <a:lt1>
        <a:sysClr val="window" lastClr="FFFFFF"/>
      </a:lt1>
      <a:dk2>
        <a:srgbClr val="E75113"/>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1 [Alleen-lezen]" id="{2318026A-EAFF-48AB-A52E-A1F5A6002F2C}" vid="{CC478D9E-969C-4AE4-95F2-623A871CF9F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1128</TotalTime>
  <Words>390</Words>
  <Application>Microsoft Office PowerPoint</Application>
  <PresentationFormat>Diavoorstelling (4:3)</PresentationFormat>
  <Paragraphs>55</Paragraphs>
  <Slides>15</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FlandersArtSans-Regular</vt:lpstr>
      <vt:lpstr>Calibri</vt:lpstr>
      <vt:lpstr>Arial</vt:lpstr>
      <vt:lpstr>Wingdings 3</vt:lpstr>
      <vt:lpstr>FlandersArtSerif-Regular</vt:lpstr>
      <vt:lpstr>FlandersArtSans-Bold</vt:lpstr>
      <vt:lpstr>FlandersArtSans-Light</vt:lpstr>
      <vt:lpstr>Presentatie_VO_V6</vt:lpstr>
      <vt:lpstr>Aangepast ontwerp</vt:lpstr>
      <vt:lpstr>Werken met de kmo-portefeuille</vt:lpstr>
      <vt:lpstr>STORTEN </vt:lpstr>
      <vt:lpstr>In de laatste stap van je steunaanvraag krijg je een subsidienummer en de stortingsgegevens voor jouw eigen bijdrage. Je kan deze stortingsgegevens ook afdrukken.  Je krijgt deze stortingsgegevens ook per mail. Om een storting naar de kmo-portefeuille uit te voeren hoef je niet in te loggen. </vt:lpstr>
      <vt:lpstr>Wat na de subsidieaanvraag?</vt:lpstr>
      <vt:lpstr>Jouw subsidie is aangevraagd. Volgende stap = stap 1 van 3 : storten eigen aandeel. </vt:lpstr>
      <vt:lpstr>Jouw subsidie is aangevraagd. Stap 2 van 3 : ontvangst subsidie.</vt:lpstr>
      <vt:lpstr>BETALEN </vt:lpstr>
      <vt:lpstr>Jouw subsidie is aangevraagd. Stap 3 van 3 : betaal uw factuur via de kmo-portefeuille.   Om deze betaalopdracht te geven moet je inloggen naar de kmo-portefeuille. De kmo-portefeuille is bereikbaar via het é-loket voor ondernemers.  Klik op www.kmo-portefeuille.be op de roze knop ‘Aanvragen’ en je wordt automatisch doorgestuurd naar het e-loket voor ondernemers.</vt:lpstr>
      <vt:lpstr>E-loket voor ondernemers : kies een manier van aanmelden en jouw onderneming.</vt:lpstr>
      <vt:lpstr>E-loket voor ondernemers : ga naar jouw project kmo-portefeuille.</vt:lpstr>
      <vt:lpstr>Kmo-portefeuille: grootte van de onderneming.</vt:lpstr>
      <vt:lpstr>Kmo-portefeuille : betaling aan de dienstverlener.</vt:lpstr>
      <vt:lpstr>Kmo-portefeuille : betaal jouw factuur via het betaalformulier van de kmo-portefeuille. </vt:lpstr>
      <vt:lpstr>Na betaling vragen wij jouw mening over de kwaliteit van de dienstverlener. Jouw subsidieaanvraag krijgt de status ‘Afgewerkt’ als het volledige projectbedrag aan de dienstverlener betaald is. Je kan de projecten terugvinden in de historiek van jouw kmo-portefeuille.</vt:lpstr>
      <vt:lpstr>Hulp nodig of heb je een vraag?</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Cock, An</dc:creator>
  <cp:lastModifiedBy>Wittemberg Koen</cp:lastModifiedBy>
  <cp:revision>70</cp:revision>
  <dcterms:created xsi:type="dcterms:W3CDTF">2015-03-09T08:59:43Z</dcterms:created>
  <dcterms:modified xsi:type="dcterms:W3CDTF">2020-07-10T08:08:28Z</dcterms:modified>
</cp:coreProperties>
</file>