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sldIdLst>
    <p:sldId id="256" r:id="rId3"/>
    <p:sldId id="257" r:id="rId4"/>
    <p:sldId id="259" r:id="rId5"/>
    <p:sldId id="260" r:id="rId6"/>
    <p:sldId id="262" r:id="rId7"/>
    <p:sldId id="263" r:id="rId8"/>
    <p:sldId id="270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7" r:id="rId42"/>
    <p:sldId id="308" r:id="rId43"/>
    <p:sldId id="310" r:id="rId44"/>
    <p:sldId id="311" r:id="rId45"/>
    <p:sldId id="312" r:id="rId46"/>
    <p:sldId id="313" r:id="rId47"/>
    <p:sldId id="472" r:id="rId48"/>
    <p:sldId id="320" r:id="rId49"/>
    <p:sldId id="317" r:id="rId50"/>
    <p:sldId id="318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8" r:id="rId68"/>
    <p:sldId id="337" r:id="rId69"/>
    <p:sldId id="339" r:id="rId70"/>
    <p:sldId id="340" r:id="rId71"/>
    <p:sldId id="342" r:id="rId72"/>
    <p:sldId id="343" r:id="rId73"/>
    <p:sldId id="344" r:id="rId74"/>
    <p:sldId id="345" r:id="rId75"/>
    <p:sldId id="346" r:id="rId76"/>
    <p:sldId id="347" r:id="rId77"/>
    <p:sldId id="341" r:id="rId78"/>
    <p:sldId id="349" r:id="rId79"/>
    <p:sldId id="474" r:id="rId80"/>
    <p:sldId id="353" r:id="rId81"/>
    <p:sldId id="354" r:id="rId82"/>
    <p:sldId id="355" r:id="rId83"/>
    <p:sldId id="356" r:id="rId84"/>
    <p:sldId id="358" r:id="rId85"/>
    <p:sldId id="359" r:id="rId86"/>
    <p:sldId id="361" r:id="rId87"/>
    <p:sldId id="363" r:id="rId88"/>
    <p:sldId id="364" r:id="rId89"/>
    <p:sldId id="365" r:id="rId90"/>
    <p:sldId id="366" r:id="rId91"/>
    <p:sldId id="368" r:id="rId92"/>
    <p:sldId id="367" r:id="rId93"/>
    <p:sldId id="369" r:id="rId94"/>
    <p:sldId id="370" r:id="rId95"/>
    <p:sldId id="371" r:id="rId96"/>
    <p:sldId id="372" r:id="rId97"/>
    <p:sldId id="373" r:id="rId98"/>
    <p:sldId id="374" r:id="rId99"/>
    <p:sldId id="375" r:id="rId100"/>
    <p:sldId id="376" r:id="rId101"/>
    <p:sldId id="377" r:id="rId102"/>
    <p:sldId id="378" r:id="rId103"/>
    <p:sldId id="379" r:id="rId104"/>
    <p:sldId id="380" r:id="rId105"/>
    <p:sldId id="381" r:id="rId106"/>
    <p:sldId id="382" r:id="rId107"/>
    <p:sldId id="383" r:id="rId108"/>
    <p:sldId id="384" r:id="rId109"/>
    <p:sldId id="385" r:id="rId110"/>
    <p:sldId id="386" r:id="rId111"/>
    <p:sldId id="387" r:id="rId112"/>
    <p:sldId id="388" r:id="rId113"/>
    <p:sldId id="389" r:id="rId114"/>
    <p:sldId id="390" r:id="rId115"/>
    <p:sldId id="391" r:id="rId116"/>
    <p:sldId id="392" r:id="rId117"/>
    <p:sldId id="393" r:id="rId118"/>
    <p:sldId id="394" r:id="rId119"/>
    <p:sldId id="395" r:id="rId120"/>
    <p:sldId id="396" r:id="rId121"/>
    <p:sldId id="397" r:id="rId122"/>
    <p:sldId id="398" r:id="rId123"/>
    <p:sldId id="399" r:id="rId124"/>
    <p:sldId id="400" r:id="rId125"/>
    <p:sldId id="401" r:id="rId126"/>
    <p:sldId id="402" r:id="rId127"/>
    <p:sldId id="403" r:id="rId128"/>
    <p:sldId id="404" r:id="rId129"/>
    <p:sldId id="405" r:id="rId130"/>
    <p:sldId id="406" r:id="rId131"/>
    <p:sldId id="407" r:id="rId132"/>
    <p:sldId id="408" r:id="rId133"/>
    <p:sldId id="409" r:id="rId134"/>
    <p:sldId id="412" r:id="rId135"/>
    <p:sldId id="413" r:id="rId136"/>
    <p:sldId id="414" r:id="rId137"/>
    <p:sldId id="415" r:id="rId138"/>
    <p:sldId id="416" r:id="rId139"/>
    <p:sldId id="417" r:id="rId140"/>
    <p:sldId id="418" r:id="rId141"/>
    <p:sldId id="419" r:id="rId142"/>
    <p:sldId id="420" r:id="rId143"/>
    <p:sldId id="422" r:id="rId144"/>
    <p:sldId id="423" r:id="rId145"/>
    <p:sldId id="424" r:id="rId146"/>
    <p:sldId id="425" r:id="rId147"/>
    <p:sldId id="426" r:id="rId148"/>
    <p:sldId id="427" r:id="rId149"/>
    <p:sldId id="428" r:id="rId150"/>
    <p:sldId id="429" r:id="rId151"/>
    <p:sldId id="430" r:id="rId152"/>
    <p:sldId id="431" r:id="rId153"/>
    <p:sldId id="432" r:id="rId154"/>
    <p:sldId id="433" r:id="rId155"/>
    <p:sldId id="434" r:id="rId156"/>
    <p:sldId id="435" r:id="rId157"/>
    <p:sldId id="436" r:id="rId158"/>
    <p:sldId id="437" r:id="rId159"/>
    <p:sldId id="438" r:id="rId160"/>
    <p:sldId id="439" r:id="rId161"/>
    <p:sldId id="441" r:id="rId162"/>
    <p:sldId id="442" r:id="rId163"/>
    <p:sldId id="443" r:id="rId164"/>
    <p:sldId id="444" r:id="rId165"/>
    <p:sldId id="445" r:id="rId166"/>
    <p:sldId id="446" r:id="rId167"/>
    <p:sldId id="447" r:id="rId168"/>
    <p:sldId id="448" r:id="rId169"/>
    <p:sldId id="449" r:id="rId170"/>
    <p:sldId id="450" r:id="rId171"/>
    <p:sldId id="451" r:id="rId172"/>
    <p:sldId id="452" r:id="rId173"/>
    <p:sldId id="453" r:id="rId174"/>
    <p:sldId id="455" r:id="rId175"/>
    <p:sldId id="456" r:id="rId176"/>
    <p:sldId id="457" r:id="rId177"/>
    <p:sldId id="458" r:id="rId178"/>
    <p:sldId id="459" r:id="rId179"/>
    <p:sldId id="460" r:id="rId180"/>
    <p:sldId id="461" r:id="rId181"/>
    <p:sldId id="462" r:id="rId182"/>
    <p:sldId id="464" r:id="rId183"/>
    <p:sldId id="465" r:id="rId184"/>
  </p:sldIdLst>
  <p:sldSz cx="12192000" cy="6858000"/>
  <p:notesSz cx="6858000" cy="9144000"/>
  <p:custDataLst>
    <p:tags r:id="rId185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111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tableStyles" Target="tableStyle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presProps" Target="presProps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AFCF80-B0DD-4736-AA8B-7F4899F8527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1D1A4E61-A428-41AC-8B98-669644663A95}">
      <dgm:prSet phldrT="[Tekst]"/>
      <dgm:spPr/>
      <dgm:t>
        <a:bodyPr/>
        <a:lstStyle/>
        <a:p>
          <a:r>
            <a:rPr lang="nl-BE" dirty="0"/>
            <a:t>Werkrelatie</a:t>
          </a:r>
        </a:p>
      </dgm:t>
    </dgm:pt>
    <dgm:pt modelId="{92684E20-69C3-4D5A-8034-1DB23A6D0ED7}" type="parTrans" cxnId="{AA834BD5-0089-43D8-9C9D-D84DA7381271}">
      <dgm:prSet/>
      <dgm:spPr/>
      <dgm:t>
        <a:bodyPr/>
        <a:lstStyle/>
        <a:p>
          <a:endParaRPr lang="nl-BE"/>
        </a:p>
      </dgm:t>
    </dgm:pt>
    <dgm:pt modelId="{B19F4E80-F050-4015-9B9F-D7B4FF1EE3DE}" type="sibTrans" cxnId="{AA834BD5-0089-43D8-9C9D-D84DA7381271}">
      <dgm:prSet/>
      <dgm:spPr/>
      <dgm:t>
        <a:bodyPr/>
        <a:lstStyle/>
        <a:p>
          <a:endParaRPr lang="nl-BE"/>
        </a:p>
      </dgm:t>
    </dgm:pt>
    <dgm:pt modelId="{C9DA8499-8260-42D0-B791-08EE66BDBCAA}">
      <dgm:prSet phldrT="[Tekst]"/>
      <dgm:spPr/>
      <dgm:t>
        <a:bodyPr/>
        <a:lstStyle/>
        <a:p>
          <a:r>
            <a:rPr lang="nl-BE" dirty="0"/>
            <a:t>Nieuw</a:t>
          </a:r>
        </a:p>
      </dgm:t>
    </dgm:pt>
    <dgm:pt modelId="{2B3719C2-A5AA-428D-9857-8807AAE9B320}" type="parTrans" cxnId="{B5ED53D4-E7A4-4D38-8D5B-A0AA96B5F33C}">
      <dgm:prSet/>
      <dgm:spPr/>
      <dgm:t>
        <a:bodyPr/>
        <a:lstStyle/>
        <a:p>
          <a:endParaRPr lang="nl-BE"/>
        </a:p>
      </dgm:t>
    </dgm:pt>
    <dgm:pt modelId="{BC688968-47E5-498B-828F-7D809475FD87}" type="sibTrans" cxnId="{B5ED53D4-E7A4-4D38-8D5B-A0AA96B5F33C}">
      <dgm:prSet/>
      <dgm:spPr/>
      <dgm:t>
        <a:bodyPr/>
        <a:lstStyle/>
        <a:p>
          <a:endParaRPr lang="nl-BE"/>
        </a:p>
      </dgm:t>
    </dgm:pt>
    <dgm:pt modelId="{3C8F3D2E-653B-4BB9-A397-ECD5FD402910}">
      <dgm:prSet phldrT="[Tekst]"/>
      <dgm:spPr/>
      <dgm:t>
        <a:bodyPr/>
        <a:lstStyle/>
        <a:p>
          <a:r>
            <a:rPr lang="nl-BE" dirty="0"/>
            <a:t>Hangt niet aan ingediende kostenlijn</a:t>
          </a:r>
        </a:p>
      </dgm:t>
    </dgm:pt>
    <dgm:pt modelId="{5CEFB9E2-846E-4AFB-84D4-388CF8BA3DCC}" type="parTrans" cxnId="{5FE91DE9-FBF2-4A50-B408-AACE5152F29B}">
      <dgm:prSet/>
      <dgm:spPr/>
      <dgm:t>
        <a:bodyPr/>
        <a:lstStyle/>
        <a:p>
          <a:endParaRPr lang="nl-BE"/>
        </a:p>
      </dgm:t>
    </dgm:pt>
    <dgm:pt modelId="{F5D099AF-5FDF-401E-A749-EAA3ACECB379}" type="sibTrans" cxnId="{5FE91DE9-FBF2-4A50-B408-AACE5152F29B}">
      <dgm:prSet/>
      <dgm:spPr/>
      <dgm:t>
        <a:bodyPr/>
        <a:lstStyle/>
        <a:p>
          <a:endParaRPr lang="nl-BE"/>
        </a:p>
      </dgm:t>
    </dgm:pt>
    <dgm:pt modelId="{ECDC756D-B134-4DC6-A3C0-DE8C756D56BA}">
      <dgm:prSet phldrT="[Tekst]"/>
      <dgm:spPr/>
      <dgm:t>
        <a:bodyPr/>
        <a:lstStyle/>
        <a:p>
          <a:r>
            <a:rPr lang="nl-BE" dirty="0"/>
            <a:t>Bestaand</a:t>
          </a:r>
        </a:p>
      </dgm:t>
    </dgm:pt>
    <dgm:pt modelId="{642521E0-B4C6-4928-9B34-DAF1E085F0EE}" type="parTrans" cxnId="{80D09200-A805-4107-84BF-794DCA0DFB62}">
      <dgm:prSet/>
      <dgm:spPr/>
      <dgm:t>
        <a:bodyPr/>
        <a:lstStyle/>
        <a:p>
          <a:endParaRPr lang="nl-BE"/>
        </a:p>
      </dgm:t>
    </dgm:pt>
    <dgm:pt modelId="{026C0534-B718-4A8E-B73F-BDF3F3795AE1}" type="sibTrans" cxnId="{80D09200-A805-4107-84BF-794DCA0DFB62}">
      <dgm:prSet/>
      <dgm:spPr/>
      <dgm:t>
        <a:bodyPr/>
        <a:lstStyle/>
        <a:p>
          <a:endParaRPr lang="nl-BE"/>
        </a:p>
      </dgm:t>
    </dgm:pt>
    <dgm:pt modelId="{E1E01737-F9AD-4732-98BD-DC7A5F93AFF8}">
      <dgm:prSet phldrT="[Tekst]"/>
      <dgm:spPr/>
      <dgm:t>
        <a:bodyPr/>
        <a:lstStyle/>
        <a:p>
          <a:r>
            <a:rPr lang="nl-BE" dirty="0"/>
            <a:t>Nog niet ingediende kostenlijn(en)</a:t>
          </a:r>
        </a:p>
      </dgm:t>
    </dgm:pt>
    <dgm:pt modelId="{4A6E9FAA-AD04-4108-BA72-62CE40AECCAC}" type="parTrans" cxnId="{2D8A1D90-2CC3-46A7-BC8C-569B2822946C}">
      <dgm:prSet/>
      <dgm:spPr/>
      <dgm:t>
        <a:bodyPr/>
        <a:lstStyle/>
        <a:p>
          <a:endParaRPr lang="nl-BE"/>
        </a:p>
      </dgm:t>
    </dgm:pt>
    <dgm:pt modelId="{055B4005-14B0-48C7-B3E1-4C4B357E4482}" type="sibTrans" cxnId="{2D8A1D90-2CC3-46A7-BC8C-569B2822946C}">
      <dgm:prSet/>
      <dgm:spPr/>
      <dgm:t>
        <a:bodyPr/>
        <a:lstStyle/>
        <a:p>
          <a:endParaRPr lang="nl-BE"/>
        </a:p>
      </dgm:t>
    </dgm:pt>
    <dgm:pt modelId="{5E0132B9-981A-45C8-9055-32BB7639B501}">
      <dgm:prSet phldrT="[Tekst]"/>
      <dgm:spPr/>
      <dgm:t>
        <a:bodyPr/>
        <a:lstStyle/>
        <a:p>
          <a:r>
            <a:rPr lang="nl-BE" dirty="0"/>
            <a:t>Ingediende kostenlijn</a:t>
          </a:r>
        </a:p>
      </dgm:t>
    </dgm:pt>
    <dgm:pt modelId="{EE5F7D22-EC79-42B8-8436-7AC9D61F2B32}" type="parTrans" cxnId="{056C8EAB-F138-444D-8091-1AC0CFCFE478}">
      <dgm:prSet/>
      <dgm:spPr/>
      <dgm:t>
        <a:bodyPr/>
        <a:lstStyle/>
        <a:p>
          <a:endParaRPr lang="nl-BE"/>
        </a:p>
      </dgm:t>
    </dgm:pt>
    <dgm:pt modelId="{F8DE2E25-5CFA-450C-A9E5-CB350D6BEDD2}" type="sibTrans" cxnId="{056C8EAB-F138-444D-8091-1AC0CFCFE478}">
      <dgm:prSet/>
      <dgm:spPr/>
      <dgm:t>
        <a:bodyPr/>
        <a:lstStyle/>
        <a:p>
          <a:endParaRPr lang="nl-BE"/>
        </a:p>
      </dgm:t>
    </dgm:pt>
    <dgm:pt modelId="{94B29DC1-0191-4B41-B6CF-AB4B22FB41E6}">
      <dgm:prSet phldrT="[Tekst]"/>
      <dgm:spPr>
        <a:solidFill>
          <a:srgbClr val="FFC000"/>
        </a:solidFill>
      </dgm:spPr>
      <dgm:t>
        <a:bodyPr/>
        <a:lstStyle/>
        <a:p>
          <a:r>
            <a:rPr lang="nl-BE" dirty="0">
              <a:solidFill>
                <a:schemeClr val="tx1"/>
              </a:solidFill>
            </a:rPr>
            <a:t>Niet meer bewerken: info naar dossierbehandelaar voor aanvulling</a:t>
          </a:r>
        </a:p>
      </dgm:t>
    </dgm:pt>
    <dgm:pt modelId="{3BBDCA6E-F5CD-4F2A-9356-BAEDAD15AC44}" type="parTrans" cxnId="{E7D6BEC3-3346-4808-8264-BE019973AA99}">
      <dgm:prSet/>
      <dgm:spPr/>
      <dgm:t>
        <a:bodyPr/>
        <a:lstStyle/>
        <a:p>
          <a:endParaRPr lang="nl-BE"/>
        </a:p>
      </dgm:t>
    </dgm:pt>
    <dgm:pt modelId="{E26AC059-CE48-4B1F-9F08-9CA71637800F}" type="sibTrans" cxnId="{E7D6BEC3-3346-4808-8264-BE019973AA99}">
      <dgm:prSet/>
      <dgm:spPr/>
      <dgm:t>
        <a:bodyPr/>
        <a:lstStyle/>
        <a:p>
          <a:endParaRPr lang="nl-BE"/>
        </a:p>
      </dgm:t>
    </dgm:pt>
    <dgm:pt modelId="{D2C9CE5D-4FC3-4DFD-AF1F-36F03532EB09}">
      <dgm:prSet phldrT="[Tekst]"/>
      <dgm:spPr>
        <a:solidFill>
          <a:srgbClr val="00B050"/>
        </a:solidFill>
      </dgm:spPr>
      <dgm:t>
        <a:bodyPr/>
        <a:lstStyle/>
        <a:p>
          <a:r>
            <a:rPr lang="nl-BE" dirty="0"/>
            <a:t>U wijzigt naar wens</a:t>
          </a:r>
        </a:p>
      </dgm:t>
    </dgm:pt>
    <dgm:pt modelId="{A6CC65B6-0F3D-428D-AB38-2C076C132020}" type="parTrans" cxnId="{0D9626F8-8AC1-4324-825A-BE39AC393B3B}">
      <dgm:prSet/>
      <dgm:spPr/>
      <dgm:t>
        <a:bodyPr/>
        <a:lstStyle/>
        <a:p>
          <a:endParaRPr lang="nl-BE"/>
        </a:p>
      </dgm:t>
    </dgm:pt>
    <dgm:pt modelId="{80FA74CF-CAB8-4683-BC3D-FE556A05F5A5}" type="sibTrans" cxnId="{0D9626F8-8AC1-4324-825A-BE39AC393B3B}">
      <dgm:prSet/>
      <dgm:spPr/>
      <dgm:t>
        <a:bodyPr/>
        <a:lstStyle/>
        <a:p>
          <a:endParaRPr lang="nl-BE"/>
        </a:p>
      </dgm:t>
    </dgm:pt>
    <dgm:pt modelId="{B8EB539B-5B6A-41E8-88AD-81BB30DE8455}">
      <dgm:prSet phldrT="[Tekst]"/>
      <dgm:spPr>
        <a:solidFill>
          <a:srgbClr val="00B050"/>
        </a:solidFill>
      </dgm:spPr>
      <dgm:t>
        <a:bodyPr/>
        <a:lstStyle/>
        <a:p>
          <a:r>
            <a:rPr lang="nl-BE" dirty="0"/>
            <a:t>U wijzigt naar wens</a:t>
          </a:r>
        </a:p>
      </dgm:t>
    </dgm:pt>
    <dgm:pt modelId="{2A932639-5678-45D0-BC6D-1CBFA554821F}" type="parTrans" cxnId="{2B0BDF47-5EE8-43D9-AE7F-EE6BAD5B1C33}">
      <dgm:prSet/>
      <dgm:spPr/>
      <dgm:t>
        <a:bodyPr/>
        <a:lstStyle/>
        <a:p>
          <a:endParaRPr lang="nl-BE"/>
        </a:p>
      </dgm:t>
    </dgm:pt>
    <dgm:pt modelId="{66ED4FB9-1D92-405E-A9AD-F3075C7AE19A}" type="sibTrans" cxnId="{2B0BDF47-5EE8-43D9-AE7F-EE6BAD5B1C33}">
      <dgm:prSet/>
      <dgm:spPr/>
      <dgm:t>
        <a:bodyPr/>
        <a:lstStyle/>
        <a:p>
          <a:endParaRPr lang="nl-BE"/>
        </a:p>
      </dgm:t>
    </dgm:pt>
    <dgm:pt modelId="{2AA95786-A7F6-4AD6-9558-25567273578B}" type="pres">
      <dgm:prSet presAssocID="{BDAFCF80-B0DD-4736-AA8B-7F4899F852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C989C59-53CA-4E2D-8E26-AF43F42D5176}" type="pres">
      <dgm:prSet presAssocID="{1D1A4E61-A428-41AC-8B98-669644663A95}" presName="root1" presStyleCnt="0"/>
      <dgm:spPr/>
    </dgm:pt>
    <dgm:pt modelId="{D3610899-C8F2-4D86-ABB1-AF5408AD6E32}" type="pres">
      <dgm:prSet presAssocID="{1D1A4E61-A428-41AC-8B98-669644663A95}" presName="LevelOneTextNode" presStyleLbl="node0" presStyleIdx="0" presStyleCnt="1">
        <dgm:presLayoutVars>
          <dgm:chPref val="3"/>
        </dgm:presLayoutVars>
      </dgm:prSet>
      <dgm:spPr/>
    </dgm:pt>
    <dgm:pt modelId="{D6AC65E1-BB4D-44F4-960E-14AB9FDA1255}" type="pres">
      <dgm:prSet presAssocID="{1D1A4E61-A428-41AC-8B98-669644663A95}" presName="level2hierChild" presStyleCnt="0"/>
      <dgm:spPr/>
    </dgm:pt>
    <dgm:pt modelId="{B9D23D9B-0C70-456D-BE31-C6CA7C51C6EB}" type="pres">
      <dgm:prSet presAssocID="{2B3719C2-A5AA-428D-9857-8807AAE9B320}" presName="conn2-1" presStyleLbl="parChTrans1D2" presStyleIdx="0" presStyleCnt="2"/>
      <dgm:spPr/>
    </dgm:pt>
    <dgm:pt modelId="{EAF7E1AF-36ED-44E4-9235-27CD6C8D76DE}" type="pres">
      <dgm:prSet presAssocID="{2B3719C2-A5AA-428D-9857-8807AAE9B320}" presName="connTx" presStyleLbl="parChTrans1D2" presStyleIdx="0" presStyleCnt="2"/>
      <dgm:spPr/>
    </dgm:pt>
    <dgm:pt modelId="{D430710F-D2FA-45E9-B599-C81384CC1A51}" type="pres">
      <dgm:prSet presAssocID="{C9DA8499-8260-42D0-B791-08EE66BDBCAA}" presName="root2" presStyleCnt="0"/>
      <dgm:spPr/>
    </dgm:pt>
    <dgm:pt modelId="{27BBB5F2-FDA8-4CA4-B2CB-3316F5CA8492}" type="pres">
      <dgm:prSet presAssocID="{C9DA8499-8260-42D0-B791-08EE66BDBCAA}" presName="LevelTwoTextNode" presStyleLbl="node2" presStyleIdx="0" presStyleCnt="2">
        <dgm:presLayoutVars>
          <dgm:chPref val="3"/>
        </dgm:presLayoutVars>
      </dgm:prSet>
      <dgm:spPr/>
    </dgm:pt>
    <dgm:pt modelId="{2D651213-F0E6-4FD6-BBE6-4867654D300C}" type="pres">
      <dgm:prSet presAssocID="{C9DA8499-8260-42D0-B791-08EE66BDBCAA}" presName="level3hierChild" presStyleCnt="0"/>
      <dgm:spPr/>
    </dgm:pt>
    <dgm:pt modelId="{13590A2D-C2AA-479A-9BAF-B5435DEB64CE}" type="pres">
      <dgm:prSet presAssocID="{5CEFB9E2-846E-4AFB-84D4-388CF8BA3DCC}" presName="conn2-1" presStyleLbl="parChTrans1D3" presStyleIdx="0" presStyleCnt="3"/>
      <dgm:spPr/>
    </dgm:pt>
    <dgm:pt modelId="{BDCCB1F6-F780-4E3F-9103-881767355A51}" type="pres">
      <dgm:prSet presAssocID="{5CEFB9E2-846E-4AFB-84D4-388CF8BA3DCC}" presName="connTx" presStyleLbl="parChTrans1D3" presStyleIdx="0" presStyleCnt="3"/>
      <dgm:spPr/>
    </dgm:pt>
    <dgm:pt modelId="{80A608D5-F51F-4CD4-8BFF-7C4C26BC889B}" type="pres">
      <dgm:prSet presAssocID="{3C8F3D2E-653B-4BB9-A397-ECD5FD402910}" presName="root2" presStyleCnt="0"/>
      <dgm:spPr/>
    </dgm:pt>
    <dgm:pt modelId="{FF53E791-ED46-4375-B811-B5E5D4326AC3}" type="pres">
      <dgm:prSet presAssocID="{3C8F3D2E-653B-4BB9-A397-ECD5FD402910}" presName="LevelTwoTextNode" presStyleLbl="node3" presStyleIdx="0" presStyleCnt="3">
        <dgm:presLayoutVars>
          <dgm:chPref val="3"/>
        </dgm:presLayoutVars>
      </dgm:prSet>
      <dgm:spPr/>
    </dgm:pt>
    <dgm:pt modelId="{48BA47BC-BC8D-4ED8-90CE-60D4FE048BE7}" type="pres">
      <dgm:prSet presAssocID="{3C8F3D2E-653B-4BB9-A397-ECD5FD402910}" presName="level3hierChild" presStyleCnt="0"/>
      <dgm:spPr/>
    </dgm:pt>
    <dgm:pt modelId="{886ED137-9A36-4489-98F6-89744C5B7AF0}" type="pres">
      <dgm:prSet presAssocID="{A6CC65B6-0F3D-428D-AB38-2C076C132020}" presName="conn2-1" presStyleLbl="parChTrans1D4" presStyleIdx="0" presStyleCnt="3"/>
      <dgm:spPr/>
    </dgm:pt>
    <dgm:pt modelId="{146D6364-7719-4E4D-BDBB-FF594F6F7532}" type="pres">
      <dgm:prSet presAssocID="{A6CC65B6-0F3D-428D-AB38-2C076C132020}" presName="connTx" presStyleLbl="parChTrans1D4" presStyleIdx="0" presStyleCnt="3"/>
      <dgm:spPr/>
    </dgm:pt>
    <dgm:pt modelId="{1D7B7D99-31EE-4C67-9B49-12171B6ED05A}" type="pres">
      <dgm:prSet presAssocID="{D2C9CE5D-4FC3-4DFD-AF1F-36F03532EB09}" presName="root2" presStyleCnt="0"/>
      <dgm:spPr/>
    </dgm:pt>
    <dgm:pt modelId="{98E8B6F4-B4E8-4AB3-ADC6-8C9748B7F246}" type="pres">
      <dgm:prSet presAssocID="{D2C9CE5D-4FC3-4DFD-AF1F-36F03532EB09}" presName="LevelTwoTextNode" presStyleLbl="node4" presStyleIdx="0" presStyleCnt="3">
        <dgm:presLayoutVars>
          <dgm:chPref val="3"/>
        </dgm:presLayoutVars>
      </dgm:prSet>
      <dgm:spPr/>
    </dgm:pt>
    <dgm:pt modelId="{D824D56E-5F8E-4D49-819D-AD434D2614E1}" type="pres">
      <dgm:prSet presAssocID="{D2C9CE5D-4FC3-4DFD-AF1F-36F03532EB09}" presName="level3hierChild" presStyleCnt="0"/>
      <dgm:spPr/>
    </dgm:pt>
    <dgm:pt modelId="{8F8D21B7-95AE-42DD-A140-8CE4E8F14141}" type="pres">
      <dgm:prSet presAssocID="{642521E0-B4C6-4928-9B34-DAF1E085F0EE}" presName="conn2-1" presStyleLbl="parChTrans1D2" presStyleIdx="1" presStyleCnt="2"/>
      <dgm:spPr/>
    </dgm:pt>
    <dgm:pt modelId="{F93A7229-595C-417C-8581-A55E2034AE55}" type="pres">
      <dgm:prSet presAssocID="{642521E0-B4C6-4928-9B34-DAF1E085F0EE}" presName="connTx" presStyleLbl="parChTrans1D2" presStyleIdx="1" presStyleCnt="2"/>
      <dgm:spPr/>
    </dgm:pt>
    <dgm:pt modelId="{99FC83AE-9359-4A4F-95A1-D6F0A34AE5D8}" type="pres">
      <dgm:prSet presAssocID="{ECDC756D-B134-4DC6-A3C0-DE8C756D56BA}" presName="root2" presStyleCnt="0"/>
      <dgm:spPr/>
    </dgm:pt>
    <dgm:pt modelId="{EB224598-FD13-4E61-A508-D19493684AD0}" type="pres">
      <dgm:prSet presAssocID="{ECDC756D-B134-4DC6-A3C0-DE8C756D56BA}" presName="LevelTwoTextNode" presStyleLbl="node2" presStyleIdx="1" presStyleCnt="2">
        <dgm:presLayoutVars>
          <dgm:chPref val="3"/>
        </dgm:presLayoutVars>
      </dgm:prSet>
      <dgm:spPr/>
    </dgm:pt>
    <dgm:pt modelId="{2199AFA0-FF0E-469C-B2B2-16A402C85E3E}" type="pres">
      <dgm:prSet presAssocID="{ECDC756D-B134-4DC6-A3C0-DE8C756D56BA}" presName="level3hierChild" presStyleCnt="0"/>
      <dgm:spPr/>
    </dgm:pt>
    <dgm:pt modelId="{EE3F8AC8-9D15-49A0-8C78-A946B1EA7565}" type="pres">
      <dgm:prSet presAssocID="{4A6E9FAA-AD04-4108-BA72-62CE40AECCAC}" presName="conn2-1" presStyleLbl="parChTrans1D3" presStyleIdx="1" presStyleCnt="3"/>
      <dgm:spPr/>
    </dgm:pt>
    <dgm:pt modelId="{8B87F631-C15E-4A28-8B78-A5155EEFD883}" type="pres">
      <dgm:prSet presAssocID="{4A6E9FAA-AD04-4108-BA72-62CE40AECCAC}" presName="connTx" presStyleLbl="parChTrans1D3" presStyleIdx="1" presStyleCnt="3"/>
      <dgm:spPr/>
    </dgm:pt>
    <dgm:pt modelId="{ED4A919D-CB34-4ABA-B37C-9BACCC36FAEC}" type="pres">
      <dgm:prSet presAssocID="{E1E01737-F9AD-4732-98BD-DC7A5F93AFF8}" presName="root2" presStyleCnt="0"/>
      <dgm:spPr/>
    </dgm:pt>
    <dgm:pt modelId="{BB305469-5BD6-4A6B-92BE-03EB72EA0CF2}" type="pres">
      <dgm:prSet presAssocID="{E1E01737-F9AD-4732-98BD-DC7A5F93AFF8}" presName="LevelTwoTextNode" presStyleLbl="node3" presStyleIdx="1" presStyleCnt="3">
        <dgm:presLayoutVars>
          <dgm:chPref val="3"/>
        </dgm:presLayoutVars>
      </dgm:prSet>
      <dgm:spPr/>
    </dgm:pt>
    <dgm:pt modelId="{E089FE4D-2874-4F3D-9934-3864A881D73A}" type="pres">
      <dgm:prSet presAssocID="{E1E01737-F9AD-4732-98BD-DC7A5F93AFF8}" presName="level3hierChild" presStyleCnt="0"/>
      <dgm:spPr/>
    </dgm:pt>
    <dgm:pt modelId="{073300FF-8D64-42A1-8B9B-5A8CD805D290}" type="pres">
      <dgm:prSet presAssocID="{2A932639-5678-45D0-BC6D-1CBFA554821F}" presName="conn2-1" presStyleLbl="parChTrans1D4" presStyleIdx="1" presStyleCnt="3"/>
      <dgm:spPr/>
    </dgm:pt>
    <dgm:pt modelId="{01DBE5D6-E7AA-47CE-B8DF-FDCA03E076E9}" type="pres">
      <dgm:prSet presAssocID="{2A932639-5678-45D0-BC6D-1CBFA554821F}" presName="connTx" presStyleLbl="parChTrans1D4" presStyleIdx="1" presStyleCnt="3"/>
      <dgm:spPr/>
    </dgm:pt>
    <dgm:pt modelId="{98CEF31A-8A0A-417A-A854-FC15375907DB}" type="pres">
      <dgm:prSet presAssocID="{B8EB539B-5B6A-41E8-88AD-81BB30DE8455}" presName="root2" presStyleCnt="0"/>
      <dgm:spPr/>
    </dgm:pt>
    <dgm:pt modelId="{971AC707-48D6-4DBF-80DB-D26756527DF2}" type="pres">
      <dgm:prSet presAssocID="{B8EB539B-5B6A-41E8-88AD-81BB30DE8455}" presName="LevelTwoTextNode" presStyleLbl="node4" presStyleIdx="1" presStyleCnt="3">
        <dgm:presLayoutVars>
          <dgm:chPref val="3"/>
        </dgm:presLayoutVars>
      </dgm:prSet>
      <dgm:spPr/>
    </dgm:pt>
    <dgm:pt modelId="{EAF4FA03-7804-471A-8940-8B66C229CF24}" type="pres">
      <dgm:prSet presAssocID="{B8EB539B-5B6A-41E8-88AD-81BB30DE8455}" presName="level3hierChild" presStyleCnt="0"/>
      <dgm:spPr/>
    </dgm:pt>
    <dgm:pt modelId="{34105207-D274-4FFC-89A1-27BE97D34C6B}" type="pres">
      <dgm:prSet presAssocID="{EE5F7D22-EC79-42B8-8436-7AC9D61F2B32}" presName="conn2-1" presStyleLbl="parChTrans1D3" presStyleIdx="2" presStyleCnt="3"/>
      <dgm:spPr/>
    </dgm:pt>
    <dgm:pt modelId="{E55B67F5-5112-4A95-8181-229896F54F12}" type="pres">
      <dgm:prSet presAssocID="{EE5F7D22-EC79-42B8-8436-7AC9D61F2B32}" presName="connTx" presStyleLbl="parChTrans1D3" presStyleIdx="2" presStyleCnt="3"/>
      <dgm:spPr/>
    </dgm:pt>
    <dgm:pt modelId="{F1E4DBCE-5A1A-4697-9887-62A41D63140D}" type="pres">
      <dgm:prSet presAssocID="{5E0132B9-981A-45C8-9055-32BB7639B501}" presName="root2" presStyleCnt="0"/>
      <dgm:spPr/>
    </dgm:pt>
    <dgm:pt modelId="{9836BC89-D885-47E0-AFFB-1ADE6803C097}" type="pres">
      <dgm:prSet presAssocID="{5E0132B9-981A-45C8-9055-32BB7639B501}" presName="LevelTwoTextNode" presStyleLbl="node3" presStyleIdx="2" presStyleCnt="3">
        <dgm:presLayoutVars>
          <dgm:chPref val="3"/>
        </dgm:presLayoutVars>
      </dgm:prSet>
      <dgm:spPr/>
    </dgm:pt>
    <dgm:pt modelId="{067272BD-3D95-463C-AFAC-B51338F839D6}" type="pres">
      <dgm:prSet presAssocID="{5E0132B9-981A-45C8-9055-32BB7639B501}" presName="level3hierChild" presStyleCnt="0"/>
      <dgm:spPr/>
    </dgm:pt>
    <dgm:pt modelId="{12DB2D72-1463-4242-8A98-84ED57EE09F9}" type="pres">
      <dgm:prSet presAssocID="{3BBDCA6E-F5CD-4F2A-9356-BAEDAD15AC44}" presName="conn2-1" presStyleLbl="parChTrans1D4" presStyleIdx="2" presStyleCnt="3"/>
      <dgm:spPr/>
    </dgm:pt>
    <dgm:pt modelId="{4F497395-CE4B-47C2-8114-665A8B2367C1}" type="pres">
      <dgm:prSet presAssocID="{3BBDCA6E-F5CD-4F2A-9356-BAEDAD15AC44}" presName="connTx" presStyleLbl="parChTrans1D4" presStyleIdx="2" presStyleCnt="3"/>
      <dgm:spPr/>
    </dgm:pt>
    <dgm:pt modelId="{26E9A4B8-1F66-4E56-A754-B006E9F85536}" type="pres">
      <dgm:prSet presAssocID="{94B29DC1-0191-4B41-B6CF-AB4B22FB41E6}" presName="root2" presStyleCnt="0"/>
      <dgm:spPr/>
    </dgm:pt>
    <dgm:pt modelId="{A312B90A-0AA5-44E4-8E54-94EE4404887B}" type="pres">
      <dgm:prSet presAssocID="{94B29DC1-0191-4B41-B6CF-AB4B22FB41E6}" presName="LevelTwoTextNode" presStyleLbl="node4" presStyleIdx="2" presStyleCnt="3">
        <dgm:presLayoutVars>
          <dgm:chPref val="3"/>
        </dgm:presLayoutVars>
      </dgm:prSet>
      <dgm:spPr/>
    </dgm:pt>
    <dgm:pt modelId="{F0A36C43-7C0E-4AB0-89E3-F3486B6FAC5F}" type="pres">
      <dgm:prSet presAssocID="{94B29DC1-0191-4B41-B6CF-AB4B22FB41E6}" presName="level3hierChild" presStyleCnt="0"/>
      <dgm:spPr/>
    </dgm:pt>
  </dgm:ptLst>
  <dgm:cxnLst>
    <dgm:cxn modelId="{80D09200-A805-4107-84BF-794DCA0DFB62}" srcId="{1D1A4E61-A428-41AC-8B98-669644663A95}" destId="{ECDC756D-B134-4DC6-A3C0-DE8C756D56BA}" srcOrd="1" destOrd="0" parTransId="{642521E0-B4C6-4928-9B34-DAF1E085F0EE}" sibTransId="{026C0534-B718-4A8E-B73F-BDF3F3795AE1}"/>
    <dgm:cxn modelId="{2D2D8A06-555F-4C04-AFCC-4ED405C74E2F}" type="presOf" srcId="{A6CC65B6-0F3D-428D-AB38-2C076C132020}" destId="{146D6364-7719-4E4D-BDBB-FF594F6F7532}" srcOrd="1" destOrd="0" presId="urn:microsoft.com/office/officeart/2005/8/layout/hierarchy2"/>
    <dgm:cxn modelId="{B5BE8B0D-679E-4557-8A28-2035353F39F0}" type="presOf" srcId="{B8EB539B-5B6A-41E8-88AD-81BB30DE8455}" destId="{971AC707-48D6-4DBF-80DB-D26756527DF2}" srcOrd="0" destOrd="0" presId="urn:microsoft.com/office/officeart/2005/8/layout/hierarchy2"/>
    <dgm:cxn modelId="{08B3D117-8193-4838-85DD-3276DC089E1A}" type="presOf" srcId="{2A932639-5678-45D0-BC6D-1CBFA554821F}" destId="{073300FF-8D64-42A1-8B9B-5A8CD805D290}" srcOrd="0" destOrd="0" presId="urn:microsoft.com/office/officeart/2005/8/layout/hierarchy2"/>
    <dgm:cxn modelId="{5B567C36-30E5-4C7D-AA18-4FF11497533C}" type="presOf" srcId="{EE5F7D22-EC79-42B8-8436-7AC9D61F2B32}" destId="{E55B67F5-5112-4A95-8181-229896F54F12}" srcOrd="1" destOrd="0" presId="urn:microsoft.com/office/officeart/2005/8/layout/hierarchy2"/>
    <dgm:cxn modelId="{F7CB933A-E062-4C62-BA0F-732735F7A61A}" type="presOf" srcId="{642521E0-B4C6-4928-9B34-DAF1E085F0EE}" destId="{F93A7229-595C-417C-8581-A55E2034AE55}" srcOrd="1" destOrd="0" presId="urn:microsoft.com/office/officeart/2005/8/layout/hierarchy2"/>
    <dgm:cxn modelId="{B3A61A5E-A053-49AA-BC19-E52DA347AC58}" type="presOf" srcId="{1D1A4E61-A428-41AC-8B98-669644663A95}" destId="{D3610899-C8F2-4D86-ABB1-AF5408AD6E32}" srcOrd="0" destOrd="0" presId="urn:microsoft.com/office/officeart/2005/8/layout/hierarchy2"/>
    <dgm:cxn modelId="{CF6A4762-2F5E-411B-A185-CC8A669EF651}" type="presOf" srcId="{2B3719C2-A5AA-428D-9857-8807AAE9B320}" destId="{EAF7E1AF-36ED-44E4-9235-27CD6C8D76DE}" srcOrd="1" destOrd="0" presId="urn:microsoft.com/office/officeart/2005/8/layout/hierarchy2"/>
    <dgm:cxn modelId="{FBE7BA44-CD35-413F-B491-E3F937A1321E}" type="presOf" srcId="{5E0132B9-981A-45C8-9055-32BB7639B501}" destId="{9836BC89-D885-47E0-AFFB-1ADE6803C097}" srcOrd="0" destOrd="0" presId="urn:microsoft.com/office/officeart/2005/8/layout/hierarchy2"/>
    <dgm:cxn modelId="{2B0BDF47-5EE8-43D9-AE7F-EE6BAD5B1C33}" srcId="{E1E01737-F9AD-4732-98BD-DC7A5F93AFF8}" destId="{B8EB539B-5B6A-41E8-88AD-81BB30DE8455}" srcOrd="0" destOrd="0" parTransId="{2A932639-5678-45D0-BC6D-1CBFA554821F}" sibTransId="{66ED4FB9-1D92-405E-A9AD-F3075C7AE19A}"/>
    <dgm:cxn modelId="{0DA0434A-5854-417A-8161-0D11B04A4143}" type="presOf" srcId="{4A6E9FAA-AD04-4108-BA72-62CE40AECCAC}" destId="{8B87F631-C15E-4A28-8B78-A5155EEFD883}" srcOrd="1" destOrd="0" presId="urn:microsoft.com/office/officeart/2005/8/layout/hierarchy2"/>
    <dgm:cxn modelId="{D653474B-9F59-49A9-BCAE-43A8C630902C}" type="presOf" srcId="{EE5F7D22-EC79-42B8-8436-7AC9D61F2B32}" destId="{34105207-D274-4FFC-89A1-27BE97D34C6B}" srcOrd="0" destOrd="0" presId="urn:microsoft.com/office/officeart/2005/8/layout/hierarchy2"/>
    <dgm:cxn modelId="{39A7476E-F186-4595-B09A-26193F1B273B}" type="presOf" srcId="{3BBDCA6E-F5CD-4F2A-9356-BAEDAD15AC44}" destId="{12DB2D72-1463-4242-8A98-84ED57EE09F9}" srcOrd="0" destOrd="0" presId="urn:microsoft.com/office/officeart/2005/8/layout/hierarchy2"/>
    <dgm:cxn modelId="{420E8951-F8C7-4C0F-8B03-02B8FC7F535F}" type="presOf" srcId="{D2C9CE5D-4FC3-4DFD-AF1F-36F03532EB09}" destId="{98E8B6F4-B4E8-4AB3-ADC6-8C9748B7F246}" srcOrd="0" destOrd="0" presId="urn:microsoft.com/office/officeart/2005/8/layout/hierarchy2"/>
    <dgm:cxn modelId="{35BEA751-433D-4A2A-AE6C-D505A51DC1B5}" type="presOf" srcId="{A6CC65B6-0F3D-428D-AB38-2C076C132020}" destId="{886ED137-9A36-4489-98F6-89744C5B7AF0}" srcOrd="0" destOrd="0" presId="urn:microsoft.com/office/officeart/2005/8/layout/hierarchy2"/>
    <dgm:cxn modelId="{04229283-FE40-4A03-9FE5-AB916A335D8E}" type="presOf" srcId="{C9DA8499-8260-42D0-B791-08EE66BDBCAA}" destId="{27BBB5F2-FDA8-4CA4-B2CB-3316F5CA8492}" srcOrd="0" destOrd="0" presId="urn:microsoft.com/office/officeart/2005/8/layout/hierarchy2"/>
    <dgm:cxn modelId="{53136C88-34E8-4604-B0AA-C65D207DE1F8}" type="presOf" srcId="{2B3719C2-A5AA-428D-9857-8807AAE9B320}" destId="{B9D23D9B-0C70-456D-BE31-C6CA7C51C6EB}" srcOrd="0" destOrd="0" presId="urn:microsoft.com/office/officeart/2005/8/layout/hierarchy2"/>
    <dgm:cxn modelId="{2D8A1D90-2CC3-46A7-BC8C-569B2822946C}" srcId="{ECDC756D-B134-4DC6-A3C0-DE8C756D56BA}" destId="{E1E01737-F9AD-4732-98BD-DC7A5F93AFF8}" srcOrd="0" destOrd="0" parTransId="{4A6E9FAA-AD04-4108-BA72-62CE40AECCAC}" sibTransId="{055B4005-14B0-48C7-B3E1-4C4B357E4482}"/>
    <dgm:cxn modelId="{7869B09F-5DE5-4484-AF2B-4C76252EDDF0}" type="presOf" srcId="{4A6E9FAA-AD04-4108-BA72-62CE40AECCAC}" destId="{EE3F8AC8-9D15-49A0-8C78-A946B1EA7565}" srcOrd="0" destOrd="0" presId="urn:microsoft.com/office/officeart/2005/8/layout/hierarchy2"/>
    <dgm:cxn modelId="{76EB3DA8-50D4-47E5-9235-1E8F6E07C201}" type="presOf" srcId="{3C8F3D2E-653B-4BB9-A397-ECD5FD402910}" destId="{FF53E791-ED46-4375-B811-B5E5D4326AC3}" srcOrd="0" destOrd="0" presId="urn:microsoft.com/office/officeart/2005/8/layout/hierarchy2"/>
    <dgm:cxn modelId="{056C8EAB-F138-444D-8091-1AC0CFCFE478}" srcId="{ECDC756D-B134-4DC6-A3C0-DE8C756D56BA}" destId="{5E0132B9-981A-45C8-9055-32BB7639B501}" srcOrd="1" destOrd="0" parTransId="{EE5F7D22-EC79-42B8-8436-7AC9D61F2B32}" sibTransId="{F8DE2E25-5CFA-450C-A9E5-CB350D6BEDD2}"/>
    <dgm:cxn modelId="{81E057AE-D901-44FA-9ACD-ADFCE54CB4D1}" type="presOf" srcId="{BDAFCF80-B0DD-4736-AA8B-7F4899F85270}" destId="{2AA95786-A7F6-4AD6-9558-25567273578B}" srcOrd="0" destOrd="0" presId="urn:microsoft.com/office/officeart/2005/8/layout/hierarchy2"/>
    <dgm:cxn modelId="{E7D6BEC3-3346-4808-8264-BE019973AA99}" srcId="{5E0132B9-981A-45C8-9055-32BB7639B501}" destId="{94B29DC1-0191-4B41-B6CF-AB4B22FB41E6}" srcOrd="0" destOrd="0" parTransId="{3BBDCA6E-F5CD-4F2A-9356-BAEDAD15AC44}" sibTransId="{E26AC059-CE48-4B1F-9F08-9CA71637800F}"/>
    <dgm:cxn modelId="{B5ED53D4-E7A4-4D38-8D5B-A0AA96B5F33C}" srcId="{1D1A4E61-A428-41AC-8B98-669644663A95}" destId="{C9DA8499-8260-42D0-B791-08EE66BDBCAA}" srcOrd="0" destOrd="0" parTransId="{2B3719C2-A5AA-428D-9857-8807AAE9B320}" sibTransId="{BC688968-47E5-498B-828F-7D809475FD87}"/>
    <dgm:cxn modelId="{AA834BD5-0089-43D8-9C9D-D84DA7381271}" srcId="{BDAFCF80-B0DD-4736-AA8B-7F4899F85270}" destId="{1D1A4E61-A428-41AC-8B98-669644663A95}" srcOrd="0" destOrd="0" parTransId="{92684E20-69C3-4D5A-8034-1DB23A6D0ED7}" sibTransId="{B19F4E80-F050-4015-9B9F-D7B4FF1EE3DE}"/>
    <dgm:cxn modelId="{79F3A5DC-8D9D-4B9E-99F5-402D66EF1CD8}" type="presOf" srcId="{94B29DC1-0191-4B41-B6CF-AB4B22FB41E6}" destId="{A312B90A-0AA5-44E4-8E54-94EE4404887B}" srcOrd="0" destOrd="0" presId="urn:microsoft.com/office/officeart/2005/8/layout/hierarchy2"/>
    <dgm:cxn modelId="{397FEFDC-8C37-4E89-86CA-D22CEA486DDE}" type="presOf" srcId="{5CEFB9E2-846E-4AFB-84D4-388CF8BA3DCC}" destId="{13590A2D-C2AA-479A-9BAF-B5435DEB64CE}" srcOrd="0" destOrd="0" presId="urn:microsoft.com/office/officeart/2005/8/layout/hierarchy2"/>
    <dgm:cxn modelId="{8A2819E2-2205-4F16-B3E7-D9BA2297C4FA}" type="presOf" srcId="{ECDC756D-B134-4DC6-A3C0-DE8C756D56BA}" destId="{EB224598-FD13-4E61-A508-D19493684AD0}" srcOrd="0" destOrd="0" presId="urn:microsoft.com/office/officeart/2005/8/layout/hierarchy2"/>
    <dgm:cxn modelId="{494087E4-AF8B-4691-B7B4-F34CA899E55D}" type="presOf" srcId="{E1E01737-F9AD-4732-98BD-DC7A5F93AFF8}" destId="{BB305469-5BD6-4A6B-92BE-03EB72EA0CF2}" srcOrd="0" destOrd="0" presId="urn:microsoft.com/office/officeart/2005/8/layout/hierarchy2"/>
    <dgm:cxn modelId="{96B6BEE7-D284-4B2D-9639-5E0080603AE3}" type="presOf" srcId="{2A932639-5678-45D0-BC6D-1CBFA554821F}" destId="{01DBE5D6-E7AA-47CE-B8DF-FDCA03E076E9}" srcOrd="1" destOrd="0" presId="urn:microsoft.com/office/officeart/2005/8/layout/hierarchy2"/>
    <dgm:cxn modelId="{5FE91DE9-FBF2-4A50-B408-AACE5152F29B}" srcId="{C9DA8499-8260-42D0-B791-08EE66BDBCAA}" destId="{3C8F3D2E-653B-4BB9-A397-ECD5FD402910}" srcOrd="0" destOrd="0" parTransId="{5CEFB9E2-846E-4AFB-84D4-388CF8BA3DCC}" sibTransId="{F5D099AF-5FDF-401E-A749-EAA3ACECB379}"/>
    <dgm:cxn modelId="{0D9626F8-8AC1-4324-825A-BE39AC393B3B}" srcId="{3C8F3D2E-653B-4BB9-A397-ECD5FD402910}" destId="{D2C9CE5D-4FC3-4DFD-AF1F-36F03532EB09}" srcOrd="0" destOrd="0" parTransId="{A6CC65B6-0F3D-428D-AB38-2C076C132020}" sibTransId="{80FA74CF-CAB8-4683-BC3D-FE556A05F5A5}"/>
    <dgm:cxn modelId="{D5CEE5F9-1B54-460D-AA63-54E9619381D0}" type="presOf" srcId="{5CEFB9E2-846E-4AFB-84D4-388CF8BA3DCC}" destId="{BDCCB1F6-F780-4E3F-9103-881767355A51}" srcOrd="1" destOrd="0" presId="urn:microsoft.com/office/officeart/2005/8/layout/hierarchy2"/>
    <dgm:cxn modelId="{A016AEFC-8C88-402D-A592-46028074DA29}" type="presOf" srcId="{3BBDCA6E-F5CD-4F2A-9356-BAEDAD15AC44}" destId="{4F497395-CE4B-47C2-8114-665A8B2367C1}" srcOrd="1" destOrd="0" presId="urn:microsoft.com/office/officeart/2005/8/layout/hierarchy2"/>
    <dgm:cxn modelId="{339C3CFE-1C64-4525-925E-FD101D14CEBD}" type="presOf" srcId="{642521E0-B4C6-4928-9B34-DAF1E085F0EE}" destId="{8F8D21B7-95AE-42DD-A140-8CE4E8F14141}" srcOrd="0" destOrd="0" presId="urn:microsoft.com/office/officeart/2005/8/layout/hierarchy2"/>
    <dgm:cxn modelId="{AA882014-AF25-4E7D-B6BD-7B3D5D7B0200}" type="presParOf" srcId="{2AA95786-A7F6-4AD6-9558-25567273578B}" destId="{FC989C59-53CA-4E2D-8E26-AF43F42D5176}" srcOrd="0" destOrd="0" presId="urn:microsoft.com/office/officeart/2005/8/layout/hierarchy2"/>
    <dgm:cxn modelId="{619BC2D3-5D1E-4A54-B2A8-9E8CF3EB241D}" type="presParOf" srcId="{FC989C59-53CA-4E2D-8E26-AF43F42D5176}" destId="{D3610899-C8F2-4D86-ABB1-AF5408AD6E32}" srcOrd="0" destOrd="0" presId="urn:microsoft.com/office/officeart/2005/8/layout/hierarchy2"/>
    <dgm:cxn modelId="{5E1DBADB-7D02-4BB2-B1F1-0467D308AA1D}" type="presParOf" srcId="{FC989C59-53CA-4E2D-8E26-AF43F42D5176}" destId="{D6AC65E1-BB4D-44F4-960E-14AB9FDA1255}" srcOrd="1" destOrd="0" presId="urn:microsoft.com/office/officeart/2005/8/layout/hierarchy2"/>
    <dgm:cxn modelId="{CE34A7B1-9B25-40BF-AC09-9FCE31B06866}" type="presParOf" srcId="{D6AC65E1-BB4D-44F4-960E-14AB9FDA1255}" destId="{B9D23D9B-0C70-456D-BE31-C6CA7C51C6EB}" srcOrd="0" destOrd="0" presId="urn:microsoft.com/office/officeart/2005/8/layout/hierarchy2"/>
    <dgm:cxn modelId="{D9F82BD2-460A-4F82-AD9A-76C29E9F70BA}" type="presParOf" srcId="{B9D23D9B-0C70-456D-BE31-C6CA7C51C6EB}" destId="{EAF7E1AF-36ED-44E4-9235-27CD6C8D76DE}" srcOrd="0" destOrd="0" presId="urn:microsoft.com/office/officeart/2005/8/layout/hierarchy2"/>
    <dgm:cxn modelId="{6AD52C4B-DF13-4042-A3F6-4273E83F47D2}" type="presParOf" srcId="{D6AC65E1-BB4D-44F4-960E-14AB9FDA1255}" destId="{D430710F-D2FA-45E9-B599-C81384CC1A51}" srcOrd="1" destOrd="0" presId="urn:microsoft.com/office/officeart/2005/8/layout/hierarchy2"/>
    <dgm:cxn modelId="{253C7CA2-B21A-4B03-9AB0-D277E4047EDD}" type="presParOf" srcId="{D430710F-D2FA-45E9-B599-C81384CC1A51}" destId="{27BBB5F2-FDA8-4CA4-B2CB-3316F5CA8492}" srcOrd="0" destOrd="0" presId="urn:microsoft.com/office/officeart/2005/8/layout/hierarchy2"/>
    <dgm:cxn modelId="{AAB97931-1C90-44C8-AFCC-F8412294F950}" type="presParOf" srcId="{D430710F-D2FA-45E9-B599-C81384CC1A51}" destId="{2D651213-F0E6-4FD6-BBE6-4867654D300C}" srcOrd="1" destOrd="0" presId="urn:microsoft.com/office/officeart/2005/8/layout/hierarchy2"/>
    <dgm:cxn modelId="{BA1A5744-355B-4681-9F8A-F7B3EBEAF38F}" type="presParOf" srcId="{2D651213-F0E6-4FD6-BBE6-4867654D300C}" destId="{13590A2D-C2AA-479A-9BAF-B5435DEB64CE}" srcOrd="0" destOrd="0" presId="urn:microsoft.com/office/officeart/2005/8/layout/hierarchy2"/>
    <dgm:cxn modelId="{3B9C24A4-B2A0-43C7-AE6D-F18A376BEEE6}" type="presParOf" srcId="{13590A2D-C2AA-479A-9BAF-B5435DEB64CE}" destId="{BDCCB1F6-F780-4E3F-9103-881767355A51}" srcOrd="0" destOrd="0" presId="urn:microsoft.com/office/officeart/2005/8/layout/hierarchy2"/>
    <dgm:cxn modelId="{1E2CF8F3-568A-4860-B656-30EA0707F819}" type="presParOf" srcId="{2D651213-F0E6-4FD6-BBE6-4867654D300C}" destId="{80A608D5-F51F-4CD4-8BFF-7C4C26BC889B}" srcOrd="1" destOrd="0" presId="urn:microsoft.com/office/officeart/2005/8/layout/hierarchy2"/>
    <dgm:cxn modelId="{603A2608-C41D-43AA-B229-4978C7EAA643}" type="presParOf" srcId="{80A608D5-F51F-4CD4-8BFF-7C4C26BC889B}" destId="{FF53E791-ED46-4375-B811-B5E5D4326AC3}" srcOrd="0" destOrd="0" presId="urn:microsoft.com/office/officeart/2005/8/layout/hierarchy2"/>
    <dgm:cxn modelId="{CEC57B1D-6479-4762-B251-63E242AAEC1F}" type="presParOf" srcId="{80A608D5-F51F-4CD4-8BFF-7C4C26BC889B}" destId="{48BA47BC-BC8D-4ED8-90CE-60D4FE048BE7}" srcOrd="1" destOrd="0" presId="urn:microsoft.com/office/officeart/2005/8/layout/hierarchy2"/>
    <dgm:cxn modelId="{80B40221-5DCA-4298-AFB8-AF808220ECD6}" type="presParOf" srcId="{48BA47BC-BC8D-4ED8-90CE-60D4FE048BE7}" destId="{886ED137-9A36-4489-98F6-89744C5B7AF0}" srcOrd="0" destOrd="0" presId="urn:microsoft.com/office/officeart/2005/8/layout/hierarchy2"/>
    <dgm:cxn modelId="{BF3C00C0-3207-4735-85AE-17D17D8A5584}" type="presParOf" srcId="{886ED137-9A36-4489-98F6-89744C5B7AF0}" destId="{146D6364-7719-4E4D-BDBB-FF594F6F7532}" srcOrd="0" destOrd="0" presId="urn:microsoft.com/office/officeart/2005/8/layout/hierarchy2"/>
    <dgm:cxn modelId="{FB1D983D-11FD-4776-9F26-F7026A12B3A1}" type="presParOf" srcId="{48BA47BC-BC8D-4ED8-90CE-60D4FE048BE7}" destId="{1D7B7D99-31EE-4C67-9B49-12171B6ED05A}" srcOrd="1" destOrd="0" presId="urn:microsoft.com/office/officeart/2005/8/layout/hierarchy2"/>
    <dgm:cxn modelId="{C9C47AA6-F93C-4F83-9213-6523BB6E347B}" type="presParOf" srcId="{1D7B7D99-31EE-4C67-9B49-12171B6ED05A}" destId="{98E8B6F4-B4E8-4AB3-ADC6-8C9748B7F246}" srcOrd="0" destOrd="0" presId="urn:microsoft.com/office/officeart/2005/8/layout/hierarchy2"/>
    <dgm:cxn modelId="{02CD2356-4C5F-4378-8BEE-144BD2724866}" type="presParOf" srcId="{1D7B7D99-31EE-4C67-9B49-12171B6ED05A}" destId="{D824D56E-5F8E-4D49-819D-AD434D2614E1}" srcOrd="1" destOrd="0" presId="urn:microsoft.com/office/officeart/2005/8/layout/hierarchy2"/>
    <dgm:cxn modelId="{2A621B31-F615-47CD-882D-F6A9EEDBABBD}" type="presParOf" srcId="{D6AC65E1-BB4D-44F4-960E-14AB9FDA1255}" destId="{8F8D21B7-95AE-42DD-A140-8CE4E8F14141}" srcOrd="2" destOrd="0" presId="urn:microsoft.com/office/officeart/2005/8/layout/hierarchy2"/>
    <dgm:cxn modelId="{59B7B81C-8A1D-496C-8218-49B57143A715}" type="presParOf" srcId="{8F8D21B7-95AE-42DD-A140-8CE4E8F14141}" destId="{F93A7229-595C-417C-8581-A55E2034AE55}" srcOrd="0" destOrd="0" presId="urn:microsoft.com/office/officeart/2005/8/layout/hierarchy2"/>
    <dgm:cxn modelId="{C3CD94EE-1B69-403A-9939-CDDAF8E58EA1}" type="presParOf" srcId="{D6AC65E1-BB4D-44F4-960E-14AB9FDA1255}" destId="{99FC83AE-9359-4A4F-95A1-D6F0A34AE5D8}" srcOrd="3" destOrd="0" presId="urn:microsoft.com/office/officeart/2005/8/layout/hierarchy2"/>
    <dgm:cxn modelId="{83E07173-C60D-4AEF-9415-55F01AF0D22A}" type="presParOf" srcId="{99FC83AE-9359-4A4F-95A1-D6F0A34AE5D8}" destId="{EB224598-FD13-4E61-A508-D19493684AD0}" srcOrd="0" destOrd="0" presId="urn:microsoft.com/office/officeart/2005/8/layout/hierarchy2"/>
    <dgm:cxn modelId="{8C044BDA-B9E5-4941-96E9-166BFF83CACA}" type="presParOf" srcId="{99FC83AE-9359-4A4F-95A1-D6F0A34AE5D8}" destId="{2199AFA0-FF0E-469C-B2B2-16A402C85E3E}" srcOrd="1" destOrd="0" presId="urn:microsoft.com/office/officeart/2005/8/layout/hierarchy2"/>
    <dgm:cxn modelId="{DA790DCB-25BD-480B-A315-D6375D448F90}" type="presParOf" srcId="{2199AFA0-FF0E-469C-B2B2-16A402C85E3E}" destId="{EE3F8AC8-9D15-49A0-8C78-A946B1EA7565}" srcOrd="0" destOrd="0" presId="urn:microsoft.com/office/officeart/2005/8/layout/hierarchy2"/>
    <dgm:cxn modelId="{939EFFE1-45B3-4B83-B79F-1EFB3371F7A9}" type="presParOf" srcId="{EE3F8AC8-9D15-49A0-8C78-A946B1EA7565}" destId="{8B87F631-C15E-4A28-8B78-A5155EEFD883}" srcOrd="0" destOrd="0" presId="urn:microsoft.com/office/officeart/2005/8/layout/hierarchy2"/>
    <dgm:cxn modelId="{90E70732-E4DC-404C-9819-FD6C5790FCCB}" type="presParOf" srcId="{2199AFA0-FF0E-469C-B2B2-16A402C85E3E}" destId="{ED4A919D-CB34-4ABA-B37C-9BACCC36FAEC}" srcOrd="1" destOrd="0" presId="urn:microsoft.com/office/officeart/2005/8/layout/hierarchy2"/>
    <dgm:cxn modelId="{F597EB8D-C97D-4AAC-B30A-C7D89CCB8D18}" type="presParOf" srcId="{ED4A919D-CB34-4ABA-B37C-9BACCC36FAEC}" destId="{BB305469-5BD6-4A6B-92BE-03EB72EA0CF2}" srcOrd="0" destOrd="0" presId="urn:microsoft.com/office/officeart/2005/8/layout/hierarchy2"/>
    <dgm:cxn modelId="{4A1700BD-069F-4AF6-973A-01C496B88393}" type="presParOf" srcId="{ED4A919D-CB34-4ABA-B37C-9BACCC36FAEC}" destId="{E089FE4D-2874-4F3D-9934-3864A881D73A}" srcOrd="1" destOrd="0" presId="urn:microsoft.com/office/officeart/2005/8/layout/hierarchy2"/>
    <dgm:cxn modelId="{7CDCB51A-EE94-4961-B66A-D35E21677D5E}" type="presParOf" srcId="{E089FE4D-2874-4F3D-9934-3864A881D73A}" destId="{073300FF-8D64-42A1-8B9B-5A8CD805D290}" srcOrd="0" destOrd="0" presId="urn:microsoft.com/office/officeart/2005/8/layout/hierarchy2"/>
    <dgm:cxn modelId="{07966AEF-06A2-4C31-8D7E-31B5476263B7}" type="presParOf" srcId="{073300FF-8D64-42A1-8B9B-5A8CD805D290}" destId="{01DBE5D6-E7AA-47CE-B8DF-FDCA03E076E9}" srcOrd="0" destOrd="0" presId="urn:microsoft.com/office/officeart/2005/8/layout/hierarchy2"/>
    <dgm:cxn modelId="{E3746F1C-5564-49BF-B905-2B4526C1FDBD}" type="presParOf" srcId="{E089FE4D-2874-4F3D-9934-3864A881D73A}" destId="{98CEF31A-8A0A-417A-A854-FC15375907DB}" srcOrd="1" destOrd="0" presId="urn:microsoft.com/office/officeart/2005/8/layout/hierarchy2"/>
    <dgm:cxn modelId="{14B93209-53F6-4025-8930-F67163D6ADE9}" type="presParOf" srcId="{98CEF31A-8A0A-417A-A854-FC15375907DB}" destId="{971AC707-48D6-4DBF-80DB-D26756527DF2}" srcOrd="0" destOrd="0" presId="urn:microsoft.com/office/officeart/2005/8/layout/hierarchy2"/>
    <dgm:cxn modelId="{DD73C7C3-65FD-4A7E-8E10-D6B1E1DE949D}" type="presParOf" srcId="{98CEF31A-8A0A-417A-A854-FC15375907DB}" destId="{EAF4FA03-7804-471A-8940-8B66C229CF24}" srcOrd="1" destOrd="0" presId="urn:microsoft.com/office/officeart/2005/8/layout/hierarchy2"/>
    <dgm:cxn modelId="{2B39A648-AB89-46E4-87C0-93383E472E2D}" type="presParOf" srcId="{2199AFA0-FF0E-469C-B2B2-16A402C85E3E}" destId="{34105207-D274-4FFC-89A1-27BE97D34C6B}" srcOrd="2" destOrd="0" presId="urn:microsoft.com/office/officeart/2005/8/layout/hierarchy2"/>
    <dgm:cxn modelId="{C523A618-955E-4C15-9877-32F8166C6BFC}" type="presParOf" srcId="{34105207-D274-4FFC-89A1-27BE97D34C6B}" destId="{E55B67F5-5112-4A95-8181-229896F54F12}" srcOrd="0" destOrd="0" presId="urn:microsoft.com/office/officeart/2005/8/layout/hierarchy2"/>
    <dgm:cxn modelId="{5444C5A4-DB43-422D-AE8B-C441B763E4EE}" type="presParOf" srcId="{2199AFA0-FF0E-469C-B2B2-16A402C85E3E}" destId="{F1E4DBCE-5A1A-4697-9887-62A41D63140D}" srcOrd="3" destOrd="0" presId="urn:microsoft.com/office/officeart/2005/8/layout/hierarchy2"/>
    <dgm:cxn modelId="{C3C924DC-B131-4E94-85F6-BC43D1BAC575}" type="presParOf" srcId="{F1E4DBCE-5A1A-4697-9887-62A41D63140D}" destId="{9836BC89-D885-47E0-AFFB-1ADE6803C097}" srcOrd="0" destOrd="0" presId="urn:microsoft.com/office/officeart/2005/8/layout/hierarchy2"/>
    <dgm:cxn modelId="{22C8AB28-C9FF-4C6E-86AA-C1CF3B2EE284}" type="presParOf" srcId="{F1E4DBCE-5A1A-4697-9887-62A41D63140D}" destId="{067272BD-3D95-463C-AFAC-B51338F839D6}" srcOrd="1" destOrd="0" presId="urn:microsoft.com/office/officeart/2005/8/layout/hierarchy2"/>
    <dgm:cxn modelId="{10FB8C92-7FC7-406D-AC11-6B57E969FFF1}" type="presParOf" srcId="{067272BD-3D95-463C-AFAC-B51338F839D6}" destId="{12DB2D72-1463-4242-8A98-84ED57EE09F9}" srcOrd="0" destOrd="0" presId="urn:microsoft.com/office/officeart/2005/8/layout/hierarchy2"/>
    <dgm:cxn modelId="{7AB982E4-B463-454E-ACAD-C734E08F9C74}" type="presParOf" srcId="{12DB2D72-1463-4242-8A98-84ED57EE09F9}" destId="{4F497395-CE4B-47C2-8114-665A8B2367C1}" srcOrd="0" destOrd="0" presId="urn:microsoft.com/office/officeart/2005/8/layout/hierarchy2"/>
    <dgm:cxn modelId="{C5419EBE-5136-4EB4-A691-3638EAA31630}" type="presParOf" srcId="{067272BD-3D95-463C-AFAC-B51338F839D6}" destId="{26E9A4B8-1F66-4E56-A754-B006E9F85536}" srcOrd="1" destOrd="0" presId="urn:microsoft.com/office/officeart/2005/8/layout/hierarchy2"/>
    <dgm:cxn modelId="{B149F61D-F55B-4269-A42A-075F6F02C994}" type="presParOf" srcId="{26E9A4B8-1F66-4E56-A754-B006E9F85536}" destId="{A312B90A-0AA5-44E4-8E54-94EE4404887B}" srcOrd="0" destOrd="0" presId="urn:microsoft.com/office/officeart/2005/8/layout/hierarchy2"/>
    <dgm:cxn modelId="{C1D7A468-E0DE-47D7-B357-B963343C72D8}" type="presParOf" srcId="{26E9A4B8-1F66-4E56-A754-B006E9F85536}" destId="{F0A36C43-7C0E-4AB0-89E3-F3486B6FAC5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10899-C8F2-4D86-ABB1-AF5408AD6E32}">
      <dsp:nvSpPr>
        <dsp:cNvPr id="0" name=""/>
        <dsp:cNvSpPr/>
      </dsp:nvSpPr>
      <dsp:spPr>
        <a:xfrm>
          <a:off x="2197" y="1731440"/>
          <a:ext cx="1581770" cy="790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Werkrelatie</a:t>
          </a:r>
        </a:p>
      </dsp:txBody>
      <dsp:txXfrm>
        <a:off x="25361" y="1754604"/>
        <a:ext cx="1535442" cy="744557"/>
      </dsp:txXfrm>
    </dsp:sp>
    <dsp:sp modelId="{B9D23D9B-0C70-456D-BE31-C6CA7C51C6EB}">
      <dsp:nvSpPr>
        <dsp:cNvPr id="0" name=""/>
        <dsp:cNvSpPr/>
      </dsp:nvSpPr>
      <dsp:spPr>
        <a:xfrm rot="18770822">
          <a:off x="1435125" y="1770696"/>
          <a:ext cx="930393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930393" y="151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>
        <a:off x="1877061" y="1762554"/>
        <a:ext cx="46519" cy="46519"/>
      </dsp:txXfrm>
    </dsp:sp>
    <dsp:sp modelId="{27BBB5F2-FDA8-4CA4-B2CB-3316F5CA8492}">
      <dsp:nvSpPr>
        <dsp:cNvPr id="0" name=""/>
        <dsp:cNvSpPr/>
      </dsp:nvSpPr>
      <dsp:spPr>
        <a:xfrm>
          <a:off x="2216675" y="1049302"/>
          <a:ext cx="1581770" cy="790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Nieuw</a:t>
          </a:r>
        </a:p>
      </dsp:txBody>
      <dsp:txXfrm>
        <a:off x="2239839" y="1072466"/>
        <a:ext cx="1535442" cy="744557"/>
      </dsp:txXfrm>
    </dsp:sp>
    <dsp:sp modelId="{13590A2D-C2AA-479A-9BAF-B5435DEB64CE}">
      <dsp:nvSpPr>
        <dsp:cNvPr id="0" name=""/>
        <dsp:cNvSpPr/>
      </dsp:nvSpPr>
      <dsp:spPr>
        <a:xfrm>
          <a:off x="3798445" y="1429627"/>
          <a:ext cx="632708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32708" y="151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>
        <a:off x="4098982" y="1428926"/>
        <a:ext cx="31635" cy="31635"/>
      </dsp:txXfrm>
    </dsp:sp>
    <dsp:sp modelId="{FF53E791-ED46-4375-B811-B5E5D4326AC3}">
      <dsp:nvSpPr>
        <dsp:cNvPr id="0" name=""/>
        <dsp:cNvSpPr/>
      </dsp:nvSpPr>
      <dsp:spPr>
        <a:xfrm>
          <a:off x="4431154" y="1049302"/>
          <a:ext cx="1581770" cy="790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Hangt niet aan ingediende kostenlijn</a:t>
          </a:r>
        </a:p>
      </dsp:txBody>
      <dsp:txXfrm>
        <a:off x="4454318" y="1072466"/>
        <a:ext cx="1535442" cy="744557"/>
      </dsp:txXfrm>
    </dsp:sp>
    <dsp:sp modelId="{886ED137-9A36-4489-98F6-89744C5B7AF0}">
      <dsp:nvSpPr>
        <dsp:cNvPr id="0" name=""/>
        <dsp:cNvSpPr/>
      </dsp:nvSpPr>
      <dsp:spPr>
        <a:xfrm>
          <a:off x="6012924" y="1429627"/>
          <a:ext cx="632708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32708" y="151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>
        <a:off x="6313460" y="1428926"/>
        <a:ext cx="31635" cy="31635"/>
      </dsp:txXfrm>
    </dsp:sp>
    <dsp:sp modelId="{98E8B6F4-B4E8-4AB3-ADC6-8C9748B7F246}">
      <dsp:nvSpPr>
        <dsp:cNvPr id="0" name=""/>
        <dsp:cNvSpPr/>
      </dsp:nvSpPr>
      <dsp:spPr>
        <a:xfrm>
          <a:off x="6645632" y="1049302"/>
          <a:ext cx="1581770" cy="79088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U wijzigt naar wens</a:t>
          </a:r>
        </a:p>
      </dsp:txBody>
      <dsp:txXfrm>
        <a:off x="6668796" y="1072466"/>
        <a:ext cx="1535442" cy="744557"/>
      </dsp:txXfrm>
    </dsp:sp>
    <dsp:sp modelId="{8F8D21B7-95AE-42DD-A140-8CE4E8F14141}">
      <dsp:nvSpPr>
        <dsp:cNvPr id="0" name=""/>
        <dsp:cNvSpPr/>
      </dsp:nvSpPr>
      <dsp:spPr>
        <a:xfrm rot="2829178">
          <a:off x="1435125" y="2452835"/>
          <a:ext cx="930393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930393" y="151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>
        <a:off x="1877061" y="2444692"/>
        <a:ext cx="46519" cy="46519"/>
      </dsp:txXfrm>
    </dsp:sp>
    <dsp:sp modelId="{EB224598-FD13-4E61-A508-D19493684AD0}">
      <dsp:nvSpPr>
        <dsp:cNvPr id="0" name=""/>
        <dsp:cNvSpPr/>
      </dsp:nvSpPr>
      <dsp:spPr>
        <a:xfrm>
          <a:off x="2216675" y="2413578"/>
          <a:ext cx="1581770" cy="790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Bestaand</a:t>
          </a:r>
        </a:p>
      </dsp:txBody>
      <dsp:txXfrm>
        <a:off x="2239839" y="2436742"/>
        <a:ext cx="1535442" cy="744557"/>
      </dsp:txXfrm>
    </dsp:sp>
    <dsp:sp modelId="{EE3F8AC8-9D15-49A0-8C78-A946B1EA7565}">
      <dsp:nvSpPr>
        <dsp:cNvPr id="0" name=""/>
        <dsp:cNvSpPr/>
      </dsp:nvSpPr>
      <dsp:spPr>
        <a:xfrm rot="19457599">
          <a:off x="3725208" y="2566524"/>
          <a:ext cx="779182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79182" y="151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>
        <a:off x="4095320" y="2562162"/>
        <a:ext cx="38959" cy="38959"/>
      </dsp:txXfrm>
    </dsp:sp>
    <dsp:sp modelId="{BB305469-5BD6-4A6B-92BE-03EB72EA0CF2}">
      <dsp:nvSpPr>
        <dsp:cNvPr id="0" name=""/>
        <dsp:cNvSpPr/>
      </dsp:nvSpPr>
      <dsp:spPr>
        <a:xfrm>
          <a:off x="4431154" y="1958819"/>
          <a:ext cx="1581770" cy="790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Nog niet ingediende kostenlijn(en)</a:t>
          </a:r>
        </a:p>
      </dsp:txBody>
      <dsp:txXfrm>
        <a:off x="4454318" y="1981983"/>
        <a:ext cx="1535442" cy="744557"/>
      </dsp:txXfrm>
    </dsp:sp>
    <dsp:sp modelId="{073300FF-8D64-42A1-8B9B-5A8CD805D290}">
      <dsp:nvSpPr>
        <dsp:cNvPr id="0" name=""/>
        <dsp:cNvSpPr/>
      </dsp:nvSpPr>
      <dsp:spPr>
        <a:xfrm>
          <a:off x="6012924" y="2339145"/>
          <a:ext cx="632708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32708" y="151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>
        <a:off x="6313460" y="2338444"/>
        <a:ext cx="31635" cy="31635"/>
      </dsp:txXfrm>
    </dsp:sp>
    <dsp:sp modelId="{971AC707-48D6-4DBF-80DB-D26756527DF2}">
      <dsp:nvSpPr>
        <dsp:cNvPr id="0" name=""/>
        <dsp:cNvSpPr/>
      </dsp:nvSpPr>
      <dsp:spPr>
        <a:xfrm>
          <a:off x="6645632" y="1958819"/>
          <a:ext cx="1581770" cy="79088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U wijzigt naar wens</a:t>
          </a:r>
        </a:p>
      </dsp:txBody>
      <dsp:txXfrm>
        <a:off x="6668796" y="1981983"/>
        <a:ext cx="1535442" cy="744557"/>
      </dsp:txXfrm>
    </dsp:sp>
    <dsp:sp modelId="{34105207-D274-4FFC-89A1-27BE97D34C6B}">
      <dsp:nvSpPr>
        <dsp:cNvPr id="0" name=""/>
        <dsp:cNvSpPr/>
      </dsp:nvSpPr>
      <dsp:spPr>
        <a:xfrm rot="2142401">
          <a:off x="3725208" y="3021283"/>
          <a:ext cx="779182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79182" y="151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>
        <a:off x="4095320" y="3016921"/>
        <a:ext cx="38959" cy="38959"/>
      </dsp:txXfrm>
    </dsp:sp>
    <dsp:sp modelId="{9836BC89-D885-47E0-AFFB-1ADE6803C097}">
      <dsp:nvSpPr>
        <dsp:cNvPr id="0" name=""/>
        <dsp:cNvSpPr/>
      </dsp:nvSpPr>
      <dsp:spPr>
        <a:xfrm>
          <a:off x="4431154" y="2868337"/>
          <a:ext cx="1581770" cy="790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Ingediende kostenlijn</a:t>
          </a:r>
        </a:p>
      </dsp:txBody>
      <dsp:txXfrm>
        <a:off x="4454318" y="2891501"/>
        <a:ext cx="1535442" cy="744557"/>
      </dsp:txXfrm>
    </dsp:sp>
    <dsp:sp modelId="{12DB2D72-1463-4242-8A98-84ED57EE09F9}">
      <dsp:nvSpPr>
        <dsp:cNvPr id="0" name=""/>
        <dsp:cNvSpPr/>
      </dsp:nvSpPr>
      <dsp:spPr>
        <a:xfrm>
          <a:off x="6012924" y="3248663"/>
          <a:ext cx="632708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32708" y="151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>
        <a:off x="6313460" y="3247962"/>
        <a:ext cx="31635" cy="31635"/>
      </dsp:txXfrm>
    </dsp:sp>
    <dsp:sp modelId="{A312B90A-0AA5-44E4-8E54-94EE4404887B}">
      <dsp:nvSpPr>
        <dsp:cNvPr id="0" name=""/>
        <dsp:cNvSpPr/>
      </dsp:nvSpPr>
      <dsp:spPr>
        <a:xfrm>
          <a:off x="6645632" y="2868337"/>
          <a:ext cx="1581770" cy="790885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>
              <a:solidFill>
                <a:schemeClr val="tx1"/>
              </a:solidFill>
            </a:rPr>
            <a:t>Niet meer bewerken: info naar dossierbehandelaar voor aanvulling</a:t>
          </a:r>
        </a:p>
      </dsp:txBody>
      <dsp:txXfrm>
        <a:off x="6668796" y="2891501"/>
        <a:ext cx="1535442" cy="744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presentatie (met logo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Text">
            <a:extLst>
              <a:ext uri="{FF2B5EF4-FFF2-40B4-BE49-F238E27FC236}">
                <a16:creationId xmlns:a16="http://schemas.microsoft.com/office/drawing/2014/main" id="{E630154D-3523-41FB-B8E4-883BF7E3947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92836" y="2371962"/>
            <a:ext cx="5320333" cy="179070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defRPr sz="4000" b="1">
                <a:solidFill>
                  <a:srgbClr val="111B7C"/>
                </a:solidFill>
                <a:latin typeface="+mn-lt"/>
              </a:defRPr>
            </a:lvl1pPr>
          </a:lstStyle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24603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AA06A-8BEC-4C13-A2C3-C88678F25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4A9971-BAE0-43E5-AC8B-7C585A2E4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243AC4D-454A-451E-B5D1-6025F5E33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834562-2373-42F9-93D3-33C43855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7BE44-F82F-4400-A53D-0B5A1C85B866}" type="datetimeFigureOut">
              <a:rPr lang="nl-BE" smtClean="0"/>
              <a:t>27/10/2020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43C61E-BE7A-49CD-9A04-13EF99DDC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CAA3A9-A0D4-4885-BB62-9D30DD79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123A5-099F-4584-8942-86BA16CA72D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637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8B0BC7-A5B0-4A3D-B8F3-AF54B455A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F95EB3-2504-42C9-BAD4-30822965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AFB1153-9C41-44D3-B1A2-636D366AE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54A79FC-2DF8-4FB2-A941-067F89B5A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70A5D1-FF75-4925-AEDC-80E5616C3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536EA9C-92C6-41D1-8F54-F96F548E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7BE44-F82F-4400-A53D-0B5A1C85B866}" type="datetimeFigureOut">
              <a:rPr lang="nl-BE" smtClean="0"/>
              <a:t>27/10/2020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63D421A-5E87-4853-94BD-5D17BAD59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29FD14A-5523-417B-A60A-78DED129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123A5-099F-4584-8942-86BA16CA72D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0077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B695A-9506-4B8D-A27D-CB35910FA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08F8E-4897-4E42-94CC-F3EEA21C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7BE44-F82F-4400-A53D-0B5A1C85B866}" type="datetimeFigureOut">
              <a:rPr lang="nl-BE" smtClean="0"/>
              <a:t>27/10/2020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417C0C8-2B18-4A56-B035-1703F1DA9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B21CB6-58A8-48A8-AEF0-02DB8735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123A5-099F-4584-8942-86BA16CA72D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1586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FCBFAC0-0DDD-47F2-B6ED-F924ED1D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7BE44-F82F-4400-A53D-0B5A1C85B866}" type="datetimeFigureOut">
              <a:rPr lang="nl-BE" smtClean="0"/>
              <a:t>27/10/2020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936F8EA-4EF4-476B-99CF-01DFABB1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6767B20-0962-43F0-ABBB-8FFD0252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123A5-099F-4584-8942-86BA16CA72D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7418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2DF62-28A8-4567-BD3F-94C4A3A83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188A2B-AEA8-4969-BD3F-2490D2B99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8007ADE-2F63-4062-968E-8F851A472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769E67-7533-4C8D-8280-DFAA562DB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7BE44-F82F-4400-A53D-0B5A1C85B866}" type="datetimeFigureOut">
              <a:rPr lang="nl-BE" smtClean="0"/>
              <a:t>27/10/2020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ACA5862-6DA0-46DA-9C79-A48CC8FE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9715BE-97E1-4DE5-91FB-DA4A3D81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123A5-099F-4584-8942-86BA16CA72D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995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F1DEE-A3A8-43B3-BF08-FFDD044C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C8D9506-7FD5-404A-B4A9-85869924E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7651FAD-6C4B-4282-8116-8B523973D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8354DE5-1540-48AA-99EA-C5AA01A8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7BE44-F82F-4400-A53D-0B5A1C85B866}" type="datetimeFigureOut">
              <a:rPr lang="nl-BE" smtClean="0"/>
              <a:t>27/10/2020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3D6CD2-234D-4984-8B4F-EDAA1407A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C6ED73A-93EB-45B9-81F9-4D4AD2BE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123A5-099F-4584-8942-86BA16CA72D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0709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1EE208-E5AB-469B-9797-A734455F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7DEFB6B-21E4-4005-BE0C-FFF2DF839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E01315-8951-4D24-8D22-56B5AC4A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7BE44-F82F-4400-A53D-0B5A1C85B866}" type="datetimeFigureOut">
              <a:rPr lang="nl-BE" smtClean="0"/>
              <a:t>27/10/2020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6E8166-2914-4417-9DA8-A08D162B7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F33F35-8058-430B-8444-FEFC2E39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123A5-099F-4584-8942-86BA16CA72D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1864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75FDDAC-2A7A-427B-BDDA-15E825A5A5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B891336-7F16-4EB8-8895-B668BF98B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C495AC-8694-474D-B011-C1A8EED15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7BE44-F82F-4400-A53D-0B5A1C85B866}" type="datetimeFigureOut">
              <a:rPr lang="nl-BE" smtClean="0"/>
              <a:t>27/10/2020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816D96-F27B-427F-B23A-C7AA6C7C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5CB395-90B3-4AEC-8FF0-FFE1C0353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123A5-099F-4584-8942-86BA16CA72D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810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ofdstuk (met logo)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>
            <a:extLst>
              <a:ext uri="{FF2B5EF4-FFF2-40B4-BE49-F238E27FC236}">
                <a16:creationId xmlns:a16="http://schemas.microsoft.com/office/drawing/2014/main" id="{BF75E580-1453-4488-8B3A-B63028BC4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82497"/>
            <a:ext cx="3583783" cy="730969"/>
          </a:xfrm>
          <a:prstGeom prst="rect">
            <a:avLst/>
          </a:prstGeom>
          <a:solidFill>
            <a:srgbClr val="FFFF00"/>
          </a:solidFill>
        </p:spPr>
        <p:txBody>
          <a:bodyPr wrap="none" lIns="72000" tIns="0" rIns="72000" bIns="0">
            <a:spAutoFit/>
          </a:bodyPr>
          <a:lstStyle>
            <a:lvl1pPr>
              <a:lnSpc>
                <a:spcPct val="95000"/>
              </a:lnSpc>
              <a:defRPr sz="5000" b="1">
                <a:solidFill>
                  <a:srgbClr val="111B7C"/>
                </a:solidFill>
                <a:latin typeface="+mn-lt"/>
              </a:defRPr>
            </a:lvl1pPr>
          </a:lstStyle>
          <a:p>
            <a:r>
              <a:rPr lang="nl-NL" dirty="0"/>
              <a:t>Hier komt de</a:t>
            </a:r>
          </a:p>
        </p:txBody>
      </p:sp>
    </p:spTree>
    <p:extLst>
      <p:ext uri="{BB962C8B-B14F-4D97-AF65-F5344CB8AC3E}">
        <p14:creationId xmlns:p14="http://schemas.microsoft.com/office/powerpoint/2010/main" val="113138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ofdstuk en foto (met logo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6DF4BC3-56EE-4D61-B3DF-52976B01DD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09274" y="1"/>
            <a:ext cx="8282726" cy="6858000"/>
          </a:xfrm>
          <a:custGeom>
            <a:avLst/>
            <a:gdLst>
              <a:gd name="connsiteX0" fmla="*/ 0 w 6120551"/>
              <a:gd name="connsiteY0" fmla="*/ 0 h 5184000"/>
              <a:gd name="connsiteX1" fmla="*/ 6120551 w 6120551"/>
              <a:gd name="connsiteY1" fmla="*/ 0 h 5184000"/>
              <a:gd name="connsiteX2" fmla="*/ 6120551 w 6120551"/>
              <a:gd name="connsiteY2" fmla="*/ 5184000 h 5184000"/>
              <a:gd name="connsiteX3" fmla="*/ 1196820 w 6120551"/>
              <a:gd name="connsiteY3" fmla="*/ 5184000 h 51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0551" h="5184000">
                <a:moveTo>
                  <a:pt x="0" y="0"/>
                </a:moveTo>
                <a:lnTo>
                  <a:pt x="6120551" y="0"/>
                </a:lnTo>
                <a:lnTo>
                  <a:pt x="6120551" y="5184000"/>
                </a:lnTo>
                <a:lnTo>
                  <a:pt x="1196820" y="5184000"/>
                </a:lnTo>
                <a:close/>
              </a:path>
            </a:pathLst>
          </a:custGeom>
          <a:blipFill>
            <a:blip r:embed="rId3"/>
            <a:stretch>
              <a:fillRect t="-1" b="-1353"/>
            </a:stretch>
          </a:blipFill>
        </p:spPr>
        <p:txBody>
          <a:bodyPr wrap="square" lIns="360000" tIns="360000" rIns="360000" bIns="360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B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Het pictogram om een afbeelding toe te voegen staat achter het tweede titelbalkje. </a:t>
            </a:r>
            <a:br>
              <a:rPr lang="nl-B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nl-B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Schuif het naar rechts om op het pictogram te kunnen klikken. </a:t>
            </a:r>
          </a:p>
        </p:txBody>
      </p:sp>
      <p:sp>
        <p:nvSpPr>
          <p:cNvPr id="7" name="Titel 15">
            <a:extLst>
              <a:ext uri="{FF2B5EF4-FFF2-40B4-BE49-F238E27FC236}">
                <a16:creationId xmlns:a16="http://schemas.microsoft.com/office/drawing/2014/main" id="{BF75E580-1453-4488-8B3A-B63028BC4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82497"/>
            <a:ext cx="3583783" cy="730969"/>
          </a:xfrm>
          <a:prstGeom prst="rect">
            <a:avLst/>
          </a:prstGeom>
          <a:solidFill>
            <a:srgbClr val="FFFF00"/>
          </a:solidFill>
        </p:spPr>
        <p:txBody>
          <a:bodyPr wrap="none" lIns="72000" tIns="0" rIns="72000" bIns="0">
            <a:spAutoFit/>
          </a:bodyPr>
          <a:lstStyle>
            <a:lvl1pPr>
              <a:lnSpc>
                <a:spcPct val="95000"/>
              </a:lnSpc>
              <a:defRPr sz="5000" b="1">
                <a:solidFill>
                  <a:srgbClr val="111B7C"/>
                </a:solidFill>
                <a:latin typeface="+mn-lt"/>
              </a:defRPr>
            </a:lvl1pPr>
          </a:lstStyle>
          <a:p>
            <a:r>
              <a:rPr lang="nl-NL" dirty="0"/>
              <a:t>Hier komt de</a:t>
            </a:r>
          </a:p>
        </p:txBody>
      </p:sp>
      <p:sp>
        <p:nvSpPr>
          <p:cNvPr id="8" name="Titel 15">
            <a:extLst>
              <a:ext uri="{FF2B5EF4-FFF2-40B4-BE49-F238E27FC236}">
                <a16:creationId xmlns:a16="http://schemas.microsoft.com/office/drawing/2014/main" id="{6D01F731-394D-48E9-8672-07368DB4CD91}"/>
              </a:ext>
            </a:extLst>
          </p:cNvPr>
          <p:cNvSpPr txBox="1">
            <a:spLocks/>
          </p:cNvSpPr>
          <p:nvPr userDrawn="1"/>
        </p:nvSpPr>
        <p:spPr>
          <a:xfrm>
            <a:off x="6096000" y="2734580"/>
            <a:ext cx="3347501" cy="730969"/>
          </a:xfrm>
          <a:prstGeom prst="rect">
            <a:avLst/>
          </a:prstGeom>
          <a:solidFill>
            <a:srgbClr val="FFFF00"/>
          </a:solidFill>
        </p:spPr>
        <p:txBody>
          <a:bodyPr vert="horz" wrap="none" lIns="72000" tIns="0" rIns="72000" bIns="0" rtlCol="0"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000" dirty="0">
                <a:solidFill>
                  <a:srgbClr val="111B7C"/>
                </a:solidFill>
                <a:latin typeface="+mn-lt"/>
              </a:rPr>
              <a:t>titel van het</a:t>
            </a:r>
          </a:p>
        </p:txBody>
      </p:sp>
      <p:sp>
        <p:nvSpPr>
          <p:cNvPr id="9" name="Titel 15">
            <a:extLst>
              <a:ext uri="{FF2B5EF4-FFF2-40B4-BE49-F238E27FC236}">
                <a16:creationId xmlns:a16="http://schemas.microsoft.com/office/drawing/2014/main" id="{2B4859BB-3EBC-4CBC-A895-77F37EA61973}"/>
              </a:ext>
            </a:extLst>
          </p:cNvPr>
          <p:cNvSpPr txBox="1">
            <a:spLocks/>
          </p:cNvSpPr>
          <p:nvPr userDrawn="1"/>
        </p:nvSpPr>
        <p:spPr>
          <a:xfrm>
            <a:off x="6095999" y="3622343"/>
            <a:ext cx="2840503" cy="730969"/>
          </a:xfrm>
          <a:prstGeom prst="rect">
            <a:avLst/>
          </a:prstGeom>
          <a:solidFill>
            <a:srgbClr val="FFFF00"/>
          </a:solidFill>
        </p:spPr>
        <p:txBody>
          <a:bodyPr vert="horz" wrap="none" lIns="72000" tIns="0" rIns="72000" bIns="0" rtlCol="0"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000" dirty="0">
                <a:solidFill>
                  <a:srgbClr val="111B7C"/>
                </a:solidFill>
                <a:latin typeface="+mn-lt"/>
              </a:rPr>
              <a:t>hoofdstuk</a:t>
            </a:r>
          </a:p>
        </p:txBody>
      </p:sp>
    </p:spTree>
    <p:extLst>
      <p:ext uri="{BB962C8B-B14F-4D97-AF65-F5344CB8AC3E}">
        <p14:creationId xmlns:p14="http://schemas.microsoft.com/office/powerpoint/2010/main" val="8297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ofdstuk en foto 2 (met logo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32">
            <a:extLst>
              <a:ext uri="{FF2B5EF4-FFF2-40B4-BE49-F238E27FC236}">
                <a16:creationId xmlns:a16="http://schemas.microsoft.com/office/drawing/2014/main" id="{62BBB4F5-2B56-4110-BDF4-1467A37386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4583"/>
            <a:ext cx="5608320" cy="6862583"/>
          </a:xfrm>
          <a:custGeom>
            <a:avLst/>
            <a:gdLst>
              <a:gd name="connsiteX0" fmla="*/ 0 w 4207109"/>
              <a:gd name="connsiteY0" fmla="*/ 0 h 5148000"/>
              <a:gd name="connsiteX1" fmla="*/ 3018600 w 4207109"/>
              <a:gd name="connsiteY1" fmla="*/ 0 h 5148000"/>
              <a:gd name="connsiteX2" fmla="*/ 4207109 w 4207109"/>
              <a:gd name="connsiteY2" fmla="*/ 5148000 h 5148000"/>
              <a:gd name="connsiteX3" fmla="*/ 0 w 4207109"/>
              <a:gd name="connsiteY3" fmla="*/ 5148000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7109" h="5148000">
                <a:moveTo>
                  <a:pt x="0" y="0"/>
                </a:moveTo>
                <a:lnTo>
                  <a:pt x="3018600" y="0"/>
                </a:lnTo>
                <a:lnTo>
                  <a:pt x="4207109" y="5148000"/>
                </a:lnTo>
                <a:lnTo>
                  <a:pt x="0" y="5148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tel 15">
            <a:extLst>
              <a:ext uri="{FF2B5EF4-FFF2-40B4-BE49-F238E27FC236}">
                <a16:creationId xmlns:a16="http://schemas.microsoft.com/office/drawing/2014/main" id="{BF75E580-1453-4488-8B3A-B63028BC4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82497"/>
            <a:ext cx="3583783" cy="730969"/>
          </a:xfrm>
          <a:prstGeom prst="rect">
            <a:avLst/>
          </a:prstGeom>
          <a:solidFill>
            <a:srgbClr val="FFFF00"/>
          </a:solidFill>
        </p:spPr>
        <p:txBody>
          <a:bodyPr wrap="none" lIns="72000" tIns="0" rIns="72000" bIns="0">
            <a:spAutoFit/>
          </a:bodyPr>
          <a:lstStyle>
            <a:lvl1pPr>
              <a:lnSpc>
                <a:spcPct val="95000"/>
              </a:lnSpc>
              <a:defRPr sz="5000" b="1">
                <a:solidFill>
                  <a:srgbClr val="111B7C"/>
                </a:solidFill>
                <a:latin typeface="+mn-lt"/>
              </a:defRPr>
            </a:lvl1pPr>
          </a:lstStyle>
          <a:p>
            <a:r>
              <a:rPr lang="nl-NL" dirty="0"/>
              <a:t>Hier komt de</a:t>
            </a:r>
          </a:p>
        </p:txBody>
      </p:sp>
      <p:sp>
        <p:nvSpPr>
          <p:cNvPr id="8" name="Titel 15">
            <a:extLst>
              <a:ext uri="{FF2B5EF4-FFF2-40B4-BE49-F238E27FC236}">
                <a16:creationId xmlns:a16="http://schemas.microsoft.com/office/drawing/2014/main" id="{6D01F731-394D-48E9-8672-07368DB4CD91}"/>
              </a:ext>
            </a:extLst>
          </p:cNvPr>
          <p:cNvSpPr txBox="1">
            <a:spLocks/>
          </p:cNvSpPr>
          <p:nvPr userDrawn="1"/>
        </p:nvSpPr>
        <p:spPr>
          <a:xfrm>
            <a:off x="6096000" y="2734580"/>
            <a:ext cx="3347501" cy="730969"/>
          </a:xfrm>
          <a:prstGeom prst="rect">
            <a:avLst/>
          </a:prstGeom>
          <a:solidFill>
            <a:srgbClr val="FFFF00"/>
          </a:solidFill>
        </p:spPr>
        <p:txBody>
          <a:bodyPr vert="horz" wrap="none" lIns="72000" tIns="0" rIns="72000" bIns="0" rtlCol="0"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000" dirty="0">
                <a:solidFill>
                  <a:srgbClr val="111B7C"/>
                </a:solidFill>
                <a:latin typeface="+mn-lt"/>
              </a:rPr>
              <a:t>titel van het</a:t>
            </a:r>
          </a:p>
        </p:txBody>
      </p:sp>
      <p:sp>
        <p:nvSpPr>
          <p:cNvPr id="9" name="Titel 15">
            <a:extLst>
              <a:ext uri="{FF2B5EF4-FFF2-40B4-BE49-F238E27FC236}">
                <a16:creationId xmlns:a16="http://schemas.microsoft.com/office/drawing/2014/main" id="{2B4859BB-3EBC-4CBC-A895-77F37EA61973}"/>
              </a:ext>
            </a:extLst>
          </p:cNvPr>
          <p:cNvSpPr txBox="1">
            <a:spLocks/>
          </p:cNvSpPr>
          <p:nvPr userDrawn="1"/>
        </p:nvSpPr>
        <p:spPr>
          <a:xfrm>
            <a:off x="6095999" y="3622343"/>
            <a:ext cx="2840503" cy="730969"/>
          </a:xfrm>
          <a:prstGeom prst="rect">
            <a:avLst/>
          </a:prstGeom>
          <a:solidFill>
            <a:srgbClr val="FFFF00"/>
          </a:solidFill>
        </p:spPr>
        <p:txBody>
          <a:bodyPr vert="horz" wrap="none" lIns="72000" tIns="0" rIns="72000" bIns="0" rtlCol="0"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000" dirty="0">
                <a:solidFill>
                  <a:srgbClr val="111B7C"/>
                </a:solidFill>
                <a:latin typeface="+mn-lt"/>
              </a:rPr>
              <a:t>hoofdstuk</a:t>
            </a:r>
          </a:p>
        </p:txBody>
      </p:sp>
    </p:spTree>
    <p:extLst>
      <p:ext uri="{BB962C8B-B14F-4D97-AF65-F5344CB8AC3E}">
        <p14:creationId xmlns:p14="http://schemas.microsoft.com/office/powerpoint/2010/main" val="4134800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0D82888-4614-46B3-88E4-7E9243368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629" y="430469"/>
            <a:ext cx="11206345" cy="607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000" b="1">
                <a:solidFill>
                  <a:srgbClr val="111B7C"/>
                </a:solidFill>
                <a:latin typeface="+mn-lt"/>
              </a:defRPr>
            </a:lvl1pPr>
          </a:lstStyle>
          <a:p>
            <a:r>
              <a:rPr lang="nl-BE" dirty="0" err="1"/>
              <a:t>Calibri</a:t>
            </a:r>
            <a:r>
              <a:rPr lang="nl-BE" dirty="0"/>
              <a:t>, blauw, 40 </a:t>
            </a:r>
            <a:r>
              <a:rPr lang="nl-BE" dirty="0" err="1"/>
              <a:t>pt</a:t>
            </a:r>
            <a:r>
              <a:rPr lang="nl-BE" dirty="0"/>
              <a:t>, </a:t>
            </a:r>
            <a:r>
              <a:rPr lang="nl-BE" dirty="0" err="1"/>
              <a:t>bold</a:t>
            </a:r>
            <a:r>
              <a:rPr lang="nl-BE" dirty="0"/>
              <a:t>, bovenaan gelijnd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8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0D82888-4614-46B3-88E4-7E9243368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629" y="430469"/>
            <a:ext cx="11206345" cy="607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000" b="1">
                <a:solidFill>
                  <a:srgbClr val="111B7C"/>
                </a:solidFill>
                <a:latin typeface="+mn-lt"/>
              </a:defRPr>
            </a:lvl1pPr>
          </a:lstStyle>
          <a:p>
            <a:r>
              <a:rPr lang="nl-BE" dirty="0" err="1"/>
              <a:t>Calibri</a:t>
            </a:r>
            <a:r>
              <a:rPr lang="nl-BE" dirty="0"/>
              <a:t>, blauw, 40 </a:t>
            </a:r>
            <a:r>
              <a:rPr lang="nl-BE" dirty="0" err="1"/>
              <a:t>pt</a:t>
            </a:r>
            <a:r>
              <a:rPr lang="nl-BE" dirty="0"/>
              <a:t>, </a:t>
            </a:r>
            <a:r>
              <a:rPr lang="nl-BE" dirty="0" err="1"/>
              <a:t>bold</a:t>
            </a:r>
            <a:r>
              <a:rPr lang="nl-BE" dirty="0"/>
              <a:t>, bovenaan gelijnd</a:t>
            </a:r>
            <a:endParaRPr lang="en-US" dirty="0"/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D8FCEA14-EEFE-4E18-B986-91AC765AF8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4628" y="1809275"/>
            <a:ext cx="11206345" cy="4090317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>
                <a:solidFill>
                  <a:srgbClr val="535353"/>
                </a:solidFill>
              </a:defRPr>
            </a:lvl1pPr>
            <a:lvl2pPr>
              <a:defRPr sz="2400">
                <a:solidFill>
                  <a:srgbClr val="535353"/>
                </a:solidFill>
              </a:defRPr>
            </a:lvl2pPr>
            <a:lvl3pPr>
              <a:defRPr sz="2000">
                <a:solidFill>
                  <a:srgbClr val="535353"/>
                </a:solidFill>
              </a:defRPr>
            </a:lvl3pPr>
          </a:lstStyle>
          <a:p>
            <a:r>
              <a:rPr lang="nl-BE" dirty="0" err="1"/>
              <a:t>Calibri</a:t>
            </a:r>
            <a:r>
              <a:rPr lang="nl-BE" dirty="0"/>
              <a:t> antraciet grijs, 30 </a:t>
            </a:r>
            <a:r>
              <a:rPr lang="nl-BE" dirty="0" err="1"/>
              <a:t>pt</a:t>
            </a:r>
            <a:endParaRPr lang="nl-BE" dirty="0"/>
          </a:p>
          <a:p>
            <a:pPr lvl="1"/>
            <a:r>
              <a:rPr lang="nl-BE" dirty="0" err="1"/>
              <a:t>Calibri</a:t>
            </a:r>
            <a:r>
              <a:rPr lang="nl-BE" dirty="0"/>
              <a:t>, </a:t>
            </a:r>
            <a:r>
              <a:rPr lang="nl-BE" dirty="0" err="1"/>
              <a:t>antractiet</a:t>
            </a:r>
            <a:r>
              <a:rPr lang="nl-BE" dirty="0"/>
              <a:t> grijs, 24 </a:t>
            </a:r>
            <a:r>
              <a:rPr lang="nl-BE" dirty="0" err="1"/>
              <a:t>pt</a:t>
            </a:r>
            <a:endParaRPr lang="nl-BE" dirty="0"/>
          </a:p>
          <a:p>
            <a:pPr lvl="2"/>
            <a:r>
              <a:rPr lang="nl-BE" dirty="0" err="1"/>
              <a:t>Calibri</a:t>
            </a:r>
            <a:r>
              <a:rPr lang="nl-BE" dirty="0"/>
              <a:t>, antraciet grijs, 20 </a:t>
            </a:r>
            <a:r>
              <a:rPr lang="nl-BE" dirty="0" err="1"/>
              <a:t>pt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8764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0D82888-4614-46B3-88E4-7E9243368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629" y="430468"/>
            <a:ext cx="11206345" cy="10363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000" b="1">
                <a:solidFill>
                  <a:srgbClr val="111B7C"/>
                </a:solidFill>
                <a:latin typeface="+mn-lt"/>
              </a:defRPr>
            </a:lvl1pPr>
          </a:lstStyle>
          <a:p>
            <a:r>
              <a:rPr lang="nl-BE" dirty="0" err="1"/>
              <a:t>Calibri</a:t>
            </a:r>
            <a:r>
              <a:rPr lang="nl-BE" dirty="0"/>
              <a:t>, blauw, 40 </a:t>
            </a:r>
            <a:r>
              <a:rPr lang="nl-BE" dirty="0" err="1"/>
              <a:t>pt</a:t>
            </a:r>
            <a:r>
              <a:rPr lang="nl-BE" dirty="0"/>
              <a:t>, </a:t>
            </a:r>
            <a:r>
              <a:rPr lang="nl-BE" dirty="0" err="1"/>
              <a:t>bold</a:t>
            </a:r>
            <a:r>
              <a:rPr lang="nl-BE" dirty="0"/>
              <a:t>, bovenaan gelijnd</a:t>
            </a:r>
            <a:endParaRPr lang="en-US" dirty="0"/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D8FCEA14-EEFE-4E18-B986-91AC765AF8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4629" y="1809275"/>
            <a:ext cx="5062722" cy="4090317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>
                <a:solidFill>
                  <a:srgbClr val="535353"/>
                </a:solidFill>
              </a:defRPr>
            </a:lvl1pPr>
            <a:lvl2pPr>
              <a:defRPr sz="2400">
                <a:solidFill>
                  <a:srgbClr val="535353"/>
                </a:solidFill>
              </a:defRPr>
            </a:lvl2pPr>
            <a:lvl3pPr>
              <a:defRPr sz="2000">
                <a:solidFill>
                  <a:srgbClr val="535353"/>
                </a:solidFill>
              </a:defRPr>
            </a:lvl3pPr>
          </a:lstStyle>
          <a:p>
            <a:r>
              <a:rPr lang="nl-BE" dirty="0" err="1"/>
              <a:t>Calibri</a:t>
            </a:r>
            <a:r>
              <a:rPr lang="nl-BE" dirty="0"/>
              <a:t> antraciet grijs, 30 </a:t>
            </a:r>
            <a:r>
              <a:rPr lang="nl-BE" dirty="0" err="1"/>
              <a:t>pt</a:t>
            </a:r>
            <a:endParaRPr lang="nl-BE" dirty="0"/>
          </a:p>
          <a:p>
            <a:pPr lvl="1"/>
            <a:r>
              <a:rPr lang="nl-BE" dirty="0" err="1"/>
              <a:t>Calibri</a:t>
            </a:r>
            <a:r>
              <a:rPr lang="nl-BE" dirty="0"/>
              <a:t>, </a:t>
            </a:r>
            <a:r>
              <a:rPr lang="nl-BE" dirty="0" err="1"/>
              <a:t>antractiet</a:t>
            </a:r>
            <a:r>
              <a:rPr lang="nl-BE" dirty="0"/>
              <a:t> grijs, 24 </a:t>
            </a:r>
            <a:r>
              <a:rPr lang="nl-BE" dirty="0" err="1"/>
              <a:t>pt</a:t>
            </a:r>
            <a:endParaRPr lang="nl-BE" dirty="0"/>
          </a:p>
          <a:p>
            <a:pPr lvl="2"/>
            <a:r>
              <a:rPr lang="nl-BE" dirty="0" err="1"/>
              <a:t>Calibri</a:t>
            </a:r>
            <a:r>
              <a:rPr lang="nl-BE" dirty="0"/>
              <a:t>, antraciet grijs, 20 </a:t>
            </a:r>
            <a:r>
              <a:rPr lang="nl-BE" dirty="0" err="1"/>
              <a:t>pt</a:t>
            </a:r>
            <a:r>
              <a:rPr lang="nl-BE" dirty="0"/>
              <a:t> </a:t>
            </a:r>
          </a:p>
        </p:txBody>
      </p:sp>
      <p:sp>
        <p:nvSpPr>
          <p:cNvPr id="4" name="Tijdelijke aanduiding voor afbeelding 8">
            <a:extLst>
              <a:ext uri="{FF2B5EF4-FFF2-40B4-BE49-F238E27FC236}">
                <a16:creationId xmlns:a16="http://schemas.microsoft.com/office/drawing/2014/main" id="{E0C1F97E-5A28-40B1-B2C6-0C855D2CE9A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6000750" y="1809274"/>
            <a:ext cx="5610224" cy="40903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666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D56027-B32D-4743-9178-F3E62933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1B486F-3698-417B-A9C0-804DE96AE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3F8C53-DB08-4364-BC54-36326B3BB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7BE44-F82F-4400-A53D-0B5A1C85B866}" type="datetimeFigureOut">
              <a:rPr lang="nl-BE" smtClean="0"/>
              <a:t>27/10/2020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4F1524-96C1-4F9A-A613-A5E2EF5A9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F95738-7430-45FA-A73B-DCA6F76F7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123A5-099F-4584-8942-86BA16CA72D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379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71355-B739-4891-928F-78D78466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71EE87-D0B4-48AD-9844-8986B1CB2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8B7EE5-11E5-49C3-B866-FFE6CD9F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7BE44-F82F-4400-A53D-0B5A1C85B866}" type="datetimeFigureOut">
              <a:rPr lang="nl-BE" smtClean="0"/>
              <a:t>27/10/2020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F6BAEC-9A67-4937-9B43-A6471969A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4BB2A6-7198-4FA1-AEA9-4973AB2E0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123A5-099F-4584-8942-86BA16CA72D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000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15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71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76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mailto:efrosupport@vlaanderen.be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www.efro.be/" TargetMode="Externa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aio.be/andere-doelgroepen/europees-fonds-voor-regionale-ontwikkeling-efro/efro-projecten/praktische-gidsen" TargetMode="External"/><Relationship Id="rId2" Type="http://schemas.openxmlformats.org/officeDocument/2006/relationships/hyperlink" Target="https://www.efro.be/" TargetMode="Externa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fro.be/" TargetMode="Externa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hyperlink" Target="mailto:efrosupport@vlaanderen.be" TargetMode="External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fro.be/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vlaio.be/nl/andere-doelgroepen/europees-fonds-voor-regionale-ontwikkeling/efro-project-indienen/praktisch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efro-projecten.be/" TargetMode="Externa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philippe.rousseau@vlaio.be" TargetMode="External"/><Relationship Id="rId2" Type="http://schemas.openxmlformats.org/officeDocument/2006/relationships/hyperlink" Target="http://www.efro.be/" TargetMode="Externa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fro.be/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fro.be/" TargetMode="Externa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csam.be/" TargetMode="Externa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3352B6-65D0-41DA-847A-7D0FA23D1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>
                <a:latin typeface="FlandersArtSans-Bold" panose="00000800000000000000" pitchFamily="2" charset="0"/>
              </a:rPr>
              <a:t>WEBINAR</a:t>
            </a:r>
            <a:br>
              <a:rPr lang="nl-BE" dirty="0">
                <a:latin typeface="FlandersArtSans-Bold" panose="00000800000000000000" pitchFamily="2" charset="0"/>
              </a:rPr>
            </a:br>
            <a:r>
              <a:rPr lang="nl-BE" dirty="0">
                <a:latin typeface="FlandersArtSans-Bold" panose="00000800000000000000" pitchFamily="2" charset="0"/>
              </a:rPr>
              <a:t>PROJECTRAPPORTERING</a:t>
            </a:r>
            <a:br>
              <a:rPr lang="nl-BE" dirty="0">
                <a:solidFill>
                  <a:schemeClr val="bg1"/>
                </a:solidFill>
                <a:latin typeface="FlandersArtSans-Bold" panose="00000800000000000000" pitchFamily="2" charset="0"/>
              </a:rPr>
            </a:b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ADA5878-7711-48A4-986D-8BCFFBD7058B}"/>
              </a:ext>
            </a:extLst>
          </p:cNvPr>
          <p:cNvSpPr txBox="1">
            <a:spLocks/>
          </p:cNvSpPr>
          <p:nvPr/>
        </p:nvSpPr>
        <p:spPr>
          <a:xfrm>
            <a:off x="692836" y="4320530"/>
            <a:ext cx="6400800" cy="9361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b="1" dirty="0">
                <a:solidFill>
                  <a:srgbClr val="111B7C"/>
                </a:solidFill>
                <a:latin typeface="FlandersArtSans-Bold" panose="00000800000000000000" pitchFamily="2" charset="0"/>
                <a:cs typeface="DilleniaUPC" panose="02020603050405020304" pitchFamily="18" charset="-34"/>
              </a:rPr>
              <a:t>OKTOBER 2020</a:t>
            </a:r>
          </a:p>
        </p:txBody>
      </p:sp>
    </p:spTree>
    <p:extLst>
      <p:ext uri="{BB962C8B-B14F-4D97-AF65-F5344CB8AC3E}">
        <p14:creationId xmlns:p14="http://schemas.microsoft.com/office/powerpoint/2010/main" val="1853315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TERMIJNEN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Factuurdatum binnen projectperiode + 1 maand (!prestaties binnen projectperiode werkingsprojecten)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Betaaldatum binnen projectperiode + 3 maand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Geen bestemmingswijziging tot 5 jaar na eindsaldo 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Bewaartermijn: 10 jaar na eindsaldo (! langer indien staatssteun: 2032)</a:t>
            </a:r>
          </a:p>
        </p:txBody>
      </p:sp>
    </p:spTree>
    <p:extLst>
      <p:ext uri="{BB962C8B-B14F-4D97-AF65-F5344CB8AC3E}">
        <p14:creationId xmlns:p14="http://schemas.microsoft.com/office/powerpoint/2010/main" val="7484690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29" y="430468"/>
            <a:ext cx="11206345" cy="1337371"/>
          </a:xfrm>
        </p:spPr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‘Rapportage’</a:t>
            </a:r>
            <a:br>
              <a:rPr lang="nl-BE" sz="2800" b="0" dirty="0">
                <a:solidFill>
                  <a:srgbClr val="1F497D"/>
                </a:solidFill>
                <a:latin typeface="FlandersArtSans-Bold" panose="00000800000000000000" pitchFamily="2" charset="0"/>
              </a:rPr>
            </a:br>
            <a:r>
              <a:rPr lang="nl-BE" sz="2800" b="0" dirty="0">
                <a:solidFill>
                  <a:srgbClr val="1F497D"/>
                </a:solidFill>
                <a:latin typeface="FlandersArtSans-Bold" panose="00000800000000000000" pitchFamily="2" charset="0"/>
              </a:rPr>
              <a:t>Gedetailleerd overzicht projectverloop</a:t>
            </a:r>
            <a:endParaRPr lang="nl-NL" sz="2800" b="0" cap="all" dirty="0">
              <a:solidFill>
                <a:srgbClr val="1F497D"/>
              </a:solidFill>
              <a:latin typeface="FlandersArtSans-Bold" panose="00000800000000000000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F009715-57A6-4B89-9B22-7D5818C59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442" y="1357144"/>
            <a:ext cx="7473673" cy="488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477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29" y="430468"/>
            <a:ext cx="11206345" cy="1337371"/>
          </a:xfrm>
        </p:spPr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‘Rapportage’</a:t>
            </a:r>
            <a:br>
              <a:rPr lang="nl-BE" sz="2800" b="0" dirty="0">
                <a:solidFill>
                  <a:srgbClr val="1F497D"/>
                </a:solidFill>
                <a:latin typeface="FlandersArtSans-Bold" panose="00000800000000000000" pitchFamily="2" charset="0"/>
              </a:rPr>
            </a:br>
            <a:r>
              <a:rPr lang="nl-BE" sz="2800" b="0" dirty="0">
                <a:solidFill>
                  <a:srgbClr val="1F497D"/>
                </a:solidFill>
                <a:latin typeface="FlandersArtSans-Bold" panose="00000800000000000000" pitchFamily="2" charset="0"/>
              </a:rPr>
              <a:t>Stand van zaken externe financiering</a:t>
            </a:r>
            <a:endParaRPr lang="nl-NL" sz="2800" b="0" cap="all" dirty="0">
              <a:solidFill>
                <a:srgbClr val="1F497D"/>
              </a:solidFill>
              <a:latin typeface="FlandersArtSans-Bold" panose="000008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2D7523B-B93B-4BEB-868E-869FA42D7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920" y="1627476"/>
            <a:ext cx="8852159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189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Tabblad rapportage tip 1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Lange tekst antwoorden maakt u best buiten EFRO E-loket en plakt u daarna in een rapport.</a:t>
            </a:r>
          </a:p>
        </p:txBody>
      </p:sp>
    </p:spTree>
    <p:extLst>
      <p:ext uri="{BB962C8B-B14F-4D97-AF65-F5344CB8AC3E}">
        <p14:creationId xmlns:p14="http://schemas.microsoft.com/office/powerpoint/2010/main" val="212371843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Tabblad rapportage tip 2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EFRO E-loket is geen samenwerkingsplatform</a:t>
            </a:r>
            <a:r>
              <a:rPr lang="nl-BE" sz="3200" dirty="0">
                <a:solidFill>
                  <a:prstClr val="black"/>
                </a:solidFill>
                <a:latin typeface="Calibri" panose="020F0502020204030204" pitchFamily="34" charset="0"/>
              </a:rPr>
              <a:t>: 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Calibri" panose="020F0502020204030204" pitchFamily="34" charset="0"/>
              </a:rPr>
              <a:t>Tabblad rapportage één persoon tegelijk wijzigen. Bij wisselen tussen tabbladen in wijzigmodus worden teksten opgeslagen. Eventueel een oude/lege versie.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i="1" dirty="0">
                <a:solidFill>
                  <a:prstClr val="black"/>
                </a:solidFill>
                <a:latin typeface="Calibri" panose="020F0502020204030204" pitchFamily="34" charset="0"/>
              </a:rPr>
              <a:t>Andere tabbladen geen probleem</a:t>
            </a:r>
            <a:r>
              <a:rPr lang="nl-BE" sz="2800" dirty="0">
                <a:solidFill>
                  <a:prstClr val="black"/>
                </a:solidFill>
                <a:latin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122829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Kostenlijnen toevoegen op het tabblad ‘Kosten’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7EAE52E-7CED-4B8D-87B9-187875F87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023" y="1384640"/>
            <a:ext cx="8299954" cy="42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8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Kostenlijnen toevoegen op het tabblad ‘Kosten’ – klik op ‘Wijzig’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4A951AB-E2D9-4A4F-B2F5-E0A964E3F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02" y="1338625"/>
            <a:ext cx="8437595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25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Kostenlijnen toevoegen op het tabblad ‘Kosten’</a:t>
            </a:r>
            <a:b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</a:br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– geklikt op wijzig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EA10638-FD65-44A6-8041-C8BF92DC3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899" y="1318047"/>
            <a:ext cx="8602202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373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Kostenlijnen toevoegen op het tabblad ‘Kosten’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Lijn per lijn toevoegen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3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 groep toevoegen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E5C16FC-AEC2-444B-A6F9-7C327F191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479" y="1200150"/>
            <a:ext cx="542591" cy="54259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065D3AF-6BF5-4BFC-8C37-DE2D2830E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574" y="2405870"/>
            <a:ext cx="402371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5316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In groep toevoegen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Groepen kostenlijnen per rubriek aanmaken. 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Tot 500 kostenlijnen via één bestand toevoegen.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Voordeel: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Je kan het nodige bestand geautomatiseerd aanmaken. Je kan ook knippen en plakken uit bestaande tabellen. Via deze weg kan je zeer veel tik- en klikwerk besparen en bovendien voorkom je fouten.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Nadelen: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Moet perfecte inhoud hebben. 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Je kunt per ongeluk veel lijnen toevoegen die je moeilijk kan verwijderen.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Er zijn soms voor jou onduidelijke problemen. Bijvoorbeeld doordat rekenblad software (</a:t>
            </a:r>
            <a:r>
              <a:rPr lang="nl-BE" sz="20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bvb</a:t>
            </a: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. Excel) foute gegevens onzichtbaar maakt.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Kan maar voor 4 rubrieken: investeringskosten, werkingskosten, externe prestaties en promotie en publiciteit</a:t>
            </a:r>
          </a:p>
        </p:txBody>
      </p:sp>
    </p:spTree>
    <p:extLst>
      <p:ext uri="{BB962C8B-B14F-4D97-AF65-F5344CB8AC3E}">
        <p14:creationId xmlns:p14="http://schemas.microsoft.com/office/powerpoint/2010/main" val="2223907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In groep toevoegen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Wat als je foutmeldingen krijgt?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Open in kladblok en kijk of je iets raars ziet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Stuur bericht naar </a:t>
            </a: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efrosupport@vlaanderen.be</a:t>
            </a: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voor assistentie, bij voorkeur met CSV in bijlage.</a:t>
            </a:r>
          </a:p>
        </p:txBody>
      </p:sp>
    </p:spTree>
    <p:extLst>
      <p:ext uri="{BB962C8B-B14F-4D97-AF65-F5344CB8AC3E}">
        <p14:creationId xmlns:p14="http://schemas.microsoft.com/office/powerpoint/2010/main" val="234796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OVERHEAD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Goedgekeurd overhead % op personeel 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Zelfde % voor alle partners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Maximaal 15% op projectniveau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Forfaitaire overhead: geen bewijsstukken / geen controle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Onderliggende regelgeving respecteren (bv. OHO)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Automatische toekenning per rapport: kostenlijn per projectpartner</a:t>
            </a:r>
          </a:p>
        </p:txBody>
      </p:sp>
    </p:spTree>
    <p:extLst>
      <p:ext uri="{BB962C8B-B14F-4D97-AF65-F5344CB8AC3E}">
        <p14:creationId xmlns:p14="http://schemas.microsoft.com/office/powerpoint/2010/main" val="245085642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In groep toevoegen: praktische gids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Te vinden via </a:t>
            </a: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www.efro.be</a:t>
            </a: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Handleidingen en logo’s, Handleidingen, Praktische gids bulk toevoegen kostenlijnen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A4D4728-3233-499D-B318-B6F7C6B86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24" y="2461126"/>
            <a:ext cx="7462151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1517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Factuurkostenlijnen toevoegen op het tabblad ‘Kosten’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9F450AA-CBEC-466F-93DE-F0532072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573" y="1496400"/>
            <a:ext cx="8220853" cy="422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681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Kostenlijnen toevoegen – type ‘factuurkosten’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562100"/>
            <a:ext cx="11206345" cy="433749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Investeringen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Werkingskosten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Externe prestaties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Promotie en publiciteit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4DF006E-C4F3-47BE-A4B0-95846E3E5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958407"/>
            <a:ext cx="5429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6737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Factuurkostenlijn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88D41EB-3343-4059-B497-CAA7C03C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956" y="933469"/>
            <a:ext cx="7213764" cy="51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799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Personeels- en kilometerkosten toevoegen op het tabblad ‘Kosten’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86D624A-72EC-4960-8D5C-C10CDE1E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685" y="1496400"/>
            <a:ext cx="8240629" cy="423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601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Personeels- en kilometerkosten toevoegen op het tabblad ‘Kosten’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9EB561-CBAA-4845-BB35-7B1F13DD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229" y="1318440"/>
            <a:ext cx="7651143" cy="46211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6D12E9B-C4E0-4DAC-BDE9-A08928346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04" y="1318440"/>
            <a:ext cx="54259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117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Bewerk standaarduurtarieven (SUT) in tabblad personeel van het project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722F00F-649D-4119-A42C-49ABCB835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990" y="1877433"/>
            <a:ext cx="8565622" cy="310313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F03FD3E-1705-4AAA-8FB3-D63DE8C3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29" y="1296742"/>
            <a:ext cx="54259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4624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Nieuw standaarduurtarieven in tabblad personeel van het project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6929863-B36E-4CAD-8DBC-A1C98CE79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841" y="1515044"/>
            <a:ext cx="6815919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5962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Koppeling mogelijk? </a:t>
            </a:r>
            <a:b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</a:br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Ja: u kunt een personeelskostenlijn aanmaken met SUT.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609725"/>
            <a:ext cx="11206345" cy="428986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Verplichte elementen moeten aanwezig zijn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Naam, voornaam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Bijlage </a:t>
            </a:r>
            <a:r>
              <a:rPr lang="nl-BE" sz="28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arbeidsovereenkomst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Loonfiche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berekening SUT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Van: </a:t>
            </a:r>
            <a:r>
              <a:rPr lang="nl-BE" sz="28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start kalenderjaar</a:t>
            </a: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Tot: </a:t>
            </a:r>
            <a:r>
              <a:rPr lang="nl-BE" sz="28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Einde kalenderjaar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2349437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>
                <a:solidFill>
                  <a:srgbClr val="1F497D"/>
                </a:solidFill>
                <a:latin typeface="FlandersArtSans-Bold" panose="00000800000000000000" pitchFamily="2" charset="0"/>
              </a:rPr>
              <a:t>Bewerk standaarduurtarieven in tabblad personeel van het project</a:t>
            </a:r>
            <a:endParaRPr lang="nl-NL" sz="2800" b="0" cap="all" dirty="0">
              <a:solidFill>
                <a:srgbClr val="1F497D"/>
              </a:solidFill>
              <a:latin typeface="FlandersArtSans-Bold" panose="000008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9FC58F1-05A5-4F47-BF9D-A03E4345B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88" y="1451790"/>
            <a:ext cx="8212024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76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PERSONEEL: PRINCIPE	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Vroeger reële kosten, nu standaarduurtarief (SUT):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	SUT</a:t>
            </a: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= bruto maandloon x 1,2%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Factor 1,2% houdt rekening met: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Patronale lasten, toelagen, premies, …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Gemiddeld verlof, ziekte, opleiding, …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Verminderingen (bv. niet door te storten bedrijfsvoorheffing)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Standaard werktijd EC 1720 u/jaar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Vb. bruto 3.500 € x 1,2% = 42,00 €/u</a:t>
            </a:r>
          </a:p>
        </p:txBody>
      </p:sp>
    </p:spTree>
    <p:extLst>
      <p:ext uri="{BB962C8B-B14F-4D97-AF65-F5344CB8AC3E}">
        <p14:creationId xmlns:p14="http://schemas.microsoft.com/office/powerpoint/2010/main" val="11040892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Personeels- en kilometerkosten toevoegen op het tabblad ‘Kosten’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7CFCF5A-1D40-4086-810F-21F944E2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43" y="1474050"/>
            <a:ext cx="8343313" cy="424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2626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Kies standaarduurtarief, vul aantal uren en periode in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E7273DD-BA3E-4377-9661-CF1EA90EA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49" y="1287191"/>
            <a:ext cx="7193903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667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Vul optioneel ook de kilometerkosten in en klik op ‘Toevoegen’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53C7681-7ADC-4C16-A3D9-639A97801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025" y="1271885"/>
            <a:ext cx="7301949" cy="499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087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Personeelskostenlijn, kilometerkostenlijn en bijhorende overheadlijn zijn aangemaakt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8CEEC5-C2A6-440C-8C96-5B0C0683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43" y="1353181"/>
            <a:ext cx="8098913" cy="47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4586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Inkomstenlijnen toevoegen op het tabblad ‘Kosten’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5473488-6DA5-4873-8533-94B1EC62C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561" y="1463889"/>
            <a:ext cx="8238877" cy="419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3786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Inkomstenlijnen toevoegen op het tabblad ‘Kosten’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4686299"/>
            <a:ext cx="11206345" cy="121329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nl-BE" altLang="nl-BE" sz="18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Werkingsprojecten</a:t>
            </a:r>
            <a:r>
              <a:rPr lang="nl-BE" altLang="nl-BE" sz="1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: echte inkomsten tijdens de uitvoering van het project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nl-BE" altLang="nl-BE" sz="18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Investeringsprojecten</a:t>
            </a:r>
            <a:r>
              <a:rPr lang="nl-BE" altLang="nl-BE" sz="1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: geschatte toekomstige netto inkomsten over een referentieperiode of </a:t>
            </a:r>
            <a:r>
              <a:rPr lang="nl-BE" altLang="nl-BE" sz="1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funding</a:t>
            </a:r>
            <a:r>
              <a:rPr lang="nl-BE" altLang="nl-BE" sz="1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gap. U dient steeds bedrag te berekenen als percentage van de ingediende kosten van het rapport. U vindt gegevens in projectdefinitie</a:t>
            </a:r>
            <a:endParaRPr lang="nl-NL" altLang="nl-BE" sz="1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</a:pP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B86C7EF-BB30-42EB-B55B-EB8C5C47E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48" y="1038225"/>
            <a:ext cx="7370703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915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Indicatoren rapporteren en bijlage toevoegen op het tabblad ‘Indicatoren’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29F53C-4303-4D0F-A7E0-2B5F83A3F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361" y="1535010"/>
            <a:ext cx="8363277" cy="42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9679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Indicatoren rapporteren en bijlage toevoegen op het tabblad ‘Indicatoren’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610A8A-FAE1-4CA5-BB34-17939252A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160" y="1853408"/>
            <a:ext cx="7407282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3263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Bijlagen toevoegen op tabblad ‘Bewijsstukken’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7E917EB-E7B9-4948-9BC1-CA385AE38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056" y="1524850"/>
            <a:ext cx="8023888" cy="408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8539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Bijlagen toevoegen op tabblad ‘Bewijsstukken’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4F74D6E-DFFC-4FFB-BE2E-0B7F11B1B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620" y="1038225"/>
            <a:ext cx="7148760" cy="513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22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PERSONEEL: SUT	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b="1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Vast</a:t>
            </a:r>
            <a:r>
              <a:rPr lang="nl-BE" sz="26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</a:t>
            </a:r>
            <a:r>
              <a:rPr lang="nl-BE" sz="2600" b="1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voltijds</a:t>
            </a:r>
            <a:r>
              <a:rPr lang="nl-BE" sz="26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bruto maandloon, geen andere loonelementen (herrekening indien deeltijds)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b="1" u="sng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b="1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Verplichte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jaarlijkse herziening in januari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Tussentijdse herziening enkel mogelijk bij nieuwe arbeidsovereenkomst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Maximaal 100 €/u</a:t>
            </a:r>
          </a:p>
        </p:txBody>
      </p:sp>
    </p:spTree>
    <p:extLst>
      <p:ext uri="{BB962C8B-B14F-4D97-AF65-F5344CB8AC3E}">
        <p14:creationId xmlns:p14="http://schemas.microsoft.com/office/powerpoint/2010/main" val="36845539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Bijlagen toevoegen op tabblad ‘Bewijsstukken’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Bijlagen kunnen per 100, onbeperkt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Maximaal 50MB per bijlage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Naam van bijlagen – gebruik eventueel kostenlijnnummer en intern boekingsnummer in namen bestanden, zo is het langdurig duidelijk waarvoor de documenten dienen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Toegelaten bijlagetypes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avi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bmp,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csv,doc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docx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gif,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jpeg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jpg,m4a,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mov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mp3,mp4,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mpeg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msg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pdf,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png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ppt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pptx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rtf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tif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,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tiff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txt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wma,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wmv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xls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xlsx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</a:t>
            </a:r>
            <a:r>
              <a:rPr lang="nl-BE" sz="28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xml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en zip</a:t>
            </a:r>
          </a:p>
        </p:txBody>
      </p:sp>
    </p:spTree>
    <p:extLst>
      <p:ext uri="{BB962C8B-B14F-4D97-AF65-F5344CB8AC3E}">
        <p14:creationId xmlns:p14="http://schemas.microsoft.com/office/powerpoint/2010/main" val="190778036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Wat rapporteren over uw project?</a:t>
            </a:r>
            <a:b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</a:br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bewijsstukken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485900"/>
            <a:ext cx="11206345" cy="441369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1800" dirty="0">
                <a:solidFill>
                  <a:prstClr val="black"/>
                </a:solidFill>
                <a:highlight>
                  <a:srgbClr val="FFFF00"/>
                </a:highlight>
                <a:latin typeface="FlandersArtSans-Regular" panose="00000500000000000000" pitchFamily="2" charset="0"/>
                <a:sym typeface="Wingdings" pitchFamily="2" charset="2"/>
              </a:rPr>
              <a:t> Vergeet het </a:t>
            </a:r>
            <a:r>
              <a:rPr lang="nl-BE" altLang="nl-BE" sz="1800" b="1" dirty="0">
                <a:solidFill>
                  <a:prstClr val="black"/>
                </a:solidFill>
                <a:highlight>
                  <a:srgbClr val="FFFF00"/>
                </a:highlight>
                <a:latin typeface="FlandersArtSans-Regular" panose="00000500000000000000" pitchFamily="2" charset="0"/>
                <a:sym typeface="Wingdings" pitchFamily="2" charset="2"/>
              </a:rPr>
              <a:t>aanvraagformulier niet toe te voegen</a:t>
            </a:r>
            <a:r>
              <a:rPr lang="nl-BE" altLang="nl-BE" sz="1800" dirty="0">
                <a:solidFill>
                  <a:prstClr val="black"/>
                </a:solidFill>
                <a:highlight>
                  <a:srgbClr val="FFFF00"/>
                </a:highlight>
                <a:latin typeface="FlandersArtSans-Regular" panose="00000500000000000000" pitchFamily="2" charset="0"/>
                <a:sym typeface="Wingdings" pitchFamily="2" charset="2"/>
              </a:rPr>
              <a:t>. Het aanvraagformulier vindt u op de website </a:t>
            </a:r>
            <a:r>
              <a:rPr lang="nl-BE" altLang="nl-BE" sz="1800" dirty="0">
                <a:solidFill>
                  <a:prstClr val="black"/>
                </a:solidFill>
                <a:highlight>
                  <a:srgbClr val="FFFF00"/>
                </a:highlight>
                <a:latin typeface="FlandersArtSans-Regular" panose="00000500000000000000" pitchFamily="2" charset="0"/>
                <a:sym typeface="Wingdings" pitchFamily="2" charset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https://www.efro.be</a:t>
            </a:r>
            <a:r>
              <a:rPr lang="nl-BE" altLang="nl-BE" sz="1800" dirty="0">
                <a:solidFill>
                  <a:prstClr val="black"/>
                </a:solidFill>
                <a:highlight>
                  <a:srgbClr val="FFFF00"/>
                </a:highlight>
                <a:latin typeface="FlandersArtSans-Regular" panose="00000500000000000000" pitchFamily="2" charset="0"/>
                <a:sym typeface="Wingdings" pitchFamily="2" charset="2"/>
              </a:rPr>
              <a:t>. </a:t>
            </a:r>
            <a:r>
              <a:rPr lang="nl-BE" altLang="nl-BE" sz="1800" dirty="0">
                <a:solidFill>
                  <a:prstClr val="black"/>
                </a:solidFill>
                <a:highlight>
                  <a:srgbClr val="FFFF00"/>
                </a:highlight>
                <a:latin typeface="FlandersArtSans-Regular" panose="00000500000000000000" pitchFamily="2" charset="0"/>
                <a:sym typeface="Wingdings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Handleidingen en logo’s </a:t>
            </a:r>
            <a:r>
              <a:rPr lang="nl-BE" altLang="nl-BE" sz="1800" dirty="0">
                <a:solidFill>
                  <a:prstClr val="black"/>
                </a:solidFill>
                <a:highlight>
                  <a:srgbClr val="FFFF00"/>
                </a:highlight>
                <a:latin typeface="FlandersArtSans-Regular" panose="00000500000000000000" pitchFamily="2" charset="0"/>
                <a:sym typeface="Wingdings" pitchFamily="2" charset="2"/>
              </a:rPr>
              <a:t> Dit formulier bevat vooral info over overheidsopdrachten – is verplicht voor ieder rapport.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18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Scans van facturen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18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Scans van tijdsregistraties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18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Stukken in verband met naleving overheidsopdrachtenwetgeving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18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Bewijzen communicatieverplichtingen (screenshot, foto’s, …)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18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70644218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Rapport indienen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22CF70-2D29-486C-9E78-48B2E05AF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91" y="1273907"/>
            <a:ext cx="8189017" cy="41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3089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Bijlagen toevoegen op tabblad ‘Bewijsstukken’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7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Overal: Maximaal 50 MB per bestand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7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Hoeveel tegelijkertijd toevoegen?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Eén per één</a:t>
            </a:r>
          </a:p>
          <a:p>
            <a:pPr lvl="2" indent="-342900">
              <a:lnSpc>
                <a:spcPct val="100000"/>
              </a:lnSpc>
              <a:spcBef>
                <a:spcPct val="20000"/>
              </a:spcBef>
            </a:pPr>
            <a:r>
              <a:rPr lang="nl-B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Inhoudelijke bijlagen in tabblad rapportering. Indiening gebeurt bij indiening rapport. </a:t>
            </a:r>
          </a:p>
          <a:p>
            <a:pPr marL="857250" lvl="1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Per 100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nl-BE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Bewijsstukken</a:t>
            </a:r>
            <a:r>
              <a:rPr lang="nl-B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van kosten, overheidsopdrachten en ‘andere’ – tabblad bewijsstukken van een rapport. Indiening gebeurt bij indiening rapport.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nl-B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Zaken die niet in rapport kunnen – </a:t>
            </a:r>
            <a:r>
              <a:rPr lang="nl-BE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projectpostbus: </a:t>
            </a:r>
            <a:r>
              <a:rPr lang="nl-BE" b="1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TWEE stappen</a:t>
            </a:r>
            <a:endParaRPr lang="nl-BE" u="sng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lvl="3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17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Bijlagen toevoegen (=klaarzetten voor indiening)</a:t>
            </a:r>
          </a:p>
          <a:p>
            <a:pPr lvl="3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17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Bijlagen indienen (definitief onwijzigbaar en ondertekend)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D531D4F-78C9-4276-8CE4-2D20D5414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97" y="5270943"/>
            <a:ext cx="76771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8833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27" y="2821244"/>
            <a:ext cx="11206345" cy="607756"/>
          </a:xfrm>
        </p:spPr>
        <p:txBody>
          <a:bodyPr/>
          <a:lstStyle/>
          <a:p>
            <a:r>
              <a:rPr lang="nl-NL" sz="35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3. Rapport ingediend en dan?</a:t>
            </a:r>
            <a:endParaRPr lang="nl-BE" sz="3500" cap="all" dirty="0"/>
          </a:p>
        </p:txBody>
      </p:sp>
    </p:spTree>
    <p:extLst>
      <p:ext uri="{BB962C8B-B14F-4D97-AF65-F5344CB8AC3E}">
        <p14:creationId xmlns:p14="http://schemas.microsoft.com/office/powerpoint/2010/main" val="23695329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OPVOLGING RAPPORTEN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Dossierbehandelaar in projectorganisatie</a:t>
            </a:r>
            <a:endParaRPr lang="nl-NL" sz="3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Statussen</a:t>
            </a:r>
            <a:endParaRPr lang="nl-NL" sz="3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nl-NL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Herwerken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nl-NL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Correctie van vergissingen: u bent iets vergeten en ontdekt dit zelf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Kostenlijnenoverzicht (project en per rapport)</a:t>
            </a:r>
            <a:endParaRPr lang="nl-NL" sz="3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nl-NL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Ontbrekende bewijsstukken, kosten niet aanvaard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nl-NL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Opvolgen betaling</a:t>
            </a:r>
          </a:p>
        </p:txBody>
      </p:sp>
    </p:spTree>
    <p:extLst>
      <p:ext uri="{BB962C8B-B14F-4D97-AF65-F5344CB8AC3E}">
        <p14:creationId xmlns:p14="http://schemas.microsoft.com/office/powerpoint/2010/main" val="177760134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Opvolging rapporten</a:t>
            </a:r>
            <a:endParaRPr lang="nl-BE" cap="al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E685377-7E8C-4731-9A8B-D97839F36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369" y="172720"/>
            <a:ext cx="6317642" cy="651256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C4EBAE3-DF73-4B1E-9CE9-C3911FBC8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14993" y="5245518"/>
            <a:ext cx="3527376" cy="89641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nl-NL" sz="2400" dirty="0">
                <a:latin typeface="FlandersArtSans-Regular" panose="00000500000000000000" pitchFamily="2" charset="0"/>
              </a:rPr>
              <a:t>Dossierbehandelaar: tabblad Projectorganisatie</a:t>
            </a:r>
          </a:p>
        </p:txBody>
      </p:sp>
    </p:spTree>
    <p:extLst>
      <p:ext uri="{BB962C8B-B14F-4D97-AF65-F5344CB8AC3E}">
        <p14:creationId xmlns:p14="http://schemas.microsoft.com/office/powerpoint/2010/main" val="246151995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Opvolging rapporten - </a:t>
            </a:r>
            <a:r>
              <a:rPr lang="nl-NL" sz="2800" b="0" cap="all" dirty="0" err="1">
                <a:solidFill>
                  <a:srgbClr val="1F497D"/>
                </a:solidFill>
                <a:latin typeface="FlandersArtSans-Bold" panose="00000800000000000000" pitchFamily="2" charset="0"/>
              </a:rPr>
              <a:t>rapportstatussen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944880"/>
            <a:ext cx="11206345" cy="4954713"/>
          </a:xfrm>
        </p:spPr>
        <p:txBody>
          <a:bodyPr/>
          <a:lstStyle/>
          <a:p>
            <a:pPr marL="838200" lvl="1" indent="-3810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Rapportversie in opmaak</a:t>
            </a:r>
          </a:p>
          <a:p>
            <a:pPr marL="838200" lvl="1" indent="-3810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Rapportversie ingediend</a:t>
            </a:r>
          </a:p>
          <a:p>
            <a:pPr marL="838200" lvl="1" indent="-3810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Rapportversie in beslissing (= in behandeling)</a:t>
            </a:r>
          </a:p>
          <a:p>
            <a:pPr marL="838200" lvl="1" indent="-3810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Rapportversie te herwerken</a:t>
            </a:r>
          </a:p>
          <a:p>
            <a:pPr marL="838200" lvl="1" indent="-3810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Rapportbeoordeling beoordeeld (= niet definitief)</a:t>
            </a:r>
          </a:p>
          <a:p>
            <a:pPr marL="838200" lvl="1" indent="-3810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Rapportbeoordeling getekend (= definitief)</a:t>
            </a:r>
            <a:endParaRPr lang="nl-NL" sz="20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924358-1099-4743-8A97-DA21F7D1F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7" y="3129280"/>
            <a:ext cx="7579097" cy="36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9682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Opvolging rapporten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Herwerken = dossierbehandelaar stuurt rapport terug voor verbetering of aanvulling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Nieuwe rapportversie die u aanpast en indient</a:t>
            </a:r>
            <a:endParaRPr lang="nl-NL" sz="3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E8B2B1-860A-4B99-8075-A6E93DFF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52" y="3429000"/>
            <a:ext cx="10038295" cy="20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252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Opvolging rapporten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Tx/>
              <a:buAutoNum type="arabicPeriod" startAt="4"/>
            </a:pPr>
            <a:r>
              <a:rPr lang="nl-NL" sz="3200" dirty="0">
                <a:solidFill>
                  <a:prstClr val="black"/>
                </a:solidFill>
                <a:latin typeface="Calibri" panose="020F0502020204030204" pitchFamily="34" charset="0"/>
              </a:rPr>
              <a:t>Correctie van vergissingen die u zelf ontdekt na indiening.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None/>
            </a:pPr>
            <a:endParaRPr lang="nl-NL" sz="3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38200" lvl="1" indent="-3810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Calibri" panose="020F0502020204030204" pitchFamily="34" charset="0"/>
              </a:rPr>
              <a:t>Neem contact op met actieve dossierbehandelaar: </a:t>
            </a:r>
          </a:p>
          <a:p>
            <a:pPr marL="1257300" lvl="2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Calibri" panose="020F0502020204030204" pitchFamily="34" charset="0"/>
              </a:rPr>
              <a:t>Hij/zij houdt er rekening mee</a:t>
            </a:r>
          </a:p>
          <a:p>
            <a:pPr marL="1257300" lvl="2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Calibri" panose="020F0502020204030204" pitchFamily="34" charset="0"/>
              </a:rPr>
              <a:t>Hij/zij laat u rapport herwerken</a:t>
            </a:r>
          </a:p>
        </p:txBody>
      </p:sp>
    </p:spTree>
    <p:extLst>
      <p:ext uri="{BB962C8B-B14F-4D97-AF65-F5344CB8AC3E}">
        <p14:creationId xmlns:p14="http://schemas.microsoft.com/office/powerpoint/2010/main" val="3636280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PERSONEEL: TIJDSREGISTRATIE	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Rapporteren van projecturen: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	enkel werkelijke projectprestaties + uren op eventuele andere Europese 	projecten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Beknopte omschrijving + werkpakket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Dag- &amp; handtekening werknemer + leidinggevende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Model met instructies op 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www.efro.be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(incl. gereden projectkilometers)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Eigen model mogelijk mits goedkeuring MA</a:t>
            </a: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3703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Opvolging rapporten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Tx/>
              <a:buAutoNum type="arabicPeriod" startAt="5"/>
            </a:pPr>
            <a:r>
              <a:rPr lang="nl-NL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‘Kostenlijnenoverzicht’ en ‘Kostenoverzicht per rapportbeoordeling’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</a:pPr>
            <a:endParaRPr lang="nl-BE" sz="3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Op tabblad ‘Project’, aan de rechterkant in groene vak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Ook al terwijl je aan het rapport werkt. Zo kan je snel controleren of de bedragen overeen komen met je eigen cijfers. </a:t>
            </a:r>
          </a:p>
        </p:txBody>
      </p:sp>
    </p:spTree>
    <p:extLst>
      <p:ext uri="{BB962C8B-B14F-4D97-AF65-F5344CB8AC3E}">
        <p14:creationId xmlns:p14="http://schemas.microsoft.com/office/powerpoint/2010/main" val="220177457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299BE34-3966-4848-BD0A-597D78424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87376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9863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Kostenlijnenoverzicht</a:t>
            </a:r>
            <a:endParaRPr lang="nl-BE" cap="all" dirty="0"/>
          </a:p>
        </p:txBody>
      </p:sp>
      <p:pic>
        <p:nvPicPr>
          <p:cNvPr id="29" name="Picture 33" descr="ScreenShot218">
            <a:extLst>
              <a:ext uri="{FF2B5EF4-FFF2-40B4-BE49-F238E27FC236}">
                <a16:creationId xmlns:a16="http://schemas.microsoft.com/office/drawing/2014/main" id="{95857EFC-EF15-410E-8611-F132E54AE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2849563"/>
            <a:ext cx="82296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2">
            <a:extLst>
              <a:ext uri="{FF2B5EF4-FFF2-40B4-BE49-F238E27FC236}">
                <a16:creationId xmlns:a16="http://schemas.microsoft.com/office/drawing/2014/main" id="{1A9D1FF7-79BD-4640-B8B0-96C93BCE6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15" y="4600575"/>
            <a:ext cx="50482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1" descr="ScreenShot217">
            <a:extLst>
              <a:ext uri="{FF2B5EF4-FFF2-40B4-BE49-F238E27FC236}">
                <a16:creationId xmlns:a16="http://schemas.microsoft.com/office/drawing/2014/main" id="{A2EDEDD9-C4F8-46FD-A137-C86F4D1D4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120775"/>
            <a:ext cx="88106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8">
            <a:extLst>
              <a:ext uri="{FF2B5EF4-FFF2-40B4-BE49-F238E27FC236}">
                <a16:creationId xmlns:a16="http://schemas.microsoft.com/office/drawing/2014/main" id="{F4BB87E7-0F45-4D51-A0C1-AD3581C91300}"/>
              </a:ext>
            </a:extLst>
          </p:cNvPr>
          <p:cNvGrpSpPr>
            <a:grpSpLocks/>
          </p:cNvGrpSpPr>
          <p:nvPr/>
        </p:nvGrpSpPr>
        <p:grpSpPr bwMode="auto">
          <a:xfrm>
            <a:off x="2215515" y="2849563"/>
            <a:ext cx="2443163" cy="1655762"/>
            <a:chOff x="762" y="2115"/>
            <a:chExt cx="1539" cy="1043"/>
          </a:xfrm>
        </p:grpSpPr>
        <p:sp>
          <p:nvSpPr>
            <p:cNvPr id="33" name="Rectangle 16">
              <a:extLst>
                <a:ext uri="{FF2B5EF4-FFF2-40B4-BE49-F238E27FC236}">
                  <a16:creationId xmlns:a16="http://schemas.microsoft.com/office/drawing/2014/main" id="{B9DB99BF-07B1-471D-B995-13D955842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4" y="2795"/>
              <a:ext cx="589" cy="363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FE5251F3-1A0D-48AB-AF7F-38998875D4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" y="2115"/>
              <a:ext cx="1539" cy="5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 dirty="0">
                  <a:latin typeface="FlandersArtSans-Regular" panose="00000500000000000000" pitchFamily="2" charset="0"/>
                </a:rPr>
                <a:t>Ingediend bedrag</a:t>
              </a:r>
              <a:br>
                <a:rPr lang="nl-BE" dirty="0">
                  <a:latin typeface="FlandersArtSans-Regular" panose="00000500000000000000" pitchFamily="2" charset="0"/>
                </a:rPr>
              </a:br>
              <a:r>
                <a:rPr lang="nl-BE" dirty="0">
                  <a:latin typeface="FlandersArtSans-Regular" panose="00000500000000000000" pitchFamily="2" charset="0"/>
                </a:rPr>
                <a:t>ter subsidiëring</a:t>
              </a:r>
              <a:endParaRPr lang="nl-NL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35" name="Line 23">
              <a:extLst>
                <a:ext uri="{FF2B5EF4-FFF2-40B4-BE49-F238E27FC236}">
                  <a16:creationId xmlns:a16="http://schemas.microsoft.com/office/drawing/2014/main" id="{402D913E-43CF-4927-B821-9F2D7873A6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3" y="2614"/>
              <a:ext cx="318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36" name="Group 39">
            <a:extLst>
              <a:ext uri="{FF2B5EF4-FFF2-40B4-BE49-F238E27FC236}">
                <a16:creationId xmlns:a16="http://schemas.microsoft.com/office/drawing/2014/main" id="{4EDECAF2-5BBA-46FE-BA86-4BE581A3B265}"/>
              </a:ext>
            </a:extLst>
          </p:cNvPr>
          <p:cNvGrpSpPr>
            <a:grpSpLocks/>
          </p:cNvGrpSpPr>
          <p:nvPr/>
        </p:nvGrpSpPr>
        <p:grpSpPr bwMode="auto">
          <a:xfrm>
            <a:off x="4714240" y="3929065"/>
            <a:ext cx="2592388" cy="1406525"/>
            <a:chOff x="2336" y="2795"/>
            <a:chExt cx="1633" cy="886"/>
          </a:xfrm>
        </p:grpSpPr>
        <p:sp>
          <p:nvSpPr>
            <p:cNvPr id="37" name="Rectangle 17">
              <a:extLst>
                <a:ext uri="{FF2B5EF4-FFF2-40B4-BE49-F238E27FC236}">
                  <a16:creationId xmlns:a16="http://schemas.microsoft.com/office/drawing/2014/main" id="{2CFBA8BE-FEBA-4723-9A77-13791FFE9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" y="2795"/>
              <a:ext cx="363" cy="363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38" name="Text Box 24">
              <a:extLst>
                <a:ext uri="{FF2B5EF4-FFF2-40B4-BE49-F238E27FC236}">
                  <a16:creationId xmlns:a16="http://schemas.microsoft.com/office/drawing/2014/main" id="{ADEDAC72-E7CE-4B26-888E-F5AE47EBED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6" y="3158"/>
              <a:ext cx="984" cy="5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 dirty="0">
                  <a:latin typeface="FlandersArtSans-Regular" panose="00000500000000000000" pitchFamily="2" charset="0"/>
                </a:rPr>
                <a:t>Aanvaarde</a:t>
              </a:r>
              <a:br>
                <a:rPr lang="nl-BE" dirty="0">
                  <a:latin typeface="FlandersArtSans-Regular" panose="00000500000000000000" pitchFamily="2" charset="0"/>
                </a:rPr>
              </a:br>
              <a:r>
                <a:rPr lang="nl-BE" dirty="0">
                  <a:latin typeface="FlandersArtSans-Regular" panose="00000500000000000000" pitchFamily="2" charset="0"/>
                </a:rPr>
                <a:t>kost</a:t>
              </a:r>
              <a:endParaRPr lang="nl-NL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39" name="Line 25">
              <a:extLst>
                <a:ext uri="{FF2B5EF4-FFF2-40B4-BE49-F238E27FC236}">
                  <a16:creationId xmlns:a16="http://schemas.microsoft.com/office/drawing/2014/main" id="{A64ECDBA-E872-4CE1-A264-CF69808236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1" y="3022"/>
              <a:ext cx="635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40" name="Group 41">
            <a:extLst>
              <a:ext uri="{FF2B5EF4-FFF2-40B4-BE49-F238E27FC236}">
                <a16:creationId xmlns:a16="http://schemas.microsoft.com/office/drawing/2014/main" id="{C0668919-16A7-42FD-9AE3-A027BB6527D7}"/>
              </a:ext>
            </a:extLst>
          </p:cNvPr>
          <p:cNvGrpSpPr>
            <a:grpSpLocks/>
          </p:cNvGrpSpPr>
          <p:nvPr/>
        </p:nvGrpSpPr>
        <p:grpSpPr bwMode="auto">
          <a:xfrm>
            <a:off x="6946265" y="3929063"/>
            <a:ext cx="2762250" cy="1411287"/>
            <a:chOff x="3742" y="2795"/>
            <a:chExt cx="1740" cy="889"/>
          </a:xfrm>
        </p:grpSpPr>
        <p:sp>
          <p:nvSpPr>
            <p:cNvPr id="41" name="Rectangle 15">
              <a:extLst>
                <a:ext uri="{FF2B5EF4-FFF2-40B4-BE49-F238E27FC236}">
                  <a16:creationId xmlns:a16="http://schemas.microsoft.com/office/drawing/2014/main" id="{678E7A3E-4386-4665-B791-AC9C53450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" y="2795"/>
              <a:ext cx="454" cy="363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42" name="Text Box 29">
              <a:extLst>
                <a:ext uri="{FF2B5EF4-FFF2-40B4-BE49-F238E27FC236}">
                  <a16:creationId xmlns:a16="http://schemas.microsoft.com/office/drawing/2014/main" id="{5AC14A90-D8B3-4A15-B076-DBF915664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3390"/>
              <a:ext cx="1740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 dirty="0">
                  <a:latin typeface="FlandersArtSans-Regular" panose="00000500000000000000" pitchFamily="2" charset="0"/>
                </a:rPr>
                <a:t>Opmerking = uitleg</a:t>
              </a:r>
              <a:endParaRPr lang="nl-NL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43" name="Line 30">
              <a:extLst>
                <a:ext uri="{FF2B5EF4-FFF2-40B4-BE49-F238E27FC236}">
                  <a16:creationId xmlns:a16="http://schemas.microsoft.com/office/drawing/2014/main" id="{892E6611-354C-4376-A304-1095F0B327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22" y="3113"/>
              <a:ext cx="318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C64B7D-EAE2-49E3-AA0A-64185A385A77}"/>
              </a:ext>
            </a:extLst>
          </p:cNvPr>
          <p:cNvGrpSpPr>
            <a:grpSpLocks/>
          </p:cNvGrpSpPr>
          <p:nvPr/>
        </p:nvGrpSpPr>
        <p:grpSpPr bwMode="auto">
          <a:xfrm>
            <a:off x="2914015" y="1265238"/>
            <a:ext cx="3311525" cy="1655762"/>
            <a:chOff x="1202" y="1117"/>
            <a:chExt cx="2086" cy="1043"/>
          </a:xfrm>
        </p:grpSpPr>
        <p:sp>
          <p:nvSpPr>
            <p:cNvPr id="45" name="Rectangle 35">
              <a:extLst>
                <a:ext uri="{FF2B5EF4-FFF2-40B4-BE49-F238E27FC236}">
                  <a16:creationId xmlns:a16="http://schemas.microsoft.com/office/drawing/2014/main" id="{8CDC731B-1448-4662-92D9-78C0BF660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7" y="1797"/>
              <a:ext cx="771" cy="363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46" name="Text Box 36">
              <a:extLst>
                <a:ext uri="{FF2B5EF4-FFF2-40B4-BE49-F238E27FC236}">
                  <a16:creationId xmlns:a16="http://schemas.microsoft.com/office/drawing/2014/main" id="{C46EB25B-19AA-4119-A430-CAC516698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117"/>
              <a:ext cx="1554" cy="5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 dirty="0">
                  <a:latin typeface="FlandersArtSans-Regular" panose="00000500000000000000" pitchFamily="2" charset="0"/>
                </a:rPr>
                <a:t>Status</a:t>
              </a:r>
            </a:p>
            <a:p>
              <a:r>
                <a:rPr lang="nl-BE" dirty="0">
                  <a:latin typeface="FlandersArtSans-Regular" panose="00000500000000000000" pitchFamily="2" charset="0"/>
                </a:rPr>
                <a:t>van de kostenlijn</a:t>
              </a:r>
              <a:endParaRPr lang="nl-NL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47" name="Line 37">
              <a:extLst>
                <a:ext uri="{FF2B5EF4-FFF2-40B4-BE49-F238E27FC236}">
                  <a16:creationId xmlns:a16="http://schemas.microsoft.com/office/drawing/2014/main" id="{334BAFD5-AE37-4B12-B753-004A83D2A6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1616"/>
              <a:ext cx="453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3B388109-7F8A-4189-8C25-990E59C52732}"/>
              </a:ext>
            </a:extLst>
          </p:cNvPr>
          <p:cNvCxnSpPr/>
          <p:nvPr/>
        </p:nvCxnSpPr>
        <p:spPr bwMode="auto">
          <a:xfrm>
            <a:off x="1256665" y="2776538"/>
            <a:ext cx="8559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C22CABF7-F78C-4F31-8D52-22F285E61E30}"/>
              </a:ext>
            </a:extLst>
          </p:cNvPr>
          <p:cNvCxnSpPr/>
          <p:nvPr/>
        </p:nvCxnSpPr>
        <p:spPr bwMode="auto">
          <a:xfrm>
            <a:off x="1101090" y="4441825"/>
            <a:ext cx="8559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Rechte verbindingslijn 49">
            <a:extLst>
              <a:ext uri="{FF2B5EF4-FFF2-40B4-BE49-F238E27FC236}">
                <a16:creationId xmlns:a16="http://schemas.microsoft.com/office/drawing/2014/main" id="{09F6EF72-99ED-43B5-A834-49848CAB1217}"/>
              </a:ext>
            </a:extLst>
          </p:cNvPr>
          <p:cNvCxnSpPr/>
          <p:nvPr/>
        </p:nvCxnSpPr>
        <p:spPr bwMode="auto">
          <a:xfrm>
            <a:off x="1704340" y="6161088"/>
            <a:ext cx="401796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1" name="Group 42">
            <a:extLst>
              <a:ext uri="{FF2B5EF4-FFF2-40B4-BE49-F238E27FC236}">
                <a16:creationId xmlns:a16="http://schemas.microsoft.com/office/drawing/2014/main" id="{B368560C-0B07-4C25-BE7C-D907BD3C77E6}"/>
              </a:ext>
            </a:extLst>
          </p:cNvPr>
          <p:cNvGrpSpPr>
            <a:grpSpLocks/>
          </p:cNvGrpSpPr>
          <p:nvPr/>
        </p:nvGrpSpPr>
        <p:grpSpPr bwMode="auto">
          <a:xfrm>
            <a:off x="5801838" y="1265238"/>
            <a:ext cx="4398962" cy="3240087"/>
            <a:chOff x="3061" y="1117"/>
            <a:chExt cx="2771" cy="2041"/>
          </a:xfrm>
        </p:grpSpPr>
        <p:sp>
          <p:nvSpPr>
            <p:cNvPr id="52" name="Rectangle 18">
              <a:extLst>
                <a:ext uri="{FF2B5EF4-FFF2-40B4-BE49-F238E27FC236}">
                  <a16:creationId xmlns:a16="http://schemas.microsoft.com/office/drawing/2014/main" id="{1D0AEEF5-C636-4B24-AC3A-FE4D5AFC6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4" y="2115"/>
              <a:ext cx="408" cy="363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53" name="Line 28">
              <a:extLst>
                <a:ext uri="{FF2B5EF4-FFF2-40B4-BE49-F238E27FC236}">
                  <a16:creationId xmlns:a16="http://schemas.microsoft.com/office/drawing/2014/main" id="{5E2FC627-9A28-4EB7-A1E7-33E06C2A19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0" y="1616"/>
              <a:ext cx="635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  <p:grpSp>
          <p:nvGrpSpPr>
            <p:cNvPr id="54" name="Group 40">
              <a:extLst>
                <a:ext uri="{FF2B5EF4-FFF2-40B4-BE49-F238E27FC236}">
                  <a16:creationId xmlns:a16="http://schemas.microsoft.com/office/drawing/2014/main" id="{531F02AD-051E-432C-9F42-AE877AFED5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1" y="1117"/>
              <a:ext cx="2771" cy="2041"/>
              <a:chOff x="3061" y="1117"/>
              <a:chExt cx="2771" cy="2041"/>
            </a:xfrm>
          </p:grpSpPr>
          <p:sp>
            <p:nvSpPr>
              <p:cNvPr id="55" name="Text Box 26">
                <a:extLst>
                  <a:ext uri="{FF2B5EF4-FFF2-40B4-BE49-F238E27FC236}">
                    <a16:creationId xmlns:a16="http://schemas.microsoft.com/office/drawing/2014/main" id="{73DC7875-0717-428B-A07E-1AA531AD09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1" y="1117"/>
                <a:ext cx="2771" cy="5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nl-BE" dirty="0">
                    <a:latin typeface="FlandersArtSans-Regular" panose="00000500000000000000" pitchFamily="2" charset="0"/>
                  </a:rPr>
                  <a:t>Steun voor kostenlijn en</a:t>
                </a:r>
                <a:br>
                  <a:rPr lang="nl-BE" dirty="0">
                    <a:latin typeface="FlandersArtSans-Regular" panose="00000500000000000000" pitchFamily="2" charset="0"/>
                  </a:rPr>
                </a:br>
                <a:r>
                  <a:rPr lang="nl-BE" dirty="0">
                    <a:latin typeface="FlandersArtSans-Regular" panose="00000500000000000000" pitchFamily="2" charset="0"/>
                  </a:rPr>
                  <a:t>totale steun over alle rapporten</a:t>
                </a:r>
                <a:endParaRPr lang="nl-NL" dirty="0">
                  <a:latin typeface="FlandersArtSans-Regular" panose="00000500000000000000" pitchFamily="2" charset="0"/>
                </a:endParaRPr>
              </a:p>
            </p:txBody>
          </p:sp>
          <p:sp>
            <p:nvSpPr>
              <p:cNvPr id="56" name="Line 27">
                <a:extLst>
                  <a:ext uri="{FF2B5EF4-FFF2-40B4-BE49-F238E27FC236}">
                    <a16:creationId xmlns:a16="http://schemas.microsoft.com/office/drawing/2014/main" id="{F26F3A2E-3390-4D2A-93C1-1DC1EA20FF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41" y="1616"/>
                <a:ext cx="816" cy="1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7" name="Rectangle 34">
                <a:extLst>
                  <a:ext uri="{FF2B5EF4-FFF2-40B4-BE49-F238E27FC236}">
                    <a16:creationId xmlns:a16="http://schemas.microsoft.com/office/drawing/2014/main" id="{319FEAC2-6AC2-4ADD-A6CA-32325D80B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" y="2795"/>
                <a:ext cx="363" cy="363"/>
              </a:xfrm>
              <a:prstGeom prst="rect">
                <a:avLst/>
              </a:prstGeom>
              <a:solidFill>
                <a:srgbClr val="FFFF00">
                  <a:alpha val="49019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nl-B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269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Kostenoverzicht per rapportbeoordeling</a:t>
            </a:r>
            <a:endParaRPr lang="nl-BE" cap="all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CF50079-F7EE-41AB-8F93-B61FB09BC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400"/>
            <a:ext cx="9144000" cy="533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76D09320-8E4B-498C-B514-F9AFAB03B41E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1762125"/>
            <a:ext cx="4576763" cy="4549775"/>
            <a:chOff x="3275856" y="1762078"/>
            <a:chExt cx="4577509" cy="4549826"/>
          </a:xfrm>
        </p:grpSpPr>
        <p:sp>
          <p:nvSpPr>
            <p:cNvPr id="9" name="Rectangle 17">
              <a:extLst>
                <a:ext uri="{FF2B5EF4-FFF2-40B4-BE49-F238E27FC236}">
                  <a16:creationId xmlns:a16="http://schemas.microsoft.com/office/drawing/2014/main" id="{0B68C47A-5F51-482F-9942-9FB43A2E9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856" y="1762078"/>
              <a:ext cx="1316082" cy="3097143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10" name="Text Box 24">
              <a:extLst>
                <a:ext uri="{FF2B5EF4-FFF2-40B4-BE49-F238E27FC236}">
                  <a16:creationId xmlns:a16="http://schemas.microsoft.com/office/drawing/2014/main" id="{7BBB208C-3B6A-4BDD-B90A-8E936B6F7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1951" y="5481641"/>
              <a:ext cx="3681414" cy="8302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Ingediende en aanvaarde</a:t>
              </a:r>
              <a:br>
                <a:rPr lang="nl-BE"/>
              </a:br>
              <a:r>
                <a:rPr lang="nl-BE"/>
                <a:t>kost</a:t>
              </a:r>
              <a:endParaRPr lang="nl-NL"/>
            </a:p>
          </p:txBody>
        </p:sp>
        <p:sp>
          <p:nvSpPr>
            <p:cNvPr id="11" name="Line 25">
              <a:extLst>
                <a:ext uri="{FF2B5EF4-FFF2-40B4-BE49-F238E27FC236}">
                  <a16:creationId xmlns:a16="http://schemas.microsoft.com/office/drawing/2014/main" id="{F5525D03-1126-4CAA-8F35-27CBE35CEF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1889" y="4797429"/>
              <a:ext cx="1318125" cy="684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CF29B167-18B7-4A17-84D0-FBD219CC9168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2208213"/>
            <a:ext cx="3586163" cy="2589212"/>
            <a:chOff x="5378450" y="2207913"/>
            <a:chExt cx="3586038" cy="2589516"/>
          </a:xfrm>
        </p:grpSpPr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08FD249C-B100-4C84-A4C3-C120874A4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450" y="2784447"/>
              <a:ext cx="3586038" cy="2012982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14" name="Text Box 29">
              <a:extLst>
                <a:ext uri="{FF2B5EF4-FFF2-40B4-BE49-F238E27FC236}">
                  <a16:creationId xmlns:a16="http://schemas.microsoft.com/office/drawing/2014/main" id="{5FD0A4C1-C354-41D0-B5B7-8538AAA0B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2103" y="2207913"/>
              <a:ext cx="2762250" cy="4667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Opmerking = uitleg</a:t>
              </a:r>
              <a:endParaRPr lang="nl-NL"/>
            </a:p>
          </p:txBody>
        </p:sp>
        <p:sp>
          <p:nvSpPr>
            <p:cNvPr id="15" name="Line 30">
              <a:extLst>
                <a:ext uri="{FF2B5EF4-FFF2-40B4-BE49-F238E27FC236}">
                  <a16:creationId xmlns:a16="http://schemas.microsoft.com/office/drawing/2014/main" id="{6041096E-F8D6-455E-96E5-EC3FFA310E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38812" y="2674638"/>
              <a:ext cx="360363" cy="1098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B9907BC7-3E13-4688-BE51-760713006323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1284288"/>
            <a:ext cx="4737100" cy="3513137"/>
            <a:chOff x="4644008" y="1284788"/>
            <a:chExt cx="4735860" cy="3512641"/>
          </a:xfrm>
        </p:grpSpPr>
        <p:sp>
          <p:nvSpPr>
            <p:cNvPr id="17" name="Rectangle 18">
              <a:extLst>
                <a:ext uri="{FF2B5EF4-FFF2-40B4-BE49-F238E27FC236}">
                  <a16:creationId xmlns:a16="http://schemas.microsoft.com/office/drawing/2014/main" id="{67A00AE5-A1F3-410F-AB59-EC0E6468A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4008" y="1865013"/>
              <a:ext cx="714504" cy="2932416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18" name="Line 28">
              <a:extLst>
                <a:ext uri="{FF2B5EF4-FFF2-40B4-BE49-F238E27FC236}">
                  <a16:creationId xmlns:a16="http://schemas.microsoft.com/office/drawing/2014/main" id="{444B3042-AA1E-4719-A083-C4C7B8A4B9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5194" y="1556618"/>
              <a:ext cx="462187" cy="308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 Box 26">
              <a:extLst>
                <a:ext uri="{FF2B5EF4-FFF2-40B4-BE49-F238E27FC236}">
                  <a16:creationId xmlns:a16="http://schemas.microsoft.com/office/drawing/2014/main" id="{4BBA4D36-F663-47D4-8A8B-5F140014D8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7381" y="1284788"/>
              <a:ext cx="3932487" cy="8309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Steun per kostenlijn en</a:t>
              </a:r>
              <a:br>
                <a:rPr lang="nl-BE"/>
              </a:br>
              <a:r>
                <a:rPr lang="nl-BE"/>
                <a:t>totale steun voor dit rapport</a:t>
              </a:r>
              <a:endParaRPr lang="nl-NL"/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FC232A8A-BE0A-4AA8-9EF8-70F0A0F09CB2}"/>
              </a:ext>
            </a:extLst>
          </p:cNvPr>
          <p:cNvGrpSpPr>
            <a:grpSpLocks/>
          </p:cNvGrpSpPr>
          <p:nvPr/>
        </p:nvGrpSpPr>
        <p:grpSpPr bwMode="auto">
          <a:xfrm>
            <a:off x="166688" y="620713"/>
            <a:ext cx="2411412" cy="1246187"/>
            <a:chOff x="166539" y="620688"/>
            <a:chExt cx="2411238" cy="1246144"/>
          </a:xfrm>
        </p:grpSpPr>
        <p:sp>
          <p:nvSpPr>
            <p:cNvPr id="21" name="Rectangle 34">
              <a:extLst>
                <a:ext uri="{FF2B5EF4-FFF2-40B4-BE49-F238E27FC236}">
                  <a16:creationId xmlns:a16="http://schemas.microsoft.com/office/drawing/2014/main" id="{4ED1876A-2768-4DF9-BA4A-CEE04968C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576" y="1290570"/>
              <a:ext cx="792088" cy="576262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22" name="Text Box 29">
              <a:extLst>
                <a:ext uri="{FF2B5EF4-FFF2-40B4-BE49-F238E27FC236}">
                  <a16:creationId xmlns:a16="http://schemas.microsoft.com/office/drawing/2014/main" id="{19B57AC9-B87F-4BA3-B9BF-FBAEDC3428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539" y="620688"/>
              <a:ext cx="2411238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Rapportnummer</a:t>
              </a:r>
              <a:endParaRPr lang="nl-NL"/>
            </a:p>
          </p:txBody>
        </p:sp>
        <p:sp>
          <p:nvSpPr>
            <p:cNvPr id="23" name="Line 30">
              <a:extLst>
                <a:ext uri="{FF2B5EF4-FFF2-40B4-BE49-F238E27FC236}">
                  <a16:creationId xmlns:a16="http://schemas.microsoft.com/office/drawing/2014/main" id="{FCF9F037-AD02-4506-9AD4-1F7BACBB3B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1600" y="1087413"/>
              <a:ext cx="72008" cy="203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7AF7E04A-CD43-4DD6-B49F-76873E56CD50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976563"/>
            <a:ext cx="3435350" cy="2944812"/>
            <a:chOff x="323528" y="2976969"/>
            <a:chExt cx="3435556" cy="2945013"/>
          </a:xfrm>
        </p:grpSpPr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id="{D803DC1C-8228-4C9E-8FE2-83B29F46E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2976969"/>
              <a:ext cx="730049" cy="1892191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26" name="Text Box 24">
              <a:extLst>
                <a:ext uri="{FF2B5EF4-FFF2-40B4-BE49-F238E27FC236}">
                  <a16:creationId xmlns:a16="http://schemas.microsoft.com/office/drawing/2014/main" id="{0E28C6C4-A508-427C-942A-19E148EE7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528" y="5460317"/>
              <a:ext cx="3435556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Promotor of copromotor</a:t>
              </a:r>
              <a:endParaRPr lang="nl-NL"/>
            </a:p>
          </p:txBody>
        </p:sp>
        <p:sp>
          <p:nvSpPr>
            <p:cNvPr id="27" name="Line 25">
              <a:extLst>
                <a:ext uri="{FF2B5EF4-FFF2-40B4-BE49-F238E27FC236}">
                  <a16:creationId xmlns:a16="http://schemas.microsoft.com/office/drawing/2014/main" id="{A175BAB7-456E-499D-BDB0-09C7190777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47664" y="4869160"/>
              <a:ext cx="76992" cy="591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19617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Opvolging rapporten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Tx/>
              <a:buAutoNum type="arabicPeriod" startAt="6"/>
            </a:pPr>
            <a:r>
              <a:rPr lang="nl-NL" sz="27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Ontbrekende bewijsstukken, kosten niet aanvaard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None/>
            </a:pPr>
            <a:endParaRPr lang="nl-NL" sz="27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</a:pPr>
            <a:r>
              <a:rPr lang="nl-BE" sz="27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Reden terug te vinden in kostenlijnenoverzicht of bij iedere kostenlijn afzonderlijk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None/>
            </a:pPr>
            <a:endParaRPr lang="nl-BE" sz="27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</a:pPr>
            <a:r>
              <a:rPr lang="nl-BE" sz="27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Oplossing = bewijsstukken toevoegen bij volgend rapport. Dossierbehandelaar kan oude lijn opnieuw behandelen op basis van de nieuwe informatie. Duidelijk vermelden.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</a:pPr>
            <a:r>
              <a:rPr lang="nl-BE" sz="27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Op vraag van de dossierbehandelaar kan er eventueel tussentijds via projectpostbus iets aangeleverd worden. In projectpostbus: TOEVOEGEN én INDIENEN.</a:t>
            </a:r>
            <a:endParaRPr lang="nl-NL" sz="27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88771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Opvolging rapporten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Tx/>
              <a:buAutoNum type="arabicPeriod" startAt="7"/>
            </a:pPr>
            <a:r>
              <a:rPr lang="nl-NL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Opvolgen betaling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</a:pPr>
            <a:endParaRPr lang="nl-BE" sz="3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Tabblad financieel overzicht / Tabblad betaalopdrachten</a:t>
            </a:r>
            <a:endParaRPr lang="nl-NL" sz="3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86984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Tabblad financieel overzicht</a:t>
            </a:r>
            <a:endParaRPr lang="nl-BE" cap="al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04006D7-3409-4116-9CF2-790C70AA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557" y="955040"/>
            <a:ext cx="6001661" cy="56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7427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Opvolging rapporten: betaalopdrachten</a:t>
            </a:r>
            <a:endParaRPr lang="nl-BE" cap="al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956A836-F77D-41D7-AF85-BB763C104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314" y="950594"/>
            <a:ext cx="6572973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5924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27" y="2821244"/>
            <a:ext cx="11206345" cy="607756"/>
          </a:xfrm>
        </p:spPr>
        <p:txBody>
          <a:bodyPr/>
          <a:lstStyle/>
          <a:p>
            <a:r>
              <a:rPr lang="nl-NL" sz="35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4. Ter info: Overzicht project ‘In uitvoering’ – alle tabbladen van een project</a:t>
            </a:r>
            <a:br>
              <a:rPr lang="nl-NL" sz="35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</a:br>
            <a:endParaRPr lang="nl-BE" sz="3500" cap="all" dirty="0"/>
          </a:p>
        </p:txBody>
      </p:sp>
    </p:spTree>
    <p:extLst>
      <p:ext uri="{BB962C8B-B14F-4D97-AF65-F5344CB8AC3E}">
        <p14:creationId xmlns:p14="http://schemas.microsoft.com/office/powerpoint/2010/main" val="144024403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 in uitvoering overzicht 7 tabbladen PROJECT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0B6CB7E1-29EF-4959-AC27-1B5B39F1BD2A}"/>
              </a:ext>
            </a:extLst>
          </p:cNvPr>
          <p:cNvGraphicFramePr>
            <a:graphicFrameLocks noGrp="1"/>
          </p:cNvGraphicFramePr>
          <p:nvPr/>
        </p:nvGraphicFramePr>
        <p:xfrm>
          <a:off x="2154579" y="1325776"/>
          <a:ext cx="7706444" cy="45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3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3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Naam tabblad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Wat</a:t>
                      </a:r>
                      <a:r>
                        <a:rPr lang="nl-BE" baseline="0" dirty="0">
                          <a:latin typeface="FlandersArtSans-Regular" panose="00000500000000000000" pitchFamily="2" charset="0"/>
                        </a:rPr>
                        <a:t> kan u daar doen?</a:t>
                      </a:r>
                      <a:endParaRPr lang="nl-BE" dirty="0">
                        <a:latin typeface="FlandersArtSans-Regular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>
                          <a:latin typeface="FlandersArtSans-Regular" panose="00000500000000000000" pitchFamily="2" charset="0"/>
                        </a:rPr>
                        <a:t>Projectgegevens bekijken en</a:t>
                      </a:r>
                    </a:p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rapporten aanmaken en wijzigen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Projectorganisatie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Personen toevoegen en EFRO medewerkers</a:t>
                      </a:r>
                      <a:r>
                        <a:rPr lang="nl-BE" baseline="0" dirty="0">
                          <a:latin typeface="FlandersArtSans-Regular" panose="00000500000000000000" pitchFamily="2" charset="0"/>
                        </a:rPr>
                        <a:t> bekijken</a:t>
                      </a:r>
                      <a:endParaRPr lang="nl-BE" dirty="0">
                        <a:latin typeface="FlandersArtSans-Regular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Bijlagen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Bepaalde</a:t>
                      </a:r>
                      <a:r>
                        <a:rPr lang="nl-BE" baseline="0" dirty="0">
                          <a:latin typeface="FlandersArtSans-Regular" panose="00000500000000000000" pitchFamily="2" charset="0"/>
                        </a:rPr>
                        <a:t> p</a:t>
                      </a:r>
                      <a:r>
                        <a:rPr lang="nl-BE" dirty="0">
                          <a:latin typeface="FlandersArtSans-Regular" panose="00000500000000000000" pitchFamily="2" charset="0"/>
                        </a:rPr>
                        <a:t>rojectbijlagen raadplegen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Financieel overzicht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Overzichtscijfers</a:t>
                      </a:r>
                      <a:r>
                        <a:rPr lang="nl-BE" baseline="0" dirty="0">
                          <a:latin typeface="FlandersArtSans-Regular" panose="00000500000000000000" pitchFamily="2" charset="0"/>
                        </a:rPr>
                        <a:t> bekijken</a:t>
                      </a:r>
                      <a:endParaRPr lang="nl-BE" dirty="0">
                        <a:latin typeface="FlandersArtSans-Regular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Betaalopdrachten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Betalingen raadplegen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Personeel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Standaarduurtarieven aanmaken</a:t>
                      </a:r>
                      <a:r>
                        <a:rPr lang="nl-BE" baseline="0" dirty="0">
                          <a:latin typeface="FlandersArtSans-Regular" panose="00000500000000000000" pitchFamily="2" charset="0"/>
                        </a:rPr>
                        <a:t> en wijzigen voor personeelsleden</a:t>
                      </a:r>
                      <a:endParaRPr lang="nl-BE" dirty="0">
                        <a:latin typeface="FlandersArtSans-Regular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Projectpostbus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latin typeface="FlandersArtSans-Regular" panose="00000500000000000000" pitchFamily="2" charset="0"/>
                        </a:rPr>
                        <a:t>Bestanden</a:t>
                      </a:r>
                      <a:r>
                        <a:rPr lang="nl-BE" baseline="0" dirty="0">
                          <a:latin typeface="FlandersArtSans-Regular" panose="00000500000000000000" pitchFamily="2" charset="0"/>
                        </a:rPr>
                        <a:t> officieel sturen naar </a:t>
                      </a:r>
                      <a:r>
                        <a:rPr lang="nl-BE" baseline="0" dirty="0" err="1">
                          <a:latin typeface="FlandersArtSans-Regular" panose="00000500000000000000" pitchFamily="2" charset="0"/>
                        </a:rPr>
                        <a:t>beheersautoriteit</a:t>
                      </a:r>
                      <a:r>
                        <a:rPr lang="nl-BE" baseline="0" dirty="0">
                          <a:latin typeface="FlandersArtSans-Regular" panose="00000500000000000000" pitchFamily="2" charset="0"/>
                        </a:rPr>
                        <a:t>, certificeringsautoriteit en auditautoriteit</a:t>
                      </a:r>
                      <a:endParaRPr lang="nl-BE" dirty="0">
                        <a:latin typeface="FlandersArtSans-Regular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790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PERSONEEL: PROJECTUREN 	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Toegelaten maxima: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Jaar:		1.720 u (bij voltijdse tewerkstelling)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Maand: 		wettelijk te presteren uren conform arbeidscontract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Wettelijk: 	11u/dag en 50u/week</a:t>
            </a:r>
          </a:p>
        </p:txBody>
      </p:sp>
    </p:spTree>
    <p:extLst>
      <p:ext uri="{BB962C8B-B14F-4D97-AF65-F5344CB8AC3E}">
        <p14:creationId xmlns:p14="http://schemas.microsoft.com/office/powerpoint/2010/main" val="220719428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DA6B0FD-02AD-4A8C-BC0A-7532333ED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644" y="1151946"/>
            <a:ext cx="8760711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2090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 in uitvoering: tabblad ‘project’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b="1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Algemene projectgegevens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b="1" i="1" dirty="0">
                <a:solidFill>
                  <a:srgbClr val="FF0000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Rapporten: </a:t>
            </a:r>
            <a:r>
              <a:rPr lang="nl-BE" sz="2500" i="1" dirty="0">
                <a:solidFill>
                  <a:srgbClr val="FF0000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hier kunt u rapporten aanmaken, bewerken, indienen en opvolgen.*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b="1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Contracten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b="1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Projectdefinities: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de laatste goedgekeurde projectdefinitie = uw project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uw (definitief) goedgekeurde projectvoorstel = eerste goedgekeurde projectdefinitie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b="1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Projectvoorstellen</a:t>
            </a: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: de voorstellen die u indiende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1ED67A3-6762-4300-BE44-E098AD3AB72E}"/>
              </a:ext>
            </a:extLst>
          </p:cNvPr>
          <p:cNvSpPr txBox="1"/>
          <p:nvPr/>
        </p:nvSpPr>
        <p:spPr>
          <a:xfrm>
            <a:off x="6369571" y="5530261"/>
            <a:ext cx="484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FlandersArtSans-Regular" panose="00000500000000000000" pitchFamily="2" charset="0"/>
                <a:ea typeface="ＭＳ Ｐゴシック" panose="020B0600070205080204" pitchFamily="34" charset="-128"/>
              </a:rPr>
              <a:t>*Rode kleur cursief: waar kan u iets veranderen</a:t>
            </a:r>
          </a:p>
        </p:txBody>
      </p:sp>
    </p:spTree>
    <p:extLst>
      <p:ext uri="{BB962C8B-B14F-4D97-AF65-F5344CB8AC3E}">
        <p14:creationId xmlns:p14="http://schemas.microsoft.com/office/powerpoint/2010/main" val="54502186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>
            <a:extLst>
              <a:ext uri="{FF2B5EF4-FFF2-40B4-BE49-F238E27FC236}">
                <a16:creationId xmlns:a16="http://schemas.microsoft.com/office/drawing/2014/main" id="{CD254393-171B-4EFA-95F1-3619CEA5F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953" y="192832"/>
            <a:ext cx="617647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FlandersArtSans-Regular" panose="00000500000000000000" pitchFamily="2" charset="0"/>
              </a:rPr>
              <a:t>Tabblad project; project in uitvoering boven</a:t>
            </a:r>
            <a:endParaRPr lang="nl-NL" dirty="0">
              <a:latin typeface="FlandersArtSans-Regular" panose="00000500000000000000" pitchFamily="2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CAAA4FC-CD4A-4EFB-99BA-91D541AAE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43" y="912912"/>
            <a:ext cx="8126290" cy="528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927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45C2D6D-CDFD-44AC-9EE0-5DC97E2F3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821451"/>
            <a:ext cx="7061473" cy="5529492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3DB8480E-71DB-48EF-8ACD-391BC7057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38" y="23812"/>
            <a:ext cx="756126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FlandersArtSans-Regular" panose="00000500000000000000" pitchFamily="2" charset="0"/>
              </a:rPr>
              <a:t>Tabblad project; project in uitvoering midden</a:t>
            </a:r>
            <a:endParaRPr lang="nl-NL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7018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>
            <a:extLst>
              <a:ext uri="{FF2B5EF4-FFF2-40B4-BE49-F238E27FC236}">
                <a16:creationId xmlns:a16="http://schemas.microsoft.com/office/drawing/2014/main" id="{F0479B24-0338-420A-8C13-58BC0764B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9" y="260350"/>
            <a:ext cx="7560320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FlandersArtSans-Regular" panose="00000500000000000000" pitchFamily="2" charset="0"/>
              </a:rPr>
              <a:t>Tabblad project; project in uitvoering onderaan</a:t>
            </a:r>
            <a:endParaRPr lang="nl-NL" dirty="0">
              <a:latin typeface="FlandersArtSans-Regular" panose="00000500000000000000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2B59043-1117-477B-928B-D85523C0D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524875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3547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 in uitvoering 7 tabbladen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b="1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Projectorganisatie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Bijlagen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Financieel overzicht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Betaalopdrachten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Personeel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Projectpostbus</a:t>
            </a:r>
          </a:p>
        </p:txBody>
      </p:sp>
    </p:spTree>
    <p:extLst>
      <p:ext uri="{BB962C8B-B14F-4D97-AF65-F5344CB8AC3E}">
        <p14:creationId xmlns:p14="http://schemas.microsoft.com/office/powerpoint/2010/main" val="38878983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 in uitvoering: tabblad ‘projectorganisatie’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nl-BE" sz="1800" b="1" dirty="0">
                <a:solidFill>
                  <a:srgbClr val="FF0000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Promotor: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nl-BE" sz="1800" dirty="0">
                <a:solidFill>
                  <a:srgbClr val="FF0000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hier kunt u personen toewijzen aan het project als ‘Projectverantwoordelijke’, ‘Financieel verantwoordelijke’ of als ‘Medewerker’.* </a:t>
            </a:r>
            <a:r>
              <a:rPr lang="nl-BE" sz="1800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Zo weten wij wie actief is bij u. </a:t>
            </a:r>
            <a:r>
              <a:rPr lang="nl-BE" sz="1800" b="1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‘Gebruikers’ hebben enkel toegang als ze hier opgenomen zijn.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nl-BE" sz="2000" b="1" dirty="0">
                <a:solidFill>
                  <a:srgbClr val="FF0000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 </a:t>
            </a:r>
            <a:r>
              <a:rPr lang="nl-BE" sz="2000" b="1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Copromotor: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hier staan copromotoren. Deze organisatie moet u gebruiken voor toewijzing van kosten bij rapportering.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nl-BE" sz="1800" b="1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Projectorganisatie EFRO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nl-BE" sz="2000" b="1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 EFRO: </a:t>
            </a: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personen die actief zijn voor uw project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nl-BE" sz="2000" b="1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 Dossierbehandelaar</a:t>
            </a: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: de persoon die uw betalingsaanvraag zal behandelen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nl-BE" sz="2000" b="1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Inspecteur: </a:t>
            </a: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een persoon die bij u ter plaatse controle zal uitvoeren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5D00FE6-19CE-4E10-9BBC-DC0458C8C7CB}"/>
              </a:ext>
            </a:extLst>
          </p:cNvPr>
          <p:cNvSpPr txBox="1"/>
          <p:nvPr/>
        </p:nvSpPr>
        <p:spPr>
          <a:xfrm>
            <a:off x="6096000" y="5530261"/>
            <a:ext cx="484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FlandersArtSans-Regular" panose="00000500000000000000" pitchFamily="2" charset="0"/>
                <a:ea typeface="ＭＳ Ｐゴシック" panose="020B0600070205080204" pitchFamily="34" charset="-128"/>
              </a:rPr>
              <a:t>*Rode kleur cursief: waar kan u iets veranderen</a:t>
            </a:r>
          </a:p>
        </p:txBody>
      </p:sp>
    </p:spTree>
    <p:extLst>
      <p:ext uri="{BB962C8B-B14F-4D97-AF65-F5344CB8AC3E}">
        <p14:creationId xmlns:p14="http://schemas.microsoft.com/office/powerpoint/2010/main" val="188135424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0D25F76-37DC-479B-9BE9-9FDAFFBBB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68760"/>
            <a:ext cx="7734300" cy="4848225"/>
          </a:xfrm>
          <a:prstGeom prst="rect">
            <a:avLst/>
          </a:pr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B6B40C51-17D9-4539-BC71-9D5EA24EC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33375"/>
            <a:ext cx="655320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FlandersArtSans-Regular" panose="00000500000000000000" pitchFamily="2" charset="0"/>
              </a:rPr>
              <a:t>Project in uitvoering: projectorganisatie in wijzigmodus boven</a:t>
            </a:r>
            <a:endParaRPr lang="nl-NL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53016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9C5BBA02-2503-4E5D-AED7-099FAD1D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33375"/>
            <a:ext cx="651160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FlandersArtSans-Regular" panose="00000500000000000000" pitchFamily="2" charset="0"/>
              </a:rPr>
              <a:t>Project in uitvoering: projectorganisatie onder</a:t>
            </a:r>
            <a:endParaRPr lang="nl-NL" dirty="0">
              <a:latin typeface="FlandersArtSans-Regular" panose="00000500000000000000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FF462F1-25DC-4A12-A28B-E55458C17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0768"/>
            <a:ext cx="8418190" cy="495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5698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 in uitvoering 7 tabbladen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Projectorganisatie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b="1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Bijlagen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Financieel overzicht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Betaalopdrachten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Personeel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Projectpostbus</a:t>
            </a:r>
          </a:p>
        </p:txBody>
      </p:sp>
    </p:spTree>
    <p:extLst>
      <p:ext uri="{BB962C8B-B14F-4D97-AF65-F5344CB8AC3E}">
        <p14:creationId xmlns:p14="http://schemas.microsoft.com/office/powerpoint/2010/main" val="3729950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WERKINGSKOSTEN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Organisatie van inhoudelijke én promotionele activiteiten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Deelname aan activiteiten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Binnen- en buitenlandse reis- en verblijfkosten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Alle verplaatsingen wagen via kilometervergoeding Vlaamse overheid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Algemene regel: kosten van/voor projectmedewerkers</a:t>
            </a:r>
          </a:p>
        </p:txBody>
      </p:sp>
    </p:spTree>
    <p:extLst>
      <p:ext uri="{BB962C8B-B14F-4D97-AF65-F5344CB8AC3E}">
        <p14:creationId xmlns:p14="http://schemas.microsoft.com/office/powerpoint/2010/main" val="179741656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 in uitvoering: tabblad bijlagen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b="1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Bijlagen: </a:t>
            </a: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u kunt hier projectbijlagen raadplegen, u kunt zelf niets toevoegen</a:t>
            </a:r>
          </a:p>
        </p:txBody>
      </p:sp>
    </p:spTree>
    <p:extLst>
      <p:ext uri="{BB962C8B-B14F-4D97-AF65-F5344CB8AC3E}">
        <p14:creationId xmlns:p14="http://schemas.microsoft.com/office/powerpoint/2010/main" val="180357866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bijlagen">
            <a:extLst>
              <a:ext uri="{FF2B5EF4-FFF2-40B4-BE49-F238E27FC236}">
                <a16:creationId xmlns:a16="http://schemas.microsoft.com/office/drawing/2014/main" id="{88C6B993-F8E7-49A9-9C0E-71E2C3A1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48C3693A-4D8F-4928-8530-7EE271FA6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433" y="306387"/>
            <a:ext cx="428656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FlandersArtSans-Regular" panose="00000500000000000000" pitchFamily="2" charset="0"/>
              </a:rPr>
              <a:t>Project in uitvoering: bijlagen</a:t>
            </a:r>
            <a:endParaRPr lang="nl-NL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4399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 in uitvoering 7 tabbladen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Projectorganisatie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Bijlagen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b="1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Financieel overzicht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Betaalopdrachten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Personeel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Projectpostbus</a:t>
            </a:r>
          </a:p>
        </p:txBody>
      </p:sp>
    </p:spTree>
    <p:extLst>
      <p:ext uri="{BB962C8B-B14F-4D97-AF65-F5344CB8AC3E}">
        <p14:creationId xmlns:p14="http://schemas.microsoft.com/office/powerpoint/2010/main" val="187776593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 in uitvoering: tabblad ‘projectorganisatie’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Totaaloverzicht project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Totaaloverzicht project per kostenrubriek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Totaaloverzicht project per rapport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Kostenlijnenoverzicht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kostenoverzicht per rapportbeoordeling</a:t>
            </a:r>
            <a:endParaRPr lang="nl-BE" sz="2500" dirty="0">
              <a:solidFill>
                <a:srgbClr val="003399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8820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F7986B6-88D6-4662-8AEE-4E8327FF2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69" y="812800"/>
            <a:ext cx="7125096" cy="5873182"/>
          </a:xfrm>
          <a:prstGeom prst="rect">
            <a:avLst/>
          </a:pr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4E1C4179-042E-41C5-A6B8-073781303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1" y="85890"/>
            <a:ext cx="5829402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FlandersArtSans-Regular" panose="00000500000000000000" pitchFamily="2" charset="0"/>
              </a:rPr>
              <a:t>Project in uitvoering: financieel overzicht</a:t>
            </a:r>
            <a:endParaRPr lang="nl-NL" dirty="0">
              <a:latin typeface="FlandersArtSans-Regular" panose="000005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B4196DC-6ED0-4A0C-A02F-1BBFBD5C6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987" y="316722"/>
            <a:ext cx="1701758" cy="8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7248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 in uitvoering 7 tabbladen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Projectorganisatie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Bijlagen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Financieel overzicht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b="1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Betaalopdrachten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Personeel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Projectpostbus</a:t>
            </a:r>
          </a:p>
        </p:txBody>
      </p:sp>
    </p:spTree>
    <p:extLst>
      <p:ext uri="{BB962C8B-B14F-4D97-AF65-F5344CB8AC3E}">
        <p14:creationId xmlns:p14="http://schemas.microsoft.com/office/powerpoint/2010/main" val="76183639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 in uitvoering: tabblad ‘betaalopdrachten’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b="1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Betaalopdrachten: </a:t>
            </a: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hier kunt u zien of: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BE" sz="2500" dirty="0">
              <a:solidFill>
                <a:prstClr val="black"/>
              </a:solidFill>
              <a:latin typeface="FlandersArtSans-Regular" panose="00000500000000000000" pitchFamily="2" charset="0"/>
              <a:sym typeface="Wingdings" panose="05000000000000000000" pitchFamily="2" charset="2"/>
            </a:endParaRP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Is de steun definitief toegekend (=goedgekeurd)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Op welke dag is de betaling gebeurd</a:t>
            </a:r>
          </a:p>
        </p:txBody>
      </p:sp>
    </p:spTree>
    <p:extLst>
      <p:ext uri="{BB962C8B-B14F-4D97-AF65-F5344CB8AC3E}">
        <p14:creationId xmlns:p14="http://schemas.microsoft.com/office/powerpoint/2010/main" val="387370300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etaalopdrachten">
            <a:extLst>
              <a:ext uri="{FF2B5EF4-FFF2-40B4-BE49-F238E27FC236}">
                <a16:creationId xmlns:a16="http://schemas.microsoft.com/office/drawing/2014/main" id="{CFA48F47-9848-4C21-9E98-C3929F6F9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61" y="731520"/>
            <a:ext cx="8055750" cy="60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678D6C73-6CE7-41BF-AC90-7B309D430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749" y="115147"/>
            <a:ext cx="5486571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FlandersArtSans-Regular" panose="00000500000000000000" pitchFamily="2" charset="0"/>
              </a:rPr>
              <a:t>Project in uitvoering: betaalopdrachten</a:t>
            </a:r>
            <a:endParaRPr lang="nl-NL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9672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9A64483F-FE4F-44A2-AFD1-D282C0997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939" y="228600"/>
            <a:ext cx="5107622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FlandersArtSans-Regular" panose="00000500000000000000" pitchFamily="2" charset="0"/>
              </a:rPr>
              <a:t>Project in uitvoering: betaaldatum</a:t>
            </a:r>
            <a:endParaRPr lang="nl-NL" dirty="0">
              <a:latin typeface="FlandersArtSans-Regular" panose="00000500000000000000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333C204-FF2F-4BFD-A608-51110E625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949" y="875953"/>
            <a:ext cx="5726489" cy="539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7847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 in uitvoering 7 tabbladen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Projectorganisatie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Bijlagen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Financieel overzicht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Betaalopdrachten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b="1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Personeel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Projectpostbus</a:t>
            </a:r>
          </a:p>
        </p:txBody>
      </p:sp>
    </p:spTree>
    <p:extLst>
      <p:ext uri="{BB962C8B-B14F-4D97-AF65-F5344CB8AC3E}">
        <p14:creationId xmlns:p14="http://schemas.microsoft.com/office/powerpoint/2010/main" val="3250621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INVESTERINGEN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Aankoop gebouw/grond: 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schattingsverslag noodzakelijk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aankoopprijs niet meer dan 25% boven schatting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Bouwwerken: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bewijs van eigendom, zakelijk recht of intentieverklaring voor grond/gebouw waar werken worden uitgevoerd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afbakening EFRO en link met project</a:t>
            </a: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wijzigingen (</a:t>
            </a:r>
            <a:r>
              <a:rPr lang="nl-BE" sz="26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meerwerken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herzieningen ed.)</a:t>
            </a:r>
          </a:p>
        </p:txBody>
      </p:sp>
    </p:spTree>
    <p:extLst>
      <p:ext uri="{BB962C8B-B14F-4D97-AF65-F5344CB8AC3E}">
        <p14:creationId xmlns:p14="http://schemas.microsoft.com/office/powerpoint/2010/main" val="348121220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Tabblad ‘personeel’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nl-BE" sz="1800" b="1" i="1" dirty="0">
                <a:solidFill>
                  <a:srgbClr val="FF0000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=</a:t>
            </a:r>
            <a:r>
              <a:rPr lang="nl-BE" sz="2000" b="1" i="1" dirty="0">
                <a:solidFill>
                  <a:srgbClr val="FF0000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standaarduurtarieven: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nl-BE" sz="2000" i="1" dirty="0">
                <a:solidFill>
                  <a:srgbClr val="FF0000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Toevoegen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nl-BE" sz="2000" i="1" dirty="0">
                <a:solidFill>
                  <a:srgbClr val="FF0000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Bewerken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nl-BE" sz="2000" dirty="0">
              <a:solidFill>
                <a:srgbClr val="FF0000"/>
              </a:solidFill>
              <a:latin typeface="FlandersArtSans-Regular" panose="00000500000000000000" pitchFamily="2" charset="0"/>
              <a:ea typeface="ＭＳ Ｐゴシック" pitchFamily="8" charset="-128"/>
              <a:sym typeface="Wingdings" pitchFamily="2" charset="2"/>
            </a:endParaRP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Standaarduurtarieven gebruikt u bij personeelskosten in een rapport.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nl-BE" sz="2000" dirty="0">
              <a:solidFill>
                <a:prstClr val="black"/>
              </a:solidFill>
              <a:latin typeface="FlandersArtSans-Regular" panose="00000500000000000000" pitchFamily="2" charset="0"/>
              <a:ea typeface="ＭＳ Ｐゴシック" pitchFamily="8" charset="-128"/>
              <a:sym typeface="Wingdings" pitchFamily="2" charset="2"/>
            </a:endParaRP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Maximaal één standaarduurtarief per persoon per kalenderjaar. Tenzij meer dan één arbeidsovereenkomst voor dezelfde persoon of als er een nieuwe arbeidsovereenkomst komt in de loop van het kalenderjaar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nl-BE" sz="2000" dirty="0">
              <a:solidFill>
                <a:prstClr val="black"/>
              </a:solidFill>
              <a:latin typeface="FlandersArtSans-Regular" panose="00000500000000000000" pitchFamily="2" charset="0"/>
              <a:ea typeface="ＭＳ Ｐゴシック" pitchFamily="8" charset="-128"/>
              <a:sym typeface="Wingdings" pitchFamily="2" charset="2"/>
            </a:endParaRP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Ieder kalenderjaar een nieuw standaarduurtarief!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  <a:ea typeface="ＭＳ Ｐゴシック" pitchFamily="8" charset="-128"/>
                <a:sym typeface="Wingdings" pitchFamily="2" charset="2"/>
              </a:rPr>
              <a:t>Direct bij aanmaak van een standaarduurtarief tot einde van kalenderjaar aanmaken!</a:t>
            </a:r>
          </a:p>
        </p:txBody>
      </p:sp>
    </p:spTree>
    <p:extLst>
      <p:ext uri="{BB962C8B-B14F-4D97-AF65-F5344CB8AC3E}">
        <p14:creationId xmlns:p14="http://schemas.microsoft.com/office/powerpoint/2010/main" val="84041370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Tabblad personeel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69EB447-2BB0-4F72-B4AE-55A495A6F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71" y="2084985"/>
            <a:ext cx="8663167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6784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Tabblad personeel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414753-733B-460B-BB2C-69E5F66E5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913" y="2324100"/>
            <a:ext cx="810577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6221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Tabblad personeel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50EE37B-7AF1-4C8C-9171-5C43B1ACB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025" y="1038225"/>
            <a:ext cx="8216030" cy="58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176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Koppeling mogelijk: anders niet bruikbaar bij personeelskosten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409700"/>
            <a:ext cx="11206345" cy="448989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Minimum ingevuld: velden met sterretje.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Voornaam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Naam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Van = 1/1/jaar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Tot = 31/12/jaar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Werkgever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Standaarduurtarief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Minstens één bijlage arbeidsovereenkomst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Minstens één loonfiche en andere documenten voor berekening SUT</a:t>
            </a:r>
            <a:endParaRPr lang="nl-BE" sz="2800" dirty="0">
              <a:solidFill>
                <a:srgbClr val="00B0F0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4479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Werkrelaties wijzigen</a:t>
            </a:r>
            <a:b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</a:br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wie wijzigt?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40ABBF90-6088-4CD2-800C-8407F7D72F4C}"/>
              </a:ext>
            </a:extLst>
          </p:cNvPr>
          <p:cNvGraphicFramePr>
            <a:graphicFrameLocks/>
          </p:cNvGraphicFramePr>
          <p:nvPr/>
        </p:nvGraphicFramePr>
        <p:xfrm>
          <a:off x="1981200" y="1368202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565894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id="{7339DE79-1C14-4E8C-A284-77DFC3014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20" y="0"/>
            <a:ext cx="4752528" cy="633926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A202A53-95B4-4BA6-AC08-58243FD0A656}"/>
              </a:ext>
            </a:extLst>
          </p:cNvPr>
          <p:cNvSpPr/>
          <p:nvPr/>
        </p:nvSpPr>
        <p:spPr>
          <a:xfrm>
            <a:off x="5286933" y="2072003"/>
            <a:ext cx="855712" cy="310453"/>
          </a:xfrm>
          <a:prstGeom prst="rect">
            <a:avLst/>
          </a:prstGeom>
          <a:solidFill>
            <a:srgbClr val="F0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105062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 in uitvoering 7 tabbladen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Projectorganisatie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Bijlagen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Financieel overzicht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Betaalopdrachten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Personeel</a:t>
            </a:r>
          </a:p>
          <a:p>
            <a:pPr marL="457200" lvl="0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b="1" dirty="0">
                <a:solidFill>
                  <a:srgbClr val="003399"/>
                </a:solidFill>
                <a:latin typeface="FlandersArtSans-Regular" panose="00000500000000000000" pitchFamily="2" charset="0"/>
              </a:rPr>
              <a:t>Projectpostbus</a:t>
            </a:r>
          </a:p>
        </p:txBody>
      </p:sp>
    </p:spTree>
    <p:extLst>
      <p:ext uri="{BB962C8B-B14F-4D97-AF65-F5344CB8AC3E}">
        <p14:creationId xmlns:p14="http://schemas.microsoft.com/office/powerpoint/2010/main" val="239750823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Tabblad ‘projectpostbus’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b="1" i="1" dirty="0">
                <a:solidFill>
                  <a:srgbClr val="FF0000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Hier kunt u documenten elektronisch aan ons bezorgen als dit niet past in een rapport.</a:t>
            </a:r>
          </a:p>
          <a:p>
            <a:pPr marL="914400" lvl="1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Het rapport staat niet open voor u </a:t>
            </a:r>
          </a:p>
          <a:p>
            <a:pPr marL="914400" lvl="2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Bijkomende inlichtingen gevraagd door dossierbehandelaar, inspecteur, auditor, Europese Commissie, …</a:t>
            </a:r>
          </a:p>
          <a:p>
            <a:pPr marL="914400" lvl="1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Er staat wel een rapport open voor u, maar document staat volstrekt los van een rapport. Zoals bij een officiële vraag tot projectwijziging</a:t>
            </a:r>
          </a:p>
          <a:p>
            <a:pPr marL="514350" lvl="0" indent="-457200">
              <a:lnSpc>
                <a:spcPct val="100000"/>
              </a:lnSpc>
              <a:spcBef>
                <a:spcPct val="20000"/>
              </a:spcBef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NIET VOOR GEWONE RAPPORTERING !! – daarvoor dient </a:t>
            </a:r>
            <a:r>
              <a:rPr lang="nl-BE" sz="2500" b="1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tabblad bewijsstukken </a:t>
            </a: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in rapport.</a:t>
            </a:r>
            <a:endParaRPr lang="nl-BE" sz="25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4333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Projectpostbus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Meer dan één bestand tegelijk toevoegen.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Maximaal 100 bijlagen per keer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Maximaal 50MB per individueel bestand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!!!</a:t>
            </a:r>
            <a:b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</a:br>
            <a:r>
              <a:rPr lang="nl-BE" sz="32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Na toevoegen ook nog officieel ‘indienen’</a:t>
            </a:r>
            <a:br>
              <a:rPr lang="nl-BE" sz="32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</a:b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!!!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Bij voorkeur A4 PDF voor de lange termijn en voor de leesbaarheid</a:t>
            </a:r>
          </a:p>
        </p:txBody>
      </p:sp>
    </p:spTree>
    <p:extLst>
      <p:ext uri="{BB962C8B-B14F-4D97-AF65-F5344CB8AC3E}">
        <p14:creationId xmlns:p14="http://schemas.microsoft.com/office/powerpoint/2010/main" val="3834613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Externe prestaties 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Architecten, technische adviezen, inhoudelijke en/of financiële ondersteuning, …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Contract of overeenkomst (prestaties, output, kosten, …)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Onderbouwing van de prestaties (gedetailleerde facturen, deliverables/output, …)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Duidelijke link met EFRO-project</a:t>
            </a:r>
          </a:p>
        </p:txBody>
      </p:sp>
    </p:spTree>
    <p:extLst>
      <p:ext uri="{BB962C8B-B14F-4D97-AF65-F5344CB8AC3E}">
        <p14:creationId xmlns:p14="http://schemas.microsoft.com/office/powerpoint/2010/main" val="321983782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Warme oproep: geen papieren bewijsstukken, geen bestanden per e-mail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495425"/>
            <a:ext cx="11206345" cy="4404168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Via </a:t>
            </a:r>
            <a:r>
              <a:rPr lang="nl-BE" sz="2500" b="1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bewijsstukken tabblad in rapport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Als dat niet mogelijk is: </a:t>
            </a:r>
            <a:r>
              <a:rPr lang="nl-BE" sz="2500" b="1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projectpostbus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Veel voordelen: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U weet wat u aangeleverd hebt, wij weten wat u aangeleverd hebt.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Uw opvolger weet wat aangeleverd is.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b="1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We mogen alles maar één keer vragen, als u levert via rapportering en projectpostbus.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Betrouwbaar: mail komt soms niet aan. In E-loket kunt u zien wat aangekomen is en zelf controleren wat er aangekomen is.</a:t>
            </a:r>
          </a:p>
        </p:txBody>
      </p:sp>
    </p:spTree>
    <p:extLst>
      <p:ext uri="{BB962C8B-B14F-4D97-AF65-F5344CB8AC3E}">
        <p14:creationId xmlns:p14="http://schemas.microsoft.com/office/powerpoint/2010/main" val="199228288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Hulp nodig? </a:t>
            </a:r>
            <a:b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</a:br>
            <a:endParaRPr lang="nl-NL" sz="2800" b="0" cap="all" dirty="0">
              <a:solidFill>
                <a:srgbClr val="1F497D"/>
              </a:solidFill>
              <a:latin typeface="FlandersArtSans-Bold" panose="00000800000000000000" pitchFamily="2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Klik rechtsboven op </a:t>
            </a:r>
            <a:r>
              <a:rPr lang="nl-BE" sz="2000" u="sng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help</a:t>
            </a:r>
            <a:endParaRPr lang="nl-BE" altLang="nl-BE" sz="2000" dirty="0">
              <a:solidFill>
                <a:prstClr val="black"/>
              </a:solidFill>
              <a:latin typeface="FlandersArtSans-Regular" panose="00000500000000000000" pitchFamily="2" charset="0"/>
              <a:sym typeface="Wingdings" pitchFamily="2" charset="2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20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In uw project op het tabblad projectorganisatie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BE" altLang="nl-BE" sz="2000" dirty="0">
              <a:solidFill>
                <a:prstClr val="black"/>
              </a:solidFill>
              <a:latin typeface="FlandersArtSans-Regular" panose="00000500000000000000" pitchFamily="2" charset="0"/>
              <a:sym typeface="Wingdings" pitchFamily="2" charset="2"/>
            </a:endParaRP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nl-BE" altLang="nl-BE" sz="20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Projectbegeleider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nl-BE" altLang="nl-BE" sz="20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Prioriteitsbeheerder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nl-BE" altLang="nl-BE" sz="20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Dossierbehandelaar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</a:pPr>
            <a:endParaRPr lang="nl-BE" altLang="nl-BE" sz="2000" dirty="0">
              <a:solidFill>
                <a:prstClr val="black"/>
              </a:solidFill>
              <a:latin typeface="FlandersArtSans-Regular" panose="00000500000000000000" pitchFamily="2" charset="0"/>
              <a:sym typeface="Wingdings" pitchFamily="2" charset="2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20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Contactinformatie: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BE" altLang="nl-BE" sz="2000" dirty="0">
              <a:solidFill>
                <a:prstClr val="black"/>
              </a:solidFill>
              <a:latin typeface="FlandersArtSans-Regular" panose="00000500000000000000" pitchFamily="2" charset="0"/>
              <a:sym typeface="Wingdings" pitchFamily="2" charset="2"/>
            </a:endParaRP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nl-BE" altLang="nl-BE" sz="20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Inhoudelijke projectbegeleider: meestal contactpunt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nl-BE" altLang="nl-BE" sz="20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Technische vragen: het EFRO E-loket doet niet wat u wenst: </a:t>
            </a:r>
            <a:r>
              <a:rPr lang="nl-BE" altLang="nl-BE" sz="20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efrosupport@vlaanderen.be</a:t>
            </a:r>
            <a:r>
              <a:rPr lang="nl-BE" altLang="nl-BE" sz="20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BE" altLang="nl-BE" sz="20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 of 02 553 37 30</a:t>
            </a:r>
          </a:p>
        </p:txBody>
      </p:sp>
    </p:spTree>
    <p:extLst>
      <p:ext uri="{BB962C8B-B14F-4D97-AF65-F5344CB8AC3E}">
        <p14:creationId xmlns:p14="http://schemas.microsoft.com/office/powerpoint/2010/main" val="137223213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B7CFB3F8-0D1B-4353-ABB8-35C1E6A9F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75" y="288032"/>
            <a:ext cx="6016261" cy="4509120"/>
          </a:xfrm>
          <a:prstGeom prst="rect">
            <a:avLst/>
          </a:prstGeom>
        </p:spPr>
      </p:pic>
      <p:sp>
        <p:nvSpPr>
          <p:cNvPr id="9" name="Ondertitel 2">
            <a:extLst>
              <a:ext uri="{FF2B5EF4-FFF2-40B4-BE49-F238E27FC236}">
                <a16:creationId xmlns:a16="http://schemas.microsoft.com/office/drawing/2014/main" id="{09B1CE86-760B-4F80-A72F-20DD5E4BF176}"/>
              </a:ext>
            </a:extLst>
          </p:cNvPr>
          <p:cNvSpPr txBox="1">
            <a:spLocks/>
          </p:cNvSpPr>
          <p:nvPr/>
        </p:nvSpPr>
        <p:spPr>
          <a:xfrm>
            <a:off x="1403648" y="5151968"/>
            <a:ext cx="873095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3000" dirty="0">
                <a:latin typeface="FlandersArtSans-Regular" panose="00000500000000000000" pitchFamily="2" charset="0"/>
              </a:rPr>
              <a:t>EFRO E-loket vanzelfsprekend: feedback welkom !</a:t>
            </a:r>
          </a:p>
        </p:txBody>
      </p:sp>
    </p:spTree>
    <p:extLst>
      <p:ext uri="{BB962C8B-B14F-4D97-AF65-F5344CB8AC3E}">
        <p14:creationId xmlns:p14="http://schemas.microsoft.com/office/powerpoint/2010/main" val="350703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PROMOTIE &amp; PUBLICITEIT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Focus op promotie naar externen (brede publiek, professionele doelgroepen, pers, …)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Logo’s (verplicht)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Duidelijke link met promotie van het EFRO-project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Bewijsstukken aanleveren/bijhouden</a:t>
            </a: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5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Tijdelijke aanduiding voor afbeelding 22" descr="Afbeelding met buiten, gebouw, person, park&#10;&#10;Automatisch gegenereerde beschrijving">
            <a:extLst>
              <a:ext uri="{FF2B5EF4-FFF2-40B4-BE49-F238E27FC236}">
                <a16:creationId xmlns:a16="http://schemas.microsoft.com/office/drawing/2014/main" id="{CD7026B9-86D2-4A83-AAED-930502E363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b="5809"/>
          <a:stretch>
            <a:fillRect/>
          </a:stretch>
        </p:blipFill>
        <p:spPr>
          <a:xfrm>
            <a:off x="3909274" y="0"/>
            <a:ext cx="8282726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116D5FE-7782-4B33-B9B6-4063D79D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03377"/>
            <a:ext cx="2513042" cy="730969"/>
          </a:xfrm>
        </p:spPr>
        <p:txBody>
          <a:bodyPr/>
          <a:lstStyle/>
          <a:p>
            <a:r>
              <a:rPr lang="nl-BE" dirty="0">
                <a:latin typeface="FlandersArtSans-Bold" panose="00000800000000000000" pitchFamily="2" charset="0"/>
              </a:rPr>
              <a:t>Welkom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37534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25%-REGEL versus 10%-REGEL</a:t>
            </a:r>
            <a:endParaRPr lang="nl-BE" cap="all" dirty="0"/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9A9D6E14-49AA-4D44-AFCD-C3CBC233E37A}"/>
              </a:ext>
            </a:extLst>
          </p:cNvPr>
          <p:cNvGraphicFramePr>
            <a:graphicFrameLocks noGrp="1"/>
          </p:cNvGraphicFramePr>
          <p:nvPr/>
        </p:nvGraphicFramePr>
        <p:xfrm>
          <a:off x="467544" y="1279379"/>
          <a:ext cx="8424936" cy="4471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2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787">
                <a:tc>
                  <a:txBody>
                    <a:bodyPr/>
                    <a:lstStyle/>
                    <a:p>
                      <a:r>
                        <a:rPr lang="nl-BE" dirty="0"/>
                        <a:t>25%-regel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10%-regel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/>
                        <a:t>Wijziging van</a:t>
                      </a:r>
                      <a:r>
                        <a:rPr lang="nl-BE" baseline="0" dirty="0"/>
                        <a:t> de </a:t>
                      </a:r>
                      <a:r>
                        <a:rPr lang="nl-BE" dirty="0"/>
                        <a:t>goedkeuring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Flexibiliteit binnen de goedkeuring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/>
                        <a:t>Verschuiven tot 25% van totale</a:t>
                      </a:r>
                      <a:r>
                        <a:rPr lang="nl-BE" baseline="0" dirty="0"/>
                        <a:t> projectkost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Aanvaarden tot 10% bovenop rubriektotaal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/>
                        <a:t>Binnen initieel</a:t>
                      </a:r>
                      <a:r>
                        <a:rPr lang="nl-BE" baseline="0" dirty="0"/>
                        <a:t> budget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Tot max. 10% bovenop initieel budget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/>
                        <a:t>EFRO-steun blijft</a:t>
                      </a:r>
                      <a:r>
                        <a:rPr lang="nl-BE" baseline="0" dirty="0"/>
                        <a:t> behouden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EFRO-steun blijft behouden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/>
                        <a:t>Aanvraag door promotor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Geen aanvraag</a:t>
                      </a:r>
                      <a:r>
                        <a:rPr lang="nl-BE" baseline="0" dirty="0"/>
                        <a:t> nodig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/>
                        <a:t>Goedkeuring door BC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Toegepast door dossierbehandelaar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/>
                        <a:t>Alle rubrieken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Niet op personeel en overhead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/>
                        <a:t>10%-regel</a:t>
                      </a:r>
                      <a:r>
                        <a:rPr lang="nl-BE" baseline="0" dirty="0"/>
                        <a:t> blijft mogelijk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25%-regel blijft mogelijk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423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INKOMSTEN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nl-NL" sz="26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Project met inkomsten: </a:t>
            </a:r>
          </a:p>
          <a:p>
            <a:pPr marL="0" lvl="0" indent="0">
              <a:spcBef>
                <a:spcPct val="20000"/>
              </a:spcBef>
              <a:buNone/>
              <a:defRPr/>
            </a:pPr>
            <a:r>
              <a:rPr lang="nl-NL" sz="26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	altijd inkomstenlijn aanmaken in </a:t>
            </a:r>
            <a:r>
              <a:rPr lang="nl-NL" sz="2600" u="sng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elk rapport!</a:t>
            </a:r>
          </a:p>
          <a:p>
            <a:pPr marL="342900" lvl="0" indent="-342900">
              <a:spcBef>
                <a:spcPct val="20000"/>
              </a:spcBef>
              <a:buNone/>
              <a:defRPr/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Geval 1: Inkomsten </a:t>
            </a:r>
            <a:r>
              <a:rPr lang="nl-NL" sz="2600" u="sng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tijdens</a:t>
            </a: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projectuitvoering: </a:t>
            </a:r>
          </a:p>
          <a:p>
            <a:pPr marL="0" lvl="0" indent="0">
              <a:spcBef>
                <a:spcPct val="20000"/>
              </a:spcBef>
              <a:buNone/>
              <a:defRPr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	</a:t>
            </a:r>
            <a:r>
              <a:rPr lang="nl-NL" sz="26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=&gt; zelf effectieve inkomsten </a:t>
            </a:r>
            <a:r>
              <a:rPr lang="nl-NL" sz="2600" dirty="0">
                <a:solidFill>
                  <a:srgbClr val="0070C0"/>
                </a:solidFill>
                <a:latin typeface="FlandersArtSans-Regular" panose="00000500000000000000" pitchFamily="2" charset="0"/>
                <a:cs typeface="Arial" charset="0"/>
              </a:rPr>
              <a:t>aftrekken</a:t>
            </a:r>
          </a:p>
          <a:p>
            <a:pPr marL="0" lvl="0" indent="0">
              <a:spcBef>
                <a:spcPct val="20000"/>
              </a:spcBef>
              <a:buNone/>
              <a:defRPr/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Meerdere inkomsten ev. samenvoegen in één lijn (toelichting/berekening)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Bewijsstukken inkomsten toevoegen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10A9F4-5764-4292-9F31-98858A4FB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906" y="430469"/>
            <a:ext cx="2166358" cy="21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8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INKOMSTEN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Geval 2: Inkomsten </a:t>
            </a:r>
            <a:r>
              <a:rPr lang="nl-NL" sz="2600" u="sng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na</a:t>
            </a: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projectuitvoering </a:t>
            </a:r>
          </a:p>
          <a:p>
            <a:pPr marL="0" lvl="0" indent="0">
              <a:spcBef>
                <a:spcPct val="20000"/>
              </a:spcBef>
              <a:buNone/>
              <a:defRPr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	</a:t>
            </a:r>
            <a:r>
              <a:rPr lang="nl-NL" sz="26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=&gt; p</a:t>
            </a:r>
            <a:r>
              <a:rPr lang="nl-NL" sz="2600" dirty="0">
                <a:solidFill>
                  <a:srgbClr val="0070C0"/>
                </a:solidFill>
                <a:latin typeface="FlandersArtSans-Regular" panose="00000500000000000000" pitchFamily="2" charset="0"/>
                <a:cs typeface="Arial" charset="0"/>
              </a:rPr>
              <a:t>ro rata per rapport</a:t>
            </a:r>
          </a:p>
          <a:p>
            <a:pPr marL="0" lvl="0" indent="0">
              <a:spcBef>
                <a:spcPct val="20000"/>
              </a:spcBef>
              <a:buNone/>
              <a:defRPr/>
            </a:pPr>
            <a:r>
              <a:rPr lang="nl-NL" sz="2600" dirty="0">
                <a:solidFill>
                  <a:srgbClr val="0070C0"/>
                </a:solidFill>
                <a:latin typeface="FlandersArtSans-Regular" panose="00000500000000000000" pitchFamily="2" charset="0"/>
                <a:cs typeface="Arial" charset="0"/>
              </a:rPr>
              <a:t>	=&gt; zelf bij indiening rapport, of</a:t>
            </a:r>
          </a:p>
          <a:p>
            <a:pPr marL="0" lvl="0" indent="0">
              <a:spcBef>
                <a:spcPct val="20000"/>
              </a:spcBef>
              <a:buNone/>
              <a:defRPr/>
            </a:pPr>
            <a:r>
              <a:rPr lang="nl-NL" sz="2600" dirty="0">
                <a:solidFill>
                  <a:srgbClr val="0070C0"/>
                </a:solidFill>
                <a:latin typeface="FlandersArtSans-Regular" panose="00000500000000000000" pitchFamily="2" charset="0"/>
                <a:cs typeface="Arial" charset="0"/>
              </a:rPr>
              <a:t>	=&gt; door dossierbehandelaar bij rapportbehandeling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Indien toch onvoorziene inkomsten </a:t>
            </a:r>
            <a:r>
              <a:rPr lang="nl-BE" sz="26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tijdens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project </a:t>
            </a:r>
          </a:p>
          <a:p>
            <a:pPr marL="457200" lvl="1" indent="0">
              <a:spcBef>
                <a:spcPct val="20000"/>
              </a:spcBef>
              <a:buNone/>
              <a:defRPr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	=&gt; werkelijke bedragen </a:t>
            </a:r>
            <a:r>
              <a:rPr lang="nl-BE" sz="26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zelf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bijkomend aftrekken!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10A9F4-5764-4292-9F31-98858A4FB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906" y="430469"/>
            <a:ext cx="2166358" cy="21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61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PRAKTISCH VOORBEELD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Stap 1: bepaal inkomsten%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Voorziene kosten projectdefinitie: 1250keur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Voorziene inkomsten projectdefinitie: 200keur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Inkomsten%: 200/1250*100 = 16% </a:t>
            </a:r>
          </a:p>
          <a:p>
            <a:pPr marL="514350" lvl="0" indent="-457200">
              <a:lnSpc>
                <a:spcPct val="100000"/>
              </a:lnSpc>
              <a:spcBef>
                <a:spcPct val="20000"/>
              </a:spcBef>
            </a:pPr>
            <a:endParaRPr lang="nl-BE" sz="2600" u="sng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514350" lvl="0" indent="-457200">
              <a:lnSpc>
                <a:spcPct val="100000"/>
              </a:lnSpc>
              <a:spcBef>
                <a:spcPct val="20000"/>
              </a:spcBef>
            </a:pPr>
            <a:r>
              <a:rPr lang="nl-BE" sz="26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Stap 2: inkomsten% toepassen op rapport</a:t>
            </a:r>
          </a:p>
          <a:p>
            <a:pPr marL="914400" lvl="1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Aanmaken inkomstenlijn</a:t>
            </a:r>
          </a:p>
          <a:p>
            <a:pPr marL="914400" lvl="1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Ingediende uitgaven rapport: 400keur</a:t>
            </a:r>
          </a:p>
          <a:p>
            <a:pPr marL="914400" lvl="1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Ingediende inkomsten rapport: 400*16% = 64keur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10A9F4-5764-4292-9F31-98858A4FB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906" y="430469"/>
            <a:ext cx="2166358" cy="21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09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INKOMSTEN: MONITORING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Algemeen: elke partner, elk projectonderdeel, elke vorm van inkomst: wees alert voor mogelijke wijzigingen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defRPr/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nl-BE" sz="26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Funding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gap: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nl-B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Meldingsplicht afwijkingen: </a:t>
            </a:r>
            <a:r>
              <a:rPr lang="nl-BE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nieuwe</a:t>
            </a:r>
            <a:r>
              <a:rPr lang="nl-B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vormen van inkomsten en/of wijziging tariefpolitiek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nl-B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Geen meldingsplicht: zuivere marktomstandigheden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nl-B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Update </a:t>
            </a:r>
            <a:r>
              <a:rPr lang="nl-BE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funding</a:t>
            </a:r>
            <a:r>
              <a:rPr lang="nl-B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gap analyse </a:t>
            </a:r>
            <a:r>
              <a:rPr lang="nl-BE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obv</a:t>
            </a:r>
            <a:r>
              <a:rPr lang="nl-B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reële cijfers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10A9F4-5764-4292-9F31-98858A4FB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731" y="3733235"/>
            <a:ext cx="2166358" cy="21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48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OVERHEIDSOPDRACHTEN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Grondige controle op: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nl-BE" sz="26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Toepassingsgebied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=&gt;bijna altijd van toepassing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nl-BE" sz="26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Gevolgde procedure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=&gt; grondige schriftelijke documentatie/motivatie (in het bijzonder bij onderhandeling zonder bekendmaking)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nl-BE" sz="26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Realisatie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=&gt; bewaak overeenstemming gunning-realisatie (ook gunning </a:t>
            </a:r>
            <a:r>
              <a:rPr lang="nl-BE" sz="26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tov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EFRO-project)</a:t>
            </a:r>
          </a:p>
        </p:txBody>
      </p:sp>
    </p:spTree>
    <p:extLst>
      <p:ext uri="{BB962C8B-B14F-4D97-AF65-F5344CB8AC3E}">
        <p14:creationId xmlns:p14="http://schemas.microsoft.com/office/powerpoint/2010/main" val="2113665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NIEUWE WETGEVING OHO VANAF 30/06/2017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-"/>
              <a:defRPr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Nieuwe terminologie en toepassingsgebied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-"/>
              <a:defRPr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Nieuwe drempelbedragen nationale OHO (excl. btw):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-"/>
              <a:defRPr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Tot 30.000 EUR via aanvaarde factuur (</a:t>
            </a:r>
            <a:r>
              <a:rPr lang="nl-BE" sz="2600" strike="sngStrik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8.500 EUR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-"/>
              <a:defRPr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Vanaf 139.000 EUR met bekendmaking (</a:t>
            </a:r>
            <a:r>
              <a:rPr lang="nl-BE" sz="2600" strike="sngStrik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85.000 EUR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) (geldig voor 2020-2021)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-"/>
              <a:defRPr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Verplicht gebruik van percelen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-"/>
              <a:defRPr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Elektronische communicatie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-"/>
              <a:defRPr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Gelijkschakeling indieningstermijnen 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-"/>
              <a:defRPr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Uniform Europees Aanbestedingsdocument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-"/>
              <a:defRPr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478611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OHO: AANVAARDE FACTUUR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Aandachtspunten: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Basisbeginselen gelden (gelijkheid, transparantie, non-discriminatie, proportionaliteit)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Ramingsregels gelden (niet ‘</a:t>
            </a:r>
            <a:r>
              <a:rPr lang="nl-BE" sz="26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saucissoneren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’)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Verschillende potentiële deelnemers raadplegen: geen vormvereisten, echter wel bewijs bijhouden (bv. mails, vergelijking websites, …)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Objectieve keuze (geen favoritisme)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Opmaak bestelbon aangewezen</a:t>
            </a:r>
          </a:p>
        </p:txBody>
      </p:sp>
    </p:spTree>
    <p:extLst>
      <p:ext uri="{BB962C8B-B14F-4D97-AF65-F5344CB8AC3E}">
        <p14:creationId xmlns:p14="http://schemas.microsoft.com/office/powerpoint/2010/main" val="3852767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OHO: CONTROLE OP DREMPELBEDRAGEN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Auditautoriteit: 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Opvragen leverancierslijsten periode 2-3 jaar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Bij bereiken van drempelbedragen: 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Case </a:t>
            </a:r>
            <a:r>
              <a:rPr lang="nl-BE" sz="22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by</a:t>
            </a: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case beoordeling inzake samentellen van bedragen per leverancier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Verder onderzoek naar correcte toepassing OHO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nl-BE" sz="2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Opgelet: auditscope is ruimer dan project en dan projectperiode!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Veel gebruikte leveranciers binnen organisatie = risicofactor =&gt; overweeg zwaardere procedure, raamovereenkomsten, nieuwe leveranciers, …</a:t>
            </a:r>
          </a:p>
        </p:txBody>
      </p:sp>
    </p:spTree>
    <p:extLst>
      <p:ext uri="{BB962C8B-B14F-4D97-AF65-F5344CB8AC3E}">
        <p14:creationId xmlns:p14="http://schemas.microsoft.com/office/powerpoint/2010/main" val="4179084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STAATSSTEUN</a:t>
            </a:r>
            <a:endParaRPr lang="nl-BE" cap="all" dirty="0"/>
          </a:p>
        </p:txBody>
      </p:sp>
      <p:pic>
        <p:nvPicPr>
          <p:cNvPr id="6" name="Tijdelijke aanduiding voor inhoud 6">
            <a:extLst>
              <a:ext uri="{FF2B5EF4-FFF2-40B4-BE49-F238E27FC236}">
                <a16:creationId xmlns:a16="http://schemas.microsoft.com/office/drawing/2014/main" id="{DF278C6E-1E78-4A83-BC40-2B7C7D70A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29" y="1386925"/>
            <a:ext cx="9358496" cy="447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80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15846D-B7A4-4ADD-900C-C6E482FE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430469"/>
            <a:ext cx="11068049" cy="607756"/>
          </a:xfrm>
        </p:spPr>
        <p:txBody>
          <a:bodyPr/>
          <a:lstStyle/>
          <a:p>
            <a:r>
              <a:rPr lang="nl-BE" sz="3500" b="0" dirty="0">
                <a:solidFill>
                  <a:srgbClr val="1F497D"/>
                </a:solidFill>
                <a:latin typeface="FlandersArtSans-Bold" panose="00000800000000000000" pitchFamily="2" charset="0"/>
              </a:rPr>
              <a:t>WEBINAR PROJECTRAPPORTERING: INHOUD</a:t>
            </a:r>
            <a:endParaRPr lang="nl-BE" sz="35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9506A8-E650-4F0C-8C8F-F8D77B2A1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25" y="1809275"/>
            <a:ext cx="11068048" cy="4090317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BE" sz="3200" dirty="0">
                <a:solidFill>
                  <a:prstClr val="black"/>
                </a:solidFill>
                <a:latin typeface="Calibri" panose="020F0502020204030204" pitchFamily="34" charset="0"/>
              </a:rPr>
              <a:t>Verwelkoming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BE" sz="3200" dirty="0">
                <a:solidFill>
                  <a:prstClr val="black"/>
                </a:solidFill>
                <a:latin typeface="Calibri" panose="020F0502020204030204" pitchFamily="34" charset="0"/>
              </a:rPr>
              <a:t>Praktische inleiding (Jasper Vervloet)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BE" sz="3200" dirty="0">
                <a:solidFill>
                  <a:prstClr val="black"/>
                </a:solidFill>
                <a:latin typeface="Calibri" panose="020F0502020204030204" pitchFamily="34" charset="0"/>
              </a:rPr>
              <a:t> Algemene toelichting (Heidi Minner)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BE" sz="3200" dirty="0">
                <a:solidFill>
                  <a:prstClr val="black"/>
                </a:solidFill>
                <a:latin typeface="Calibri" panose="020F0502020204030204" pitchFamily="34" charset="0"/>
              </a:rPr>
              <a:t> Communicatie (Philippe Rousseau)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BE" sz="3200" dirty="0">
                <a:solidFill>
                  <a:prstClr val="black"/>
                </a:solidFill>
                <a:latin typeface="Calibri" panose="020F0502020204030204" pitchFamily="34" charset="0"/>
              </a:rPr>
              <a:t> E-loket (Roel Loos)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BE" sz="3200" dirty="0">
                <a:solidFill>
                  <a:prstClr val="black"/>
                </a:solidFill>
                <a:latin typeface="Calibri" panose="020F0502020204030204" pitchFamily="34" charset="0"/>
              </a:rPr>
              <a:t> Vragenronde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50574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STAATSSTEUN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Vaststelling staatssteunregime </a:t>
            </a:r>
            <a:r>
              <a:rPr lang="nl-BE" sz="2600" u="sng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bij projectgoedkeuring: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BE" sz="2600" u="sng" dirty="0">
              <a:solidFill>
                <a:srgbClr val="0070C0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Staatssteunassessment door MA: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		Staatssteun aanwezig =&gt; ‘neutraliseren’ via:</a:t>
            </a:r>
          </a:p>
          <a:p>
            <a:pPr lvl="5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AGVV</a:t>
            </a:r>
          </a:p>
          <a:p>
            <a:pPr lvl="5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De </a:t>
            </a:r>
            <a:r>
              <a:rPr lang="nl-BE" sz="24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minimis</a:t>
            </a: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(max. 200 keur – 3 jaar)</a:t>
            </a:r>
          </a:p>
          <a:p>
            <a:pPr marL="1828800" lvl="4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Geen staatssteun:</a:t>
            </a: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</a:t>
            </a:r>
          </a:p>
          <a:p>
            <a:pPr lvl="5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Geen economische activiteit</a:t>
            </a:r>
          </a:p>
          <a:p>
            <a:pPr lvl="5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Kaderregeling O&amp;O&amp;I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Projectovereenkomst art. 10 (staatssteun SA.43811) </a:t>
            </a:r>
          </a:p>
        </p:txBody>
      </p:sp>
    </p:spTree>
    <p:extLst>
      <p:ext uri="{BB962C8B-B14F-4D97-AF65-F5344CB8AC3E}">
        <p14:creationId xmlns:p14="http://schemas.microsoft.com/office/powerpoint/2010/main" val="1605169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STAATSSTEUN: DE MINIMIS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40005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3-staps schema uit te voeren PER ACTIVITEIT waarvoor de </a:t>
            </a:r>
            <a:r>
              <a:rPr lang="nl-BE" sz="24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minimis</a:t>
            </a: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gebruikt wordt</a:t>
            </a:r>
          </a:p>
          <a:p>
            <a:pPr marL="5715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BE" sz="2400" u="sng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40005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Steeds VOORAFGAAND aan de projectactiviteit</a:t>
            </a:r>
          </a:p>
          <a:p>
            <a:pPr marL="400050" lvl="0" indent="-342900">
              <a:lnSpc>
                <a:spcPct val="100000"/>
              </a:lnSpc>
              <a:spcBef>
                <a:spcPct val="20000"/>
              </a:spcBef>
            </a:pPr>
            <a:endParaRPr lang="nl-BE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40005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GEEN aanpassingen ex post indien kostprijs activiteit in realiteit afwijkt van de raming</a:t>
            </a:r>
          </a:p>
          <a:p>
            <a:pPr marL="400050" lvl="0" indent="-342900">
              <a:lnSpc>
                <a:spcPct val="100000"/>
              </a:lnSpc>
              <a:spcBef>
                <a:spcPct val="20000"/>
              </a:spcBef>
            </a:pPr>
            <a:endParaRPr lang="nl-BE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40005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De </a:t>
            </a:r>
            <a:r>
              <a:rPr lang="nl-NL" sz="24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minimis</a:t>
            </a: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verklaringen steeds toevoegen aan de projectrapportering (geen prijsberekeningen meesturen!)</a:t>
            </a:r>
            <a:endParaRPr lang="nl-NL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06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STAATSSTEUN: DE MINIMIS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5715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BE" sz="2800" b="1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3-stapsschema:</a:t>
            </a: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None/>
            </a:pPr>
            <a:endParaRPr lang="nl-BE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914400" lvl="1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2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Schatting maken </a:t>
            </a: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van de financiële waarde van de geplande activiteit (gebaseerd op reële prijsberekening, bewijsstukken bijhouden) en ex ante meedelen aan potentiële deelnemer</a:t>
            </a:r>
          </a:p>
          <a:p>
            <a:pPr marL="914400" lvl="1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endParaRPr lang="nl-BE" sz="2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914400" lvl="1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Potentiële deelnemer gaat voor zichzelf na of hij door deelname aan de activiteit onder de </a:t>
            </a:r>
            <a:r>
              <a:rPr lang="nl-BE" sz="22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de</a:t>
            </a: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</a:t>
            </a:r>
            <a:r>
              <a:rPr lang="nl-BE" sz="22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minimis</a:t>
            </a: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drempel blijft en bezorgt in dat geval de getekende de </a:t>
            </a:r>
            <a:r>
              <a:rPr lang="nl-BE" sz="22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minimis</a:t>
            </a: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verklaring terug </a:t>
            </a: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(datum </a:t>
            </a:r>
            <a:r>
              <a:rPr lang="nl-NL" sz="22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ondertekening vóór de activiteit</a:t>
            </a: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)</a:t>
            </a:r>
          </a:p>
          <a:p>
            <a:pPr marL="914400" lvl="1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endParaRPr lang="nl-NL" sz="2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914400" lvl="1" indent="-45720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Uiterlijk bij start activiteit: brief aan deelnemer met </a:t>
            </a:r>
            <a:r>
              <a:rPr lang="nl-BE" sz="22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waard</a:t>
            </a: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 </a:t>
            </a:r>
            <a:r>
              <a:rPr lang="nl-BE" sz="22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activiteit</a:t>
            </a: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+ aanmerking als de </a:t>
            </a:r>
            <a:r>
              <a:rPr lang="nl-BE" sz="22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minimis</a:t>
            </a: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steun met verwijzing naar Verordening Nr. 1407/2013, OJ L352/1)</a:t>
            </a:r>
          </a:p>
        </p:txBody>
      </p:sp>
    </p:spTree>
    <p:extLst>
      <p:ext uri="{BB962C8B-B14F-4D97-AF65-F5344CB8AC3E}">
        <p14:creationId xmlns:p14="http://schemas.microsoft.com/office/powerpoint/2010/main" val="32217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STAATSSTEUN: DE MINIMIS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Staatssteunregime </a:t>
            </a:r>
            <a:r>
              <a:rPr lang="nl-NL" sz="24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bij projectuitvoering</a:t>
            </a: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: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Afwijkende regels mogelijk indien staatssteun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Staatssteun moet een </a:t>
            </a:r>
            <a:r>
              <a:rPr lang="nl-NL" sz="24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vast aandachtspunt </a:t>
            </a: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zijn bij de uitvoering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sz="24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(Inhoudelijke) projectwijzigingen </a:t>
            </a: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kunnen een invloed hebben op het gekozen staatssteunregime 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sz="24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Infrastructuur met gemengd gebruik</a:t>
            </a: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: JAARLIJKS nagaan of de  initiële analyse nog klopt (Kaderregeling O&amp;O&amp;I, AGVV art. 26)</a:t>
            </a:r>
          </a:p>
        </p:txBody>
      </p:sp>
    </p:spTree>
    <p:extLst>
      <p:ext uri="{BB962C8B-B14F-4D97-AF65-F5344CB8AC3E}">
        <p14:creationId xmlns:p14="http://schemas.microsoft.com/office/powerpoint/2010/main" val="3083499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STAATSSTEUN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Staatssteunregime </a:t>
            </a:r>
            <a:r>
              <a:rPr lang="nl-NL" sz="24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bij projectuitvoering</a:t>
            </a: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: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Afwijkende regels mogelijk indien staatssteun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Staatssteun moet een </a:t>
            </a:r>
            <a:r>
              <a:rPr lang="nl-NL" sz="24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vast aandachtspunt </a:t>
            </a: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zijn bij de uitvoering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sz="24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(Inhoudelijke) projectwijzigingen </a:t>
            </a: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kunnen een invloed hebben op het gekozen staatssteunregime 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sz="24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Infrastructuur met gemengd gebruik</a:t>
            </a: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: JAARLIJKS nagaan of de  initiële analyse nog klopt (Kaderregeling O&amp;O&amp;I, AGVV art. 26)</a:t>
            </a:r>
          </a:p>
        </p:txBody>
      </p:sp>
    </p:spTree>
    <p:extLst>
      <p:ext uri="{BB962C8B-B14F-4D97-AF65-F5344CB8AC3E}">
        <p14:creationId xmlns:p14="http://schemas.microsoft.com/office/powerpoint/2010/main" val="1692708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STAATSSTEUN: MONITORING &amp; CONTROLE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Hou steeds </a:t>
            </a:r>
            <a:r>
              <a:rPr lang="nl-NL" sz="24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alle bewijsstukken i.v.m. staatssteun </a:t>
            </a: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bij in apart dossier: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NL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Initiële staatssteun assessment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Juridische adviezen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Berekeningswijze marktprijs (</a:t>
            </a:r>
            <a:r>
              <a:rPr lang="nl-NL" sz="24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cfr</a:t>
            </a: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. de </a:t>
            </a:r>
            <a:r>
              <a:rPr lang="nl-NL" sz="24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minimis</a:t>
            </a: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De minimisverklaringen, uitnodigingen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Bewijs financieringsbronnen bij private cofinanciering (eigen privaat kapitaal, eventuele attestering bedrijfsrevisor, afgesloten banklening, ect.)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08872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STAATSSTEUN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Alle staatssteuninfo </a:t>
            </a: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op: </a:t>
            </a: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www.efro.be</a:t>
            </a: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luik staatssteun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Nuttige handleidingen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Alle relevante juridische teksten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Modelformulieren (vb. de </a:t>
            </a:r>
            <a:r>
              <a:rPr lang="nl-NL" sz="26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minimis</a:t>
            </a: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)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b="1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Gouden regel</a:t>
            </a: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: bij twijfel contacteer steeds het programmasecretariaat </a:t>
            </a:r>
          </a:p>
        </p:txBody>
      </p:sp>
    </p:spTree>
    <p:extLst>
      <p:ext uri="{BB962C8B-B14F-4D97-AF65-F5344CB8AC3E}">
        <p14:creationId xmlns:p14="http://schemas.microsoft.com/office/powerpoint/2010/main" val="3383957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VALKUILEN 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514350" lvl="0" indent="-4572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Zwak auditspoor (ex post </a:t>
            </a:r>
            <a:r>
              <a:rPr lang="nl-NL" sz="26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ipv</a:t>
            </a: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ex ante)</a:t>
            </a:r>
          </a:p>
          <a:p>
            <a:pPr marL="514350" lvl="0" indent="-4572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Onduidelijke/onjuiste link met EFRO-project</a:t>
            </a:r>
            <a:endParaRPr lang="nl-NL" sz="2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514350" lvl="0" indent="-4572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Zwakke interne controlestructuur</a:t>
            </a:r>
          </a:p>
          <a:p>
            <a:pPr marL="514350" lvl="0" indent="-4572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Gebrek aan communicatie binnen project</a:t>
            </a:r>
          </a:p>
          <a:p>
            <a:pPr marL="514350" lvl="0" indent="-4572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Geen/onjuiste inschatting van impact van projectwijzigingen</a:t>
            </a:r>
          </a:p>
          <a:p>
            <a:pPr marL="514350" lvl="0" indent="-4572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BTW wijzigingen (</a:t>
            </a:r>
            <a:r>
              <a:rPr lang="nl-NL" sz="26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BTW-regime</a:t>
            </a: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verhoudingsgetal, …)</a:t>
            </a:r>
          </a:p>
          <a:p>
            <a:pPr marL="514350" lvl="0" indent="-4572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Overheidsopdrachten (ramingen &amp; drempels, </a:t>
            </a:r>
            <a:r>
              <a:rPr lang="nl-NL" sz="26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meerwerken</a:t>
            </a: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, herhaling/uitbreiding)</a:t>
            </a:r>
          </a:p>
        </p:txBody>
      </p:sp>
    </p:spTree>
    <p:extLst>
      <p:ext uri="{BB962C8B-B14F-4D97-AF65-F5344CB8AC3E}">
        <p14:creationId xmlns:p14="http://schemas.microsoft.com/office/powerpoint/2010/main" val="1581800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PRAKTISCH VOORBEELD: INVESTERINGSPROJECT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5715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sz="2400" b="1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Globaal project: onderzoekscentrum &amp; kantoorruimte (9meur)</a:t>
            </a:r>
          </a:p>
          <a:p>
            <a:pPr marL="5715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sz="2400" b="1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EFRO-project: onderzoekscentrum (6meur)</a:t>
            </a:r>
          </a:p>
          <a:p>
            <a:pPr marL="5715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NL" sz="10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Financiële verantwoordelijke voldoende informeren!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Nooit alle uitgaven globaal project zomaar indienen en dan beperken tot bedrag EFRO-project is bereikt =&gt; </a:t>
            </a:r>
            <a:r>
              <a:rPr lang="nl-NL" sz="22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dien altijd enkel in wat EFRO is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Gesplitste facturatie: aparte factuur met uitgaven </a:t>
            </a:r>
            <a:r>
              <a:rPr lang="nl-NL" sz="22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ikv</a:t>
            </a: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EFRO, aantoonbaar en traceerbaar in de vorderingsstaten (aparte VS, aparte posten, …) =&gt; hoog risico op fouten, </a:t>
            </a:r>
            <a:r>
              <a:rPr lang="nl-NL" sz="22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quid</a:t>
            </a: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gemeenschappelijke uitgaven (bv. fundering), moeilijk om correctheid aan te tonen, duidelijke communicatie met aannemer nodig</a:t>
            </a:r>
          </a:p>
        </p:txBody>
      </p:sp>
    </p:spTree>
    <p:extLst>
      <p:ext uri="{BB962C8B-B14F-4D97-AF65-F5344CB8AC3E}">
        <p14:creationId xmlns:p14="http://schemas.microsoft.com/office/powerpoint/2010/main" val="3672187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PRAKTISCH VOORBEELD: INVESTERINGSPROJECT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5715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sz="2400" b="1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Globaal project: onderzoekscentrum &amp; kantoorruimte (9meur)</a:t>
            </a:r>
          </a:p>
          <a:p>
            <a:pPr marL="5715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sz="2400" b="1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EFRO-project: onderzoekscentrum (6meur)</a:t>
            </a:r>
          </a:p>
          <a:p>
            <a:pPr marL="5715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NL" sz="10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Verdeelsleutel: gemotiveerde verdeelsleutel vastleggen (</a:t>
            </a:r>
            <a:r>
              <a:rPr lang="nl-NL" sz="22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obv</a:t>
            </a: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oppervlakte, geraamde kosten, …) en toepassen op alle facturen van globale investering =&gt; eenvoudiger toe te passen en te controleren, alle facturen globaal project nodig (tijdsaspect), ook toepassen op gelinkte uitgaven (architect, werftoezicht, ..)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endParaRPr lang="nl-NL" sz="2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Gerapporteerde indicatoren enkel </a:t>
            </a:r>
            <a:r>
              <a:rPr lang="nl-NL" sz="22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mbt</a:t>
            </a: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EFRO-project</a:t>
            </a:r>
          </a:p>
        </p:txBody>
      </p:sp>
    </p:spTree>
    <p:extLst>
      <p:ext uri="{BB962C8B-B14F-4D97-AF65-F5344CB8AC3E}">
        <p14:creationId xmlns:p14="http://schemas.microsoft.com/office/powerpoint/2010/main" val="2017692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Praktische afspraken </a:t>
            </a:r>
            <a:r>
              <a:rPr lang="nl-BE" sz="2800" b="0" cap="all" dirty="0" err="1">
                <a:solidFill>
                  <a:srgbClr val="1F497D"/>
                </a:solidFill>
                <a:latin typeface="FlandersArtSans-Bold" panose="00000800000000000000" pitchFamily="2" charset="0"/>
              </a:rPr>
              <a:t>webinar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Zet je microfoon en camera uit.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De slides worden na het </a:t>
            </a:r>
            <a:r>
              <a:rPr lang="nl-BE" sz="2400" dirty="0" err="1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webinar</a:t>
            </a: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 gedeeld.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Het </a:t>
            </a:r>
            <a:r>
              <a:rPr lang="nl-BE" sz="2400" dirty="0" err="1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webinar</a:t>
            </a: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 wordt opgenomen en kan later herbekeken worden via www.efro.be.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Gebruik de Teams chatfunctie enkel voor het melden van technische problemen (geluid, …).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Gebruik tijdens de presentatie </a:t>
            </a:r>
            <a:r>
              <a:rPr lang="nl-BE" sz="2400" b="1" dirty="0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sli.do </a:t>
            </a: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om vragen te stellen over de inhoud van de presentatie. De vragen zullen op het einde worden beantwoord.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Aanmelden </a:t>
            </a:r>
            <a:r>
              <a:rPr lang="nl-BE" sz="2400" b="1" dirty="0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sli.do</a:t>
            </a: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  <a:cs typeface="Calibri" panose="020F0502020204030204" pitchFamily="34" charset="0"/>
              </a:rPr>
              <a:t>: surf naar slido.com, eventcode ‘EFRO’.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9152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2. CONTROLESTRUCTUUR</a:t>
            </a:r>
            <a:endParaRPr lang="nl-BE" cap="all" dirty="0"/>
          </a:p>
        </p:txBody>
      </p:sp>
      <p:pic>
        <p:nvPicPr>
          <p:cNvPr id="6" name="Picture 2" descr="Vertrouwen is goed, controle is beter! Klopt dat wel?">
            <a:extLst>
              <a:ext uri="{FF2B5EF4-FFF2-40B4-BE49-F238E27FC236}">
                <a16:creationId xmlns:a16="http://schemas.microsoft.com/office/drawing/2014/main" id="{71213A4E-B666-4B31-BCD7-9F3E8AD62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9"/>
          <a:stretch/>
        </p:blipFill>
        <p:spPr bwMode="auto">
          <a:xfrm>
            <a:off x="1575098" y="1397149"/>
            <a:ext cx="6096000" cy="421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951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CONTROLESTRUCTUUR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5715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INTERN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NL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Managementautoriteit (MA)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nl-NL" dirty="0">
                <a:solidFill>
                  <a:prstClr val="black"/>
                </a:solidFill>
                <a:latin typeface="FlandersArtSans-Regular" panose="00000500000000000000" pitchFamily="2" charset="0"/>
              </a:rPr>
              <a:t>Controle op stukken  (afdeling Europese Programma’s)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nl-NL" dirty="0">
                <a:solidFill>
                  <a:prstClr val="black"/>
                </a:solidFill>
                <a:latin typeface="FlandersArtSans-Regular" panose="00000500000000000000" pitchFamily="2" charset="0"/>
              </a:rPr>
              <a:t>Controle ter plaatse (afdeling Inspectie)</a:t>
            </a:r>
          </a:p>
          <a:p>
            <a:pPr marL="914400" lvl="2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=&gt; 1</a:t>
            </a:r>
            <a:r>
              <a:rPr lang="nl-NL" baseline="300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ste</a:t>
            </a:r>
            <a:r>
              <a:rPr lang="nl-NL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 lijns-controles</a:t>
            </a:r>
            <a:endParaRPr lang="nl-NL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5715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NL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5715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EXTERN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NL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Auditautoriteit (AA)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nl-NL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Inspectie van Financiën + eventueel externe consultants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=&gt; 2</a:t>
            </a:r>
            <a:r>
              <a:rPr lang="nl-NL" baseline="300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de</a:t>
            </a:r>
            <a:r>
              <a:rPr lang="nl-NL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 lijns-controles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NL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Europese Commissie, Rekenhof, …</a:t>
            </a:r>
          </a:p>
        </p:txBody>
      </p:sp>
    </p:spTree>
    <p:extLst>
      <p:ext uri="{BB962C8B-B14F-4D97-AF65-F5344CB8AC3E}">
        <p14:creationId xmlns:p14="http://schemas.microsoft.com/office/powerpoint/2010/main" val="1176335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CONTROLE OP STUKKEN (1</a:t>
            </a:r>
            <a:r>
              <a:rPr lang="nl-BE" sz="2800" b="0" cap="all" baseline="30000" dirty="0">
                <a:solidFill>
                  <a:srgbClr val="1F497D"/>
                </a:solidFill>
                <a:latin typeface="FlandersArtSans-Bold" panose="00000800000000000000" pitchFamily="2" charset="0"/>
              </a:rPr>
              <a:t>e</a:t>
            </a:r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 lijn)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Controle van ingediende rapporten E-loket (100%-controle)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Termijn: 90 dagen (opschorting mogelijk)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1</a:t>
            </a:r>
            <a:r>
              <a:rPr lang="nl-BE" sz="2600" baseline="30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ste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aanspreekpunt: uw financiële dossierbehandelaar (zie E-loket, projectorganisatie)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Verworpen uitgaven kunnen </a:t>
            </a:r>
            <a:r>
              <a:rPr lang="nl-BE" sz="26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altijd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vervangen worden door andere uitgaven die wel subsidiabel zijn.</a:t>
            </a:r>
          </a:p>
        </p:txBody>
      </p:sp>
    </p:spTree>
    <p:extLst>
      <p:ext uri="{BB962C8B-B14F-4D97-AF65-F5344CB8AC3E}">
        <p14:creationId xmlns:p14="http://schemas.microsoft.com/office/powerpoint/2010/main" val="3853620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CONTROLE ter plaatse (1</a:t>
            </a:r>
            <a:r>
              <a:rPr lang="nl-BE" sz="2800" b="0" cap="all" baseline="30000" dirty="0">
                <a:solidFill>
                  <a:srgbClr val="1F497D"/>
                </a:solidFill>
                <a:latin typeface="FlandersArtSans-Bold" panose="00000800000000000000" pitchFamily="2" charset="0"/>
              </a:rPr>
              <a:t>e</a:t>
            </a:r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 lijn)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Financiële controle én systeemcontrole, gericht op tijdig bijsturen. Bijkomende controlepunten: de </a:t>
            </a:r>
            <a:r>
              <a:rPr lang="nl-BE" sz="26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visu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controle, boekhouding, …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Ter plaatse bij promotor, maar aanwezigheid copromotoren is wenselijk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Contactpunten &amp; MA kunnen aanwezig zijn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Verworpen uitgaven kunnen </a:t>
            </a:r>
            <a:r>
              <a:rPr lang="nl-BE" sz="26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soms</a:t>
            </a: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vervangen worden door andere uitgaven die wel subsidiabel zijn</a:t>
            </a:r>
          </a:p>
        </p:txBody>
      </p:sp>
    </p:spTree>
    <p:extLst>
      <p:ext uri="{BB962C8B-B14F-4D97-AF65-F5344CB8AC3E}">
        <p14:creationId xmlns:p14="http://schemas.microsoft.com/office/powerpoint/2010/main" val="1048591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Projectaudit (2</a:t>
            </a:r>
            <a:r>
              <a:rPr lang="nl-BE" sz="2800" b="0" cap="all" baseline="30000" dirty="0">
                <a:solidFill>
                  <a:srgbClr val="1F497D"/>
                </a:solidFill>
                <a:latin typeface="FlandersArtSans-Bold" panose="00000800000000000000" pitchFamily="2" charset="0"/>
              </a:rPr>
              <a:t>E</a:t>
            </a:r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 lijn)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Selectie van projecten via steekproeftrekking en op basis van de uitgaven in een boekjaar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Controle van een steekproef van uitgaven =&gt; extrapolatie van gevonden fouten &amp; correctie ‘</a:t>
            </a:r>
            <a:r>
              <a:rPr lang="nl-BE" sz="22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known</a:t>
            </a: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</a:t>
            </a:r>
            <a:r>
              <a:rPr lang="nl-BE" sz="2200" dirty="0" err="1">
                <a:solidFill>
                  <a:prstClr val="black"/>
                </a:solidFill>
                <a:latin typeface="FlandersArtSans-Regular" panose="00000500000000000000" pitchFamily="2" charset="0"/>
              </a:rPr>
              <a:t>errors</a:t>
            </a: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’: fout kan snel oplopen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Ontwerpverslag – woord/wederwoord procedure – definitief verslag (samen met MA/CP)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Verworpen uitgaven kunnen </a:t>
            </a:r>
            <a:r>
              <a:rPr lang="nl-BE" sz="22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nooit</a:t>
            </a: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vervangen worden door andere uitgaven die wel subsidiabel zijn =&gt; altijd netto-correctie EFRO-steun (nieuwe projectdefinitie)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BE" sz="22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Maximale toegestane foutenmarge programma: 2%</a:t>
            </a:r>
          </a:p>
        </p:txBody>
      </p:sp>
    </p:spTree>
    <p:extLst>
      <p:ext uri="{BB962C8B-B14F-4D97-AF65-F5344CB8AC3E}">
        <p14:creationId xmlns:p14="http://schemas.microsoft.com/office/powerpoint/2010/main" val="1837556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PRAKTISCH VOORBEELD AUDIT OP PROJECTNIVEAU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038226"/>
            <a:ext cx="11206345" cy="486136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500" dirty="0">
                <a:solidFill>
                  <a:prstClr val="black"/>
                </a:solidFill>
                <a:latin typeface="Calibri" panose="020F0502020204030204" pitchFamily="34" charset="0"/>
              </a:rPr>
              <a:t>Aanvaarde uitgaven BJ in R3, 4 &amp; 5: 880keur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200" dirty="0">
                <a:solidFill>
                  <a:prstClr val="black"/>
                </a:solidFill>
                <a:latin typeface="Calibri" panose="020F0502020204030204" pitchFamily="34" charset="0"/>
              </a:rPr>
              <a:t>Investeringen: 800keur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200" dirty="0">
                <a:solidFill>
                  <a:prstClr val="black"/>
                </a:solidFill>
                <a:latin typeface="Calibri" panose="020F0502020204030204" pitchFamily="34" charset="0"/>
              </a:rPr>
              <a:t>Externe prestaties: 80keur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500" dirty="0">
                <a:solidFill>
                  <a:prstClr val="black"/>
                </a:solidFill>
                <a:latin typeface="Calibri" panose="020F0502020204030204" pitchFamily="34" charset="0"/>
              </a:rPr>
              <a:t>Steekproef% AA met gevonden fout bedrag: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200" dirty="0">
                <a:solidFill>
                  <a:prstClr val="black"/>
                </a:solidFill>
                <a:latin typeface="Calibri" panose="020F0502020204030204" pitchFamily="34" charset="0"/>
              </a:rPr>
              <a:t>Investering 20%: 160keur =&gt; fout: </a:t>
            </a:r>
            <a:r>
              <a:rPr lang="nl-BE" sz="2200" dirty="0">
                <a:solidFill>
                  <a:srgbClr val="FF0000"/>
                </a:solidFill>
                <a:latin typeface="Calibri" panose="020F0502020204030204" pitchFamily="34" charset="0"/>
              </a:rPr>
              <a:t>6keur </a:t>
            </a:r>
            <a:r>
              <a:rPr lang="nl-BE" sz="2200" dirty="0">
                <a:solidFill>
                  <a:prstClr val="black"/>
                </a:solidFill>
                <a:latin typeface="Calibri" panose="020F0502020204030204" pitchFamily="34" charset="0"/>
              </a:rPr>
              <a:t>(3,75%)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200" dirty="0">
                <a:solidFill>
                  <a:prstClr val="black"/>
                </a:solidFill>
                <a:latin typeface="Calibri" panose="020F0502020204030204" pitchFamily="34" charset="0"/>
              </a:rPr>
              <a:t>Externe 100%: 80keur =&gt; fout: </a:t>
            </a:r>
            <a:r>
              <a:rPr lang="nl-BE" sz="2200" dirty="0">
                <a:solidFill>
                  <a:srgbClr val="FF0000"/>
                </a:solidFill>
                <a:latin typeface="Calibri" panose="020F0502020204030204" pitchFamily="34" charset="0"/>
              </a:rPr>
              <a:t>2keur</a:t>
            </a:r>
            <a:r>
              <a:rPr lang="nl-BE" sz="2200" dirty="0">
                <a:solidFill>
                  <a:prstClr val="black"/>
                </a:solidFill>
                <a:latin typeface="Calibri" panose="020F0502020204030204" pitchFamily="34" charset="0"/>
              </a:rPr>
              <a:t> (2,50%)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500" dirty="0">
                <a:solidFill>
                  <a:prstClr val="black"/>
                </a:solidFill>
                <a:latin typeface="Calibri" panose="020F0502020204030204" pitchFamily="34" charset="0"/>
              </a:rPr>
              <a:t>Extrapolatie fouten: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200" dirty="0">
                <a:solidFill>
                  <a:prstClr val="black"/>
                </a:solidFill>
                <a:latin typeface="Calibri" panose="020F0502020204030204" pitchFamily="34" charset="0"/>
              </a:rPr>
              <a:t>Investering: 640keur x 3,75% = </a:t>
            </a:r>
            <a:r>
              <a:rPr lang="nl-BE" sz="2200" dirty="0">
                <a:solidFill>
                  <a:srgbClr val="FF0000"/>
                </a:solidFill>
                <a:latin typeface="Calibri" panose="020F0502020204030204" pitchFamily="34" charset="0"/>
              </a:rPr>
              <a:t>24keur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200" dirty="0">
                <a:solidFill>
                  <a:prstClr val="black"/>
                </a:solidFill>
                <a:latin typeface="Calibri" panose="020F0502020204030204" pitchFamily="34" charset="0"/>
              </a:rPr>
              <a:t>Externe: geen (steekproef 100%)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500" dirty="0">
                <a:solidFill>
                  <a:prstClr val="black"/>
                </a:solidFill>
                <a:latin typeface="Calibri" panose="020F0502020204030204" pitchFamily="34" charset="0"/>
              </a:rPr>
              <a:t>Correctie </a:t>
            </a:r>
            <a:r>
              <a:rPr lang="nl-BE" sz="2500" dirty="0" err="1">
                <a:solidFill>
                  <a:prstClr val="black"/>
                </a:solidFill>
                <a:latin typeface="Calibri" panose="020F0502020204030204" pitchFamily="34" charset="0"/>
              </a:rPr>
              <a:t>known</a:t>
            </a:r>
            <a:r>
              <a:rPr lang="nl-BE" sz="25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nl-BE" sz="2500" dirty="0" err="1">
                <a:solidFill>
                  <a:prstClr val="black"/>
                </a:solidFill>
                <a:latin typeface="Calibri" panose="020F0502020204030204" pitchFamily="34" charset="0"/>
              </a:rPr>
              <a:t>errors</a:t>
            </a:r>
            <a:r>
              <a:rPr lang="nl-BE" sz="2500" dirty="0">
                <a:solidFill>
                  <a:prstClr val="black"/>
                </a:solidFill>
                <a:latin typeface="Calibri" panose="020F0502020204030204" pitchFamily="34" charset="0"/>
              </a:rPr>
              <a:t>: 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200" dirty="0">
                <a:solidFill>
                  <a:prstClr val="black"/>
                </a:solidFill>
                <a:latin typeface="Calibri" panose="020F0502020204030204" pitchFamily="34" charset="0"/>
              </a:rPr>
              <a:t>soortgelijke fouten in R1 &amp;2 bv. foutieve gunning aannemer =&gt; FC 25% op alle eerdere facturen van deze aannemer: </a:t>
            </a:r>
            <a:r>
              <a:rPr lang="nl-BE" sz="2200" dirty="0">
                <a:solidFill>
                  <a:srgbClr val="FF0000"/>
                </a:solidFill>
                <a:latin typeface="Calibri" panose="020F0502020204030204" pitchFamily="34" charset="0"/>
              </a:rPr>
              <a:t>8keur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500" dirty="0">
                <a:solidFill>
                  <a:prstClr val="black"/>
                </a:solidFill>
                <a:latin typeface="Calibri" panose="020F0502020204030204" pitchFamily="34" charset="0"/>
              </a:rPr>
              <a:t>Totale correctie: </a:t>
            </a:r>
            <a:r>
              <a:rPr lang="nl-BE" sz="2500" dirty="0">
                <a:solidFill>
                  <a:srgbClr val="FF0000"/>
                </a:solidFill>
                <a:latin typeface="Calibri" panose="020F0502020204030204" pitchFamily="34" charset="0"/>
              </a:rPr>
              <a:t>40keur</a:t>
            </a:r>
          </a:p>
        </p:txBody>
      </p:sp>
    </p:spTree>
    <p:extLst>
      <p:ext uri="{BB962C8B-B14F-4D97-AF65-F5344CB8AC3E}">
        <p14:creationId xmlns:p14="http://schemas.microsoft.com/office/powerpoint/2010/main" val="3817578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51EED4-25EE-44E1-B435-38215907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82497"/>
            <a:ext cx="2598001" cy="730969"/>
          </a:xfrm>
        </p:spPr>
        <p:txBody>
          <a:bodyPr/>
          <a:lstStyle/>
          <a:p>
            <a:r>
              <a:rPr lang="nl-BE" dirty="0">
                <a:latin typeface="FlandersArtSans-Bold" panose="00000800000000000000" pitchFamily="2" charset="0"/>
              </a:rPr>
              <a:t>Project-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FD6E58D-DAD5-4493-B9BD-ECC2C5829B4C}"/>
              </a:ext>
            </a:extLst>
          </p:cNvPr>
          <p:cNvSpPr txBox="1">
            <a:spLocks/>
          </p:cNvSpPr>
          <p:nvPr/>
        </p:nvSpPr>
        <p:spPr>
          <a:xfrm>
            <a:off x="6095999" y="2777847"/>
            <a:ext cx="4353289" cy="730969"/>
          </a:xfrm>
          <a:prstGeom prst="rect">
            <a:avLst/>
          </a:prstGeom>
          <a:solidFill>
            <a:srgbClr val="FFFF00"/>
          </a:solidFill>
        </p:spPr>
        <p:txBody>
          <a:bodyPr wrap="none" lIns="72000" tIns="0" rIns="72000" bIns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5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111B7C"/>
                </a:solidFill>
                <a:latin typeface="FlandersArtSans-Bold" panose="00000800000000000000" pitchFamily="2" charset="0"/>
              </a:rPr>
              <a:t>communicatie</a:t>
            </a:r>
            <a:endParaRPr lang="nl-BE" dirty="0">
              <a:solidFill>
                <a:srgbClr val="111B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436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WAAROM COMMUNICEREN?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Informeren over het EFRO-programma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Publieke opinie informeren over rol Europese Unie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De bevolking sensibiliseren omtrent Europa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BE" sz="2800" b="1" dirty="0">
                <a:solidFill>
                  <a:srgbClr val="0033CC"/>
                </a:solidFill>
                <a:latin typeface="FlandersArtSans-Regular" panose="00000500000000000000" pitchFamily="2" charset="0"/>
              </a:rPr>
              <a:t>	</a:t>
            </a:r>
            <a:r>
              <a:rPr lang="nl-BE" sz="28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➙  Werkpakket ‘Communicatie’</a:t>
            </a:r>
            <a:endParaRPr lang="nl-NL" sz="2800" b="1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00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VERPLICHTE LOGO’S 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4043470"/>
            <a:ext cx="11206345" cy="185612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BE" sz="18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Waar te vinden?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BE" sz="1800" dirty="0">
                <a:solidFill>
                  <a:prstClr val="black"/>
                </a:solidFill>
                <a:latin typeface="FlandersArtSans-Regular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https://www.vlaio.be/nl/andere-doelgroepen/europees-fonds-voor-regionale-ontwikkeling/efro-project-indienen/praktische</a:t>
            </a:r>
            <a:r>
              <a:rPr lang="nl-BE" sz="1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nl-BE" sz="1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2800" b="1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B56F920-D9B2-4C1C-81ED-D723FBAF5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166" y="1573932"/>
            <a:ext cx="1454494" cy="12405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4EC8B84-A7C0-4E68-A267-D094C5632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85" y="1501924"/>
            <a:ext cx="4896544" cy="124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57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>
                <a:solidFill>
                  <a:srgbClr val="1F497D"/>
                </a:solidFill>
                <a:latin typeface="FlandersArtSans-Bold" panose="00000800000000000000" pitchFamily="2" charset="0"/>
              </a:rPr>
              <a:t>MONOCHROME VERSIE EU-LOGO </a:t>
            </a:r>
            <a:endParaRPr lang="nl-BE" cap="al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D939E16-2790-40C7-9831-AB910770A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40" y="1570332"/>
            <a:ext cx="7340220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30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DD331-9E1E-4053-B997-A3C083224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82497"/>
            <a:ext cx="2987531" cy="730969"/>
          </a:xfrm>
        </p:spPr>
        <p:txBody>
          <a:bodyPr/>
          <a:lstStyle/>
          <a:p>
            <a:r>
              <a:rPr lang="nl-BE" dirty="0">
                <a:latin typeface="FlandersArtSans-Bold" panose="00000800000000000000" pitchFamily="2" charset="0"/>
              </a:rPr>
              <a:t>Algemene</a:t>
            </a:r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45239A5-B6F8-41BE-9FAC-729B707DF963}"/>
              </a:ext>
            </a:extLst>
          </p:cNvPr>
          <p:cNvSpPr txBox="1">
            <a:spLocks/>
          </p:cNvSpPr>
          <p:nvPr/>
        </p:nvSpPr>
        <p:spPr>
          <a:xfrm>
            <a:off x="6095999" y="2777847"/>
            <a:ext cx="3356222" cy="730969"/>
          </a:xfrm>
          <a:prstGeom prst="rect">
            <a:avLst/>
          </a:prstGeom>
          <a:solidFill>
            <a:srgbClr val="FFFF00"/>
          </a:solidFill>
        </p:spPr>
        <p:txBody>
          <a:bodyPr wrap="none" lIns="72000" tIns="0" rIns="72000" bIns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5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111B7C"/>
                </a:solidFill>
                <a:latin typeface="FlandersArtSans-Bold" panose="00000800000000000000" pitchFamily="2" charset="0"/>
              </a:rPr>
              <a:t>toelichting</a:t>
            </a:r>
            <a:endParaRPr lang="nl-BE" dirty="0">
              <a:solidFill>
                <a:srgbClr val="111B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612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u="sng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MINIMALE</a:t>
            </a:r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 COMMUNICATIEACTIES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Persacties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Briefwisseling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Publicaties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Affiche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Evenement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Website en sociale media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BE" sz="2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BE" sz="24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➙  volledige duurtijd van het project</a:t>
            </a:r>
          </a:p>
        </p:txBody>
      </p:sp>
    </p:spTree>
    <p:extLst>
      <p:ext uri="{BB962C8B-B14F-4D97-AF65-F5344CB8AC3E}">
        <p14:creationId xmlns:p14="http://schemas.microsoft.com/office/powerpoint/2010/main" val="28752276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persacties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6550" y="1200150"/>
            <a:ext cx="4924423" cy="4699443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Tenminste 2 persacties (bij voorkeur bij de goedkeuring of officiële opstart en bij de beëindiging van het EFRO-project) </a:t>
            </a:r>
          </a:p>
          <a:p>
            <a:pPr marL="0" lvl="0" indent="0">
              <a:spcBef>
                <a:spcPct val="20000"/>
              </a:spcBef>
              <a:buNone/>
            </a:pPr>
            <a:endParaRPr lang="nl-BE" sz="20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Locatie: bij voorkeur site project</a:t>
            </a:r>
          </a:p>
          <a:p>
            <a:pPr marL="0" lvl="0" indent="0">
              <a:spcBef>
                <a:spcPct val="20000"/>
              </a:spcBef>
              <a:buNone/>
            </a:pPr>
            <a:endParaRPr lang="nl-BE" sz="20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Minimale informatie: omschrijving project, omvang EFRO-subsidie</a:t>
            </a:r>
          </a:p>
          <a:p>
            <a:pPr marL="0" lvl="0" indent="0">
              <a:spcBef>
                <a:spcPct val="20000"/>
              </a:spcBef>
              <a:buNone/>
            </a:pPr>
            <a:endParaRPr lang="nl-BE" sz="20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nl-BE" sz="20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Logo’s duidelijk zichtbaar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CAE1082-4552-4BEC-AAAA-65587ED72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29" y="1200150"/>
            <a:ext cx="5142371" cy="38164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2154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ECE2E25-733F-46A7-BB5F-B415EEBF1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74" t="15120" r="40377" b="8562"/>
          <a:stretch/>
        </p:blipFill>
        <p:spPr>
          <a:xfrm>
            <a:off x="2074012" y="325120"/>
            <a:ext cx="5062795" cy="58973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80046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66C7EB3-EE76-4943-8CE2-61187FE8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0"/>
          <a:stretch/>
        </p:blipFill>
        <p:spPr>
          <a:xfrm>
            <a:off x="581844" y="265981"/>
            <a:ext cx="8165537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71809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010CF76-D056-4ED6-B32D-42D2E13B4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" t="4950" b="3992"/>
          <a:stretch/>
        </p:blipFill>
        <p:spPr>
          <a:xfrm>
            <a:off x="942974" y="514350"/>
            <a:ext cx="857874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73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Briefwisseling en e-mail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Vanaf definitieve goedkeuring project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None/>
            </a:pP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Project-gerelateerde briefwisseling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None/>
            </a:pP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Logo EFRO en Europese vlag duidelijk zichtbaar</a:t>
            </a:r>
            <a:endParaRPr lang="nl-NL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670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Voorbeeld e-mail handtekening</a:t>
            </a:r>
            <a:endParaRPr lang="nl-BE" cap="al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9DB8EE7-B2A0-4626-AE39-8727A094B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557" y="1633572"/>
            <a:ext cx="6084335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04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 err="1">
                <a:solidFill>
                  <a:srgbClr val="1F497D"/>
                </a:solidFill>
                <a:latin typeface="FlandersArtSans-Bold" panose="00000800000000000000" pitchFamily="2" charset="0"/>
              </a:rPr>
              <a:t>PUblicaties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BE" sz="26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Wat?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Brede waaier: brochures, folders, website, gadgets, …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Minimale informatie: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duidelijke logo’s EFRO, EU (en VLAIO ingeval van Vlaamse cofinanciering) 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omschrijving project (wie, wat, waar, wanneer, hoe, …)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belang project voor lokale en regionale economische ontwikkeling</a:t>
            </a: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682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53F66B6-C4D0-442C-AC2A-0CCE45E35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022" y="340361"/>
            <a:ext cx="8242506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975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6E836B7-F8CF-4A26-AACF-50D4B93B5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700" y="538267"/>
            <a:ext cx="9412599" cy="534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01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Algemene toelichting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971550" lvl="1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000" b="1" dirty="0" err="1">
                <a:solidFill>
                  <a:prstClr val="black"/>
                </a:solidFill>
                <a:latin typeface="FlandersArtSans-Bold" panose="00000800000000000000" pitchFamily="2" charset="0"/>
              </a:rPr>
              <a:t>Subsidiabiliteitsregels</a:t>
            </a:r>
            <a:endParaRPr lang="nl-NL" sz="3000" b="1" dirty="0">
              <a:solidFill>
                <a:prstClr val="black"/>
              </a:solidFill>
              <a:latin typeface="FlandersArtSans-Bold" panose="00000800000000000000" pitchFamily="2" charset="0"/>
            </a:endParaRPr>
          </a:p>
          <a:p>
            <a:pPr marL="971550" lvl="1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NL" sz="3000" b="1" dirty="0">
                <a:solidFill>
                  <a:prstClr val="black"/>
                </a:solidFill>
                <a:latin typeface="FlandersArtSans-Bold" panose="00000800000000000000" pitchFamily="2" charset="0"/>
              </a:rPr>
              <a:t>Controlestructuur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849345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AFFICHE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4754880"/>
            <a:ext cx="11206345" cy="114471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Drukklare pdf aangeleverd door Managementautoriteit via E-loket (tabblad ‘Bijlagen’)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Afdrukken op A3 formaat en op duidelijk zichtbare locatie hangen bij promotor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1662AE-CD5C-4AEB-98ED-EB3518960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045" y="958407"/>
            <a:ext cx="5425910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125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EVENEMENT 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Project openstellen voor zowel professionele doelgroepen als brede publiek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None/>
            </a:pP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Inherent aan project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None/>
            </a:pP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Verschillende mogelijkheden (persactie, aansluiten bij open dagen, enz.)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None/>
            </a:pP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EFRO-steun benadrukken via banners, presentatie, drukwerk,…</a:t>
            </a:r>
            <a:endParaRPr lang="nl-NL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246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EB69931-08B8-4CC7-BFF8-BFF35426A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82" y="741680"/>
            <a:ext cx="9602835" cy="489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892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ONLINE EVENEMENTEN 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137920"/>
            <a:ext cx="11206345" cy="476167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4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Zoektocht naar alternatieven omwille van Corona: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D5EEE2-48E2-4856-9882-C3AF5EEA8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29" y="1609395"/>
            <a:ext cx="8181541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138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CD6543A-9AB2-4404-BBE7-ABD7A4737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53" y="304169"/>
            <a:ext cx="8090093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584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386CD55-06A6-4B7C-A253-FA96AA501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81" y="332363"/>
            <a:ext cx="8187638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56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WEBSITE EN SOCIALE MEDIA 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Logoverplichting blijft hetzelfde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Duidelijk zichtbaar bij openen webpagina project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Sociale media: logo’s kunnen bijv. verwerkt worden in afbeeldingen</a:t>
            </a:r>
          </a:p>
        </p:txBody>
      </p:sp>
    </p:spTree>
    <p:extLst>
      <p:ext uri="{BB962C8B-B14F-4D97-AF65-F5344CB8AC3E}">
        <p14:creationId xmlns:p14="http://schemas.microsoft.com/office/powerpoint/2010/main" val="25065421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801CB88-130C-44EA-A1A4-5E9EEF522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419" y="203189"/>
            <a:ext cx="5688061" cy="61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178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89A2D82-C6DF-4415-9CA6-D51F7933E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94" y="347605"/>
            <a:ext cx="7706012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149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0AC0217-257F-4C3D-B9AA-01733D3E2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4" t="438" r="1344" b="5720"/>
          <a:stretch/>
        </p:blipFill>
        <p:spPr>
          <a:xfrm>
            <a:off x="1601355" y="681154"/>
            <a:ext cx="8989290" cy="488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1. SUBSIDIABILITEITSREGELS </a:t>
            </a:r>
            <a:endParaRPr lang="nl-BE" cap="all" dirty="0"/>
          </a:p>
        </p:txBody>
      </p:sp>
      <p:pic>
        <p:nvPicPr>
          <p:cNvPr id="6" name="Picture 2" descr="Silly Contact Centre Rules">
            <a:extLst>
              <a:ext uri="{FF2B5EF4-FFF2-40B4-BE49-F238E27FC236}">
                <a16:creationId xmlns:a16="http://schemas.microsoft.com/office/drawing/2014/main" id="{9A2D34EA-16DF-4FA9-A4E1-9BBC2AFC3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83" y="1439613"/>
            <a:ext cx="8216007" cy="475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106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1C42558-078C-4269-A089-1DA4FB92D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935" y="144898"/>
            <a:ext cx="5566130" cy="60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712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WERFBORDEN</a:t>
            </a:r>
            <a:endParaRPr lang="nl-BE" cap="al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6A4E967-7FDC-4D61-8E7A-0AC4761A8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347" y="584969"/>
            <a:ext cx="8419306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27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40F6DAB-CB6E-4484-93BA-3F7AEFE4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702" y="647700"/>
            <a:ext cx="8812595" cy="517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077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GEDENKPLATEN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Infrastructuur Projecten &gt; 500.000 euro EFRO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F5D4D9F-3AB8-4532-9872-E67C92514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702" y="2090632"/>
            <a:ext cx="7736495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836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EFRO-projectendatabank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5172075"/>
            <a:ext cx="11206345" cy="727518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BE" sz="1800" b="1" dirty="0">
                <a:solidFill>
                  <a:prstClr val="black"/>
                </a:solidFill>
                <a:latin typeface="FlandersArtSans-Regular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www.efro-projecten.be</a:t>
            </a:r>
            <a:endParaRPr lang="nl-BE" sz="1800" b="1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nl-BE" sz="1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BE" sz="18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Kwalitatieve hoge resolutie foto’s van activiteiten of bouwproces opladen met rapporten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0E38D0-BC56-49F6-8E91-6A3BAB34D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57" y="1130655"/>
            <a:ext cx="8455885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527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PROMOTIEMATERIAAL UITLEENBAAR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  <a:buNone/>
            </a:pPr>
            <a:r>
              <a:rPr lang="nl-NL" sz="28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Waar? </a:t>
            </a:r>
          </a:p>
          <a:p>
            <a:pPr marL="342900" lvl="0" indent="-342900">
              <a:spcBef>
                <a:spcPct val="20000"/>
              </a:spcBef>
              <a:buNone/>
            </a:pP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Bij het provinciaal EFRO-contactpunt</a:t>
            </a:r>
          </a:p>
          <a:p>
            <a:pPr marL="342900" lvl="0" indent="-342900">
              <a:spcBef>
                <a:spcPct val="20000"/>
              </a:spcBef>
              <a:buNone/>
            </a:pP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spcBef>
                <a:spcPct val="20000"/>
              </a:spcBef>
              <a:buNone/>
            </a:pPr>
            <a:r>
              <a:rPr lang="nl-BE" sz="28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Wat?</a:t>
            </a:r>
            <a:endParaRPr lang="nl-NL" sz="2800" b="1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EFRO-banner</a:t>
            </a:r>
          </a:p>
          <a:p>
            <a:pPr marL="342900" lvl="0" indent="-342900">
              <a:spcBef>
                <a:spcPct val="20000"/>
              </a:spcBef>
            </a:pP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Europese vlaggen (1h x 1,5b en 1,5h x 2b)</a:t>
            </a:r>
          </a:p>
          <a:p>
            <a:pPr marL="342900" lvl="0" indent="-342900">
              <a:spcBef>
                <a:spcPct val="20000"/>
              </a:spcBef>
            </a:pP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Beurswand </a:t>
            </a:r>
          </a:p>
        </p:txBody>
      </p:sp>
    </p:spTree>
    <p:extLst>
      <p:ext uri="{BB962C8B-B14F-4D97-AF65-F5344CB8AC3E}">
        <p14:creationId xmlns:p14="http://schemas.microsoft.com/office/powerpoint/2010/main" val="11122509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03E22EF-FD25-4D26-9A96-52B61FD44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40" y="634148"/>
            <a:ext cx="8218120" cy="49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103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HULP NODIG?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Logo’s, Handleidingen en brochures: 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www.efro.be</a:t>
            </a: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Contactinformatie: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Provinciaal of stedelijk contactpunt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Communicatieverantwoordelijke programmasecretariaat Brussel: </a:t>
            </a: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philippe.rousseau@vlaio.be</a:t>
            </a:r>
            <a:r>
              <a:rPr lang="nl-NL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of (02-553.37.07)</a:t>
            </a:r>
          </a:p>
        </p:txBody>
      </p:sp>
    </p:spTree>
    <p:extLst>
      <p:ext uri="{BB962C8B-B14F-4D97-AF65-F5344CB8AC3E}">
        <p14:creationId xmlns:p14="http://schemas.microsoft.com/office/powerpoint/2010/main" val="24738498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6E1E7-85FA-45B1-A119-2750ACB2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82497"/>
            <a:ext cx="2468158" cy="730969"/>
          </a:xfrm>
        </p:spPr>
        <p:txBody>
          <a:bodyPr/>
          <a:lstStyle/>
          <a:p>
            <a:r>
              <a:rPr lang="nl-BE" dirty="0">
                <a:latin typeface="FlandersArtSans-Bold" panose="00000800000000000000" pitchFamily="2" charset="0"/>
              </a:rPr>
              <a:t>E-loket: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66D8FC2-D3DF-4788-BB86-B391FCB71792}"/>
              </a:ext>
            </a:extLst>
          </p:cNvPr>
          <p:cNvSpPr txBox="1">
            <a:spLocks/>
          </p:cNvSpPr>
          <p:nvPr/>
        </p:nvSpPr>
        <p:spPr>
          <a:xfrm>
            <a:off x="6095999" y="2777847"/>
            <a:ext cx="3888419" cy="730969"/>
          </a:xfrm>
          <a:prstGeom prst="rect">
            <a:avLst/>
          </a:prstGeom>
          <a:solidFill>
            <a:srgbClr val="FFFF00"/>
          </a:solidFill>
        </p:spPr>
        <p:txBody>
          <a:bodyPr wrap="none" lIns="72000" tIns="0" rIns="72000" bIns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5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111B7C"/>
                </a:solidFill>
                <a:latin typeface="FlandersArtSans-Bold" panose="00000800000000000000" pitchFamily="2" charset="0"/>
              </a:rPr>
              <a:t>Rapporteren</a:t>
            </a:r>
            <a:endParaRPr lang="nl-BE" dirty="0">
              <a:solidFill>
                <a:srgbClr val="111B7C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DA1B10E-5248-42D2-9CB4-4CD4C6A9C961}"/>
              </a:ext>
            </a:extLst>
          </p:cNvPr>
          <p:cNvSpPr txBox="1">
            <a:spLocks/>
          </p:cNvSpPr>
          <p:nvPr/>
        </p:nvSpPr>
        <p:spPr>
          <a:xfrm>
            <a:off x="6095998" y="3673197"/>
            <a:ext cx="2928219" cy="730969"/>
          </a:xfrm>
          <a:prstGeom prst="rect">
            <a:avLst/>
          </a:prstGeom>
          <a:solidFill>
            <a:srgbClr val="FFFF00"/>
          </a:solidFill>
        </p:spPr>
        <p:txBody>
          <a:bodyPr wrap="none" lIns="72000" tIns="0" rIns="72000" bIns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5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111B7C"/>
                </a:solidFill>
                <a:latin typeface="FlandersArtSans-Bold" panose="00000800000000000000" pitchFamily="2" charset="0"/>
              </a:rPr>
              <a:t>praktisch</a:t>
            </a:r>
            <a:endParaRPr lang="nl-BE" dirty="0">
              <a:solidFill>
                <a:srgbClr val="111B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976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RAPPORTEREN OVER UW PROJECT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Wanneer rapporteren over uw project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Rapport aanmaken, inhoud bewerken en rapport indienen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Resultaten van rapportindiening opvolgen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Overzicht project in EFRO E-loket</a:t>
            </a:r>
          </a:p>
        </p:txBody>
      </p:sp>
    </p:spTree>
    <p:extLst>
      <p:ext uri="{BB962C8B-B14F-4D97-AF65-F5344CB8AC3E}">
        <p14:creationId xmlns:p14="http://schemas.microsoft.com/office/powerpoint/2010/main" val="1296714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ALGEMEEN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Alle gidsen, templates, … op </a:t>
            </a: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www.efro.be</a:t>
            </a: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Promotor = verantwoordelijke &amp; aanspreekpunt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nl-NL" sz="26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Controle op projectniveau, niet partnerniveau =&gt; aangeven wie uitgave maakt   (promotor/copromotor)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3510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1. WANNEER RAPPORTEREN OVER UW PROJECT? 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Rapporteren kan pas nadat het projectcontract geregistreerd is.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Rapporteringsperiodes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Om de 4 maanden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Exacte datums worden met u afgesproken en kunnen eventueel gewijzigd worden indien gewenst</a:t>
            </a: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De rapporteringsdatums staan in uw project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nl-BE" altLang="nl-BE" sz="25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itchFamily="2" charset="2"/>
              </a:rPr>
              <a:t> Ook na afloop van het project wordt er nog medewerking verwacht!</a:t>
            </a:r>
          </a:p>
        </p:txBody>
      </p:sp>
    </p:spTree>
    <p:extLst>
      <p:ext uri="{BB962C8B-B14F-4D97-AF65-F5344CB8AC3E}">
        <p14:creationId xmlns:p14="http://schemas.microsoft.com/office/powerpoint/2010/main" val="171550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2. Rapporten aanmaken en bewerken: schema</a:t>
            </a:r>
            <a:endParaRPr lang="nl-BE" cap="al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0751E3F-726A-4E41-9340-B1472812F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242" y="1335592"/>
            <a:ext cx="7960367" cy="408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873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2. Rapporten indienen: schema</a:t>
            </a:r>
            <a:endParaRPr lang="nl-BE" cap="al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2AE9B4-FFCC-4C20-BCD0-FBC32DF85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961" y="1543147"/>
            <a:ext cx="8062078" cy="405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662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Rapporten aanmaken en bewerken </a:t>
            </a:r>
            <a:endParaRPr lang="nl-BE" cap="al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D012A22-3DDD-43FA-B7B0-090D6A053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468" y="1151595"/>
            <a:ext cx="8437063" cy="433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219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54" y="4973894"/>
            <a:ext cx="11206345" cy="607756"/>
          </a:xfrm>
        </p:spPr>
        <p:txBody>
          <a:bodyPr/>
          <a:lstStyle/>
          <a:p>
            <a:r>
              <a:rPr lang="nl-BE" cap="all" dirty="0">
                <a:solidFill>
                  <a:srgbClr val="1F497D"/>
                </a:solidFill>
                <a:latin typeface="FlandersArtSans-Bold" panose="000008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www.efro.be</a:t>
            </a:r>
            <a:r>
              <a:rPr lang="nl-BE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 – E-loket</a:t>
            </a:r>
            <a:endParaRPr lang="nl-BE" cap="all" dirty="0"/>
          </a:p>
        </p:txBody>
      </p:sp>
    </p:spTree>
    <p:extLst>
      <p:ext uri="{BB962C8B-B14F-4D97-AF65-F5344CB8AC3E}">
        <p14:creationId xmlns:p14="http://schemas.microsoft.com/office/powerpoint/2010/main" val="12363400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dirty="0">
                <a:solidFill>
                  <a:srgbClr val="1F497D"/>
                </a:solidFill>
                <a:latin typeface="FlandersArtSans-Bold" panose="00000800000000000000" pitchFamily="2" charset="0"/>
              </a:rPr>
              <a:t>Veel aanmeldopties: </a:t>
            </a:r>
            <a:r>
              <a:rPr lang="nl-BE" sz="2800" b="0" dirty="0">
                <a:solidFill>
                  <a:srgbClr val="1F497D"/>
                </a:solidFill>
                <a:latin typeface="FlandersArtSans-Bold" panose="000008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www.csam.be</a:t>
            </a:r>
            <a:r>
              <a:rPr lang="nl-BE" sz="2800" b="0" dirty="0">
                <a:solidFill>
                  <a:srgbClr val="1F497D"/>
                </a:solidFill>
                <a:latin typeface="FlandersArtSans-Bold" panose="00000800000000000000" pitchFamily="2" charset="0"/>
              </a:rPr>
              <a:t>, mijn digitale sleutels om bepaalde opties te activeren</a:t>
            </a:r>
            <a:endParaRPr lang="nl-BE" cap="al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2C08B9C-982E-4832-92FB-2BA3EEC7E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985" y="1285876"/>
            <a:ext cx="7684030" cy="53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570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Rapporten aanmaken en bewerken </a:t>
            </a:r>
            <a:endParaRPr lang="nl-BE" cap="al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B457FA-8974-41F6-A4E5-580D05BF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786" y="1496400"/>
            <a:ext cx="8082427" cy="41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647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>
                <a:solidFill>
                  <a:srgbClr val="1F497D"/>
                </a:solidFill>
                <a:latin typeface="FlandersArtSans-Bold" panose="00000800000000000000" pitchFamily="2" charset="0"/>
              </a:rPr>
              <a:t>Wie kan een project openen? </a:t>
            </a:r>
            <a:endParaRPr lang="nl-BE" cap="al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B01606C-A001-440E-8738-10006C1EF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994" y="990600"/>
            <a:ext cx="7706012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71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Toegang tot een project: promotor</a:t>
            </a:r>
            <a:endParaRPr lang="nl-BE" cap="al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0A850B-0958-43CE-9E7A-8B1DC6969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10" y="1045257"/>
            <a:ext cx="8285182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052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C4B2A51-15B6-485E-A3DA-7F1C5CFEC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06" y="85725"/>
            <a:ext cx="7475088" cy="652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08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ALGEMEEN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Enkel daadwerkelijk </a:t>
            </a:r>
            <a:r>
              <a:rPr lang="nl-BE" sz="28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voor het project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gemaakte en </a:t>
            </a:r>
            <a:r>
              <a:rPr lang="nl-BE" sz="2800" u="sng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betaalde</a:t>
            </a: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uitgaven zijn subsidiabel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	=&gt; Aantonen link met project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	=&gt; Betaald: steekproef rekeninguittreksels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endParaRPr lang="nl-BE" sz="28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Terugvorderbare btw is nooit subsidiabel</a:t>
            </a:r>
          </a:p>
          <a:p>
            <a:pPr marL="914400" lvl="2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=&gt; Ongeacht uitoefening recht op aftrek</a:t>
            </a:r>
          </a:p>
          <a:p>
            <a:pPr marL="914400" lvl="2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nl-NL" sz="2800" dirty="0">
                <a:solidFill>
                  <a:prstClr val="black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=&gt; Steekproef btw-verwerking</a:t>
            </a:r>
          </a:p>
        </p:txBody>
      </p:sp>
    </p:spTree>
    <p:extLst>
      <p:ext uri="{BB962C8B-B14F-4D97-AF65-F5344CB8AC3E}">
        <p14:creationId xmlns:p14="http://schemas.microsoft.com/office/powerpoint/2010/main" val="38766780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Toegang tot project: copromotor heeft geen toegang</a:t>
            </a:r>
            <a:b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</a:br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Hoe gaat u daarmee om?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524000"/>
            <a:ext cx="11206345" cy="437559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Volledige toegang tot project geven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Mensen opnemen in uw organisatie als gebruiker. Daarna volledige toegang geven tot een project.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Geen toegang tot project geven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6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informatie uit project delen: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PDF ‘afdruk’ van projectvoorstellen, projectdefinities en rapporten.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Kostenlijnenoverzichten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Kostenoverzicht per rapportbeoordeling.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Schermafdrukken maken en versturen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Online gesprekken met scherm delen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nl-BE" sz="2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590505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Personen toevoegen en verwijderen</a:t>
            </a:r>
            <a:b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</a:br>
            <a:b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</a:br>
            <a:r>
              <a:rPr lang="nl-BE" sz="2000" b="0" dirty="0">
                <a:solidFill>
                  <a:srgbClr val="1F497D"/>
                </a:solidFill>
                <a:latin typeface="FlandersArtSans-Bold" panose="00000800000000000000" pitchFamily="2" charset="0"/>
              </a:rPr>
              <a:t>Enkel toegangsverantwoordelijke en mede-toegangsverantwoordelijke</a:t>
            </a:r>
            <a:b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</a:br>
            <a:endParaRPr lang="nl-BE" cap="al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27E0276-0A9B-4B61-954E-8E2940231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649" y="1824800"/>
            <a:ext cx="8340051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567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Rapporten aanmaken en bewerken </a:t>
            </a:r>
            <a:endParaRPr lang="nl-BE" cap="al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F81E54-527C-4498-80F8-8D80B7F41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360" y="1445600"/>
            <a:ext cx="8359279" cy="42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650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28" y="4143008"/>
            <a:ext cx="11206345" cy="607756"/>
          </a:xfrm>
        </p:spPr>
        <p:txBody>
          <a:bodyPr/>
          <a:lstStyle/>
          <a:p>
            <a:r>
              <a:rPr lang="nl-BE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Rapport bewerken </a:t>
            </a:r>
            <a:endParaRPr lang="nl-BE" cap="al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1"/>
            <a:ext cx="11206345" cy="1514842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Tabblad project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Groen plusje aan de rechterkant bij rapporten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298CC9-EDC8-4A7F-BD4A-58983BB4F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237" y="2550739"/>
            <a:ext cx="8559526" cy="128027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BD549F2-E264-4FB6-9E44-092D3947C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09" y="4750764"/>
            <a:ext cx="8461981" cy="131075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48B701D-0BE0-4E19-B0E4-B92EABD9C7F2}"/>
              </a:ext>
            </a:extLst>
          </p:cNvPr>
          <p:cNvSpPr txBox="1">
            <a:spLocks/>
          </p:cNvSpPr>
          <p:nvPr/>
        </p:nvSpPr>
        <p:spPr>
          <a:xfrm>
            <a:off x="557029" y="582869"/>
            <a:ext cx="11206345" cy="607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11B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sz="2800" b="0" cap="all">
                <a:solidFill>
                  <a:srgbClr val="1F497D"/>
                </a:solidFill>
                <a:latin typeface="FlandersArtSans-Bold" panose="00000800000000000000" pitchFamily="2" charset="0"/>
              </a:rPr>
              <a:t>Rapport aanmaken </a:t>
            </a:r>
            <a:endParaRPr lang="nl-BE" cap="all" dirty="0"/>
          </a:p>
        </p:txBody>
      </p:sp>
    </p:spTree>
    <p:extLst>
      <p:ext uri="{BB962C8B-B14F-4D97-AF65-F5344CB8AC3E}">
        <p14:creationId xmlns:p14="http://schemas.microsoft.com/office/powerpoint/2010/main" val="34896122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BAB335A-0BB9-4B22-8D62-7B23A89E7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59" y="584200"/>
            <a:ext cx="8421881" cy="5122027"/>
          </a:xfrm>
          <a:prstGeom prst="rect">
            <a:avLst/>
          </a:prstGeom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27658E0E-41B1-4D76-A5A0-AFF174880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572" y="584200"/>
            <a:ext cx="68405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BE" altLang="nl-BE" dirty="0">
                <a:latin typeface="FlandersArtSans-Regular" panose="00000500000000000000" pitchFamily="2" charset="0"/>
              </a:rPr>
              <a:t>Rapport toevoegen – nieuw leeg rapport</a:t>
            </a:r>
            <a:endParaRPr lang="nl-NL" altLang="nl-BE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694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Antwoorden geven op het tabblad ‘Rapportering’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E572F72-3649-4C64-BB7D-C5CA4E277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501" y="1272880"/>
            <a:ext cx="8678998" cy="445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025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Antwoorden geven op het tabblad ‘Rapportering’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29D62D-CD8B-4C50-BD06-61D28D03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28" y="1200150"/>
            <a:ext cx="11206345" cy="469944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Doel: u geeft ons </a:t>
            </a:r>
            <a:r>
              <a:rPr lang="nl-BE" sz="3200" b="1" dirty="0">
                <a:solidFill>
                  <a:prstClr val="black"/>
                </a:solidFill>
                <a:latin typeface="FlandersArtSans-Regular" panose="00000500000000000000" pitchFamily="2" charset="0"/>
              </a:rPr>
              <a:t>beknopt</a:t>
            </a: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 informatie over de stand van zaken van de uitvoering van uw project.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nl-BE" sz="32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Verschillende inhoudelijke vragen.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Globaal overzicht over het projectverloop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Eindrapportagevraag in te vullen bij eindrapport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Gedetailleerd projectverloop: hoe staat het met uw voorziene werkpakketten, activiteiten en mijlpalen?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nl-BE" sz="2800" dirty="0">
                <a:solidFill>
                  <a:prstClr val="black"/>
                </a:solidFill>
                <a:latin typeface="FlandersArtSans-Regular" panose="00000500000000000000" pitchFamily="2" charset="0"/>
              </a:rPr>
              <a:t>Stand van zaken externe financiering</a:t>
            </a:r>
          </a:p>
        </p:txBody>
      </p:sp>
    </p:spTree>
    <p:extLst>
      <p:ext uri="{BB962C8B-B14F-4D97-AF65-F5344CB8AC3E}">
        <p14:creationId xmlns:p14="http://schemas.microsoft.com/office/powerpoint/2010/main" val="3268137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‘Rapportage’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B01E41-5873-4940-A308-8DE74E3F4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50" y="913788"/>
            <a:ext cx="8431499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479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‘Rapportage’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02CD0ED-7336-4A17-83AD-8562DF2BF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728" y="1171575"/>
            <a:ext cx="8037084" cy="4872170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372BC6C9-B440-4246-BA9A-14F8DA131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792" y="5407874"/>
            <a:ext cx="6924154" cy="63587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endParaRPr lang="nl-BE" altLang="nl-BE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77D447E0-FDF0-4FF4-8511-9AEC39F63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1270" y="4250664"/>
            <a:ext cx="3885059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r>
              <a:rPr lang="nl-BE" altLang="nl-BE" dirty="0"/>
              <a:t>Enkel inhoudelijke bijlagen</a:t>
            </a:r>
            <a:endParaRPr lang="nl-NL" altLang="nl-BE" dirty="0"/>
          </a:p>
        </p:txBody>
      </p:sp>
      <p:sp>
        <p:nvSpPr>
          <p:cNvPr id="8" name="Line 12">
            <a:extLst>
              <a:ext uri="{FF2B5EF4-FFF2-40B4-BE49-F238E27FC236}">
                <a16:creationId xmlns:a16="http://schemas.microsoft.com/office/drawing/2014/main" id="{A6B9E833-58D3-4A10-B2D7-C1D9FF8122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1119" y="4754435"/>
            <a:ext cx="1434811" cy="56922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91707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88D-264A-4AA4-AE6E-7ACFEC1D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29" y="430468"/>
            <a:ext cx="11206345" cy="1337371"/>
          </a:xfrm>
        </p:spPr>
        <p:txBody>
          <a:bodyPr/>
          <a:lstStyle/>
          <a:p>
            <a:r>
              <a:rPr lang="nl-NL" sz="2800" b="0" cap="all" dirty="0">
                <a:solidFill>
                  <a:srgbClr val="1F497D"/>
                </a:solidFill>
                <a:latin typeface="FlandersArtSans-Bold" panose="00000800000000000000" pitchFamily="2" charset="0"/>
              </a:rPr>
              <a:t>‘Rapportage’</a:t>
            </a:r>
            <a:br>
              <a:rPr lang="nl-BE" sz="2800" b="0" dirty="0">
                <a:solidFill>
                  <a:srgbClr val="1F497D"/>
                </a:solidFill>
                <a:latin typeface="FlandersArtSans-Bold" panose="00000800000000000000" pitchFamily="2" charset="0"/>
              </a:rPr>
            </a:br>
            <a:r>
              <a:rPr lang="nl-BE" sz="2800" b="0" dirty="0">
                <a:solidFill>
                  <a:srgbClr val="1F497D"/>
                </a:solidFill>
                <a:latin typeface="FlandersArtSans-Bold" panose="00000800000000000000" pitchFamily="2" charset="0"/>
              </a:rPr>
              <a:t>Eindrapportvraag</a:t>
            </a:r>
            <a:endParaRPr lang="nl-NL" sz="2800" b="0" cap="all" dirty="0">
              <a:solidFill>
                <a:srgbClr val="1F497D"/>
              </a:solidFill>
              <a:latin typeface="FlandersArtSans-Bold" panose="000008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3806D41-C086-462F-9011-81E6A89F6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73" y="2252370"/>
            <a:ext cx="10407253" cy="14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574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RESENTATION_ID" val="dae92dd3-62ea-42f1-9209-4cb39529c1c4"/>
  <p:tag name="SLIDO_APP_VERSION" val="0.14.0.1020"/>
</p:tagLst>
</file>

<file path=ppt/theme/theme1.xml><?xml version="1.0" encoding="utf-8"?>
<a:theme xmlns:a="http://schemas.openxmlformats.org/drawingml/2006/main" name="Titeldia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</TotalTime>
  <Words>4787</Words>
  <Application>Microsoft Office PowerPoint</Application>
  <PresentationFormat>Breedbeeld</PresentationFormat>
  <Paragraphs>812</Paragraphs>
  <Slides>182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182</vt:i4>
      </vt:variant>
    </vt:vector>
  </HeadingPairs>
  <TitlesOfParts>
    <vt:vector size="190" baseType="lpstr">
      <vt:lpstr>Arial</vt:lpstr>
      <vt:lpstr>Calibri</vt:lpstr>
      <vt:lpstr>Calibri Light</vt:lpstr>
      <vt:lpstr>FlandersArtSans-Bold</vt:lpstr>
      <vt:lpstr>FlandersArtSans-Regular</vt:lpstr>
      <vt:lpstr>Wingdings</vt:lpstr>
      <vt:lpstr>Titeldia's</vt:lpstr>
      <vt:lpstr>Aangepast ontwerp</vt:lpstr>
      <vt:lpstr>WEBINAR PROJECTRAPPORTERING </vt:lpstr>
      <vt:lpstr>Welkom</vt:lpstr>
      <vt:lpstr>WEBINAR PROJECTRAPPORTERING: INHOUD</vt:lpstr>
      <vt:lpstr>Praktische afspraken webinar</vt:lpstr>
      <vt:lpstr>Algemene</vt:lpstr>
      <vt:lpstr>Algemene toelichting</vt:lpstr>
      <vt:lpstr>1. SUBSIDIABILITEITSREGELS </vt:lpstr>
      <vt:lpstr>ALGEMEEN</vt:lpstr>
      <vt:lpstr>ALGEMEEN</vt:lpstr>
      <vt:lpstr>TERMIJNEN</vt:lpstr>
      <vt:lpstr>OVERHEAD</vt:lpstr>
      <vt:lpstr>PERSONEEL: PRINCIPE </vt:lpstr>
      <vt:lpstr>PERSONEEL: SUT </vt:lpstr>
      <vt:lpstr>PERSONEEL: TIJDSREGISTRATIE </vt:lpstr>
      <vt:lpstr>PERSONEEL: PROJECTUREN  </vt:lpstr>
      <vt:lpstr>WERKINGSKOSTEN</vt:lpstr>
      <vt:lpstr>INVESTERINGEN</vt:lpstr>
      <vt:lpstr>Externe prestaties </vt:lpstr>
      <vt:lpstr>PROMOTIE &amp; PUBLICITEIT</vt:lpstr>
      <vt:lpstr>25%-REGEL versus 10%-REGEL</vt:lpstr>
      <vt:lpstr>INKOMSTEN</vt:lpstr>
      <vt:lpstr>INKOMSTEN</vt:lpstr>
      <vt:lpstr>PRAKTISCH VOORBEELD</vt:lpstr>
      <vt:lpstr>INKOMSTEN: MONITORING</vt:lpstr>
      <vt:lpstr>OVERHEIDSOPDRACHTEN</vt:lpstr>
      <vt:lpstr>NIEUWE WETGEVING OHO VANAF 30/06/2017</vt:lpstr>
      <vt:lpstr>OHO: AANVAARDE FACTUUR</vt:lpstr>
      <vt:lpstr>OHO: CONTROLE OP DREMPELBEDRAGEN</vt:lpstr>
      <vt:lpstr>STAATSSTEUN</vt:lpstr>
      <vt:lpstr>STAATSSTEUN</vt:lpstr>
      <vt:lpstr>STAATSSTEUN: DE MINIMIS</vt:lpstr>
      <vt:lpstr>STAATSSTEUN: DE MINIMIS</vt:lpstr>
      <vt:lpstr>STAATSSTEUN: DE MINIMIS</vt:lpstr>
      <vt:lpstr>STAATSSTEUN</vt:lpstr>
      <vt:lpstr>STAATSSTEUN: MONITORING &amp; CONTROLE</vt:lpstr>
      <vt:lpstr>STAATSSTEUN</vt:lpstr>
      <vt:lpstr>VALKUILEN </vt:lpstr>
      <vt:lpstr>PRAKTISCH VOORBEELD: INVESTERINGSPROJECT</vt:lpstr>
      <vt:lpstr>PRAKTISCH VOORBEELD: INVESTERINGSPROJECT</vt:lpstr>
      <vt:lpstr>2. CONTROLESTRUCTUUR</vt:lpstr>
      <vt:lpstr>CONTROLESTRUCTUUR</vt:lpstr>
      <vt:lpstr>CONTROLE OP STUKKEN (1e lijn)</vt:lpstr>
      <vt:lpstr>CONTROLE ter plaatse (1e lijn)</vt:lpstr>
      <vt:lpstr>Projectaudit (2E lijn)</vt:lpstr>
      <vt:lpstr>PRAKTISCH VOORBEELD AUDIT OP PROJECTNIVEAU</vt:lpstr>
      <vt:lpstr>Project-</vt:lpstr>
      <vt:lpstr>WAAROM COMMUNICEREN?</vt:lpstr>
      <vt:lpstr>VERPLICHTE LOGO’S </vt:lpstr>
      <vt:lpstr>MONOCHROME VERSIE EU-LOGO </vt:lpstr>
      <vt:lpstr>MINIMALE COMMUNICATIEACTIES</vt:lpstr>
      <vt:lpstr>persacties</vt:lpstr>
      <vt:lpstr>PowerPoint-presentatie</vt:lpstr>
      <vt:lpstr>PowerPoint-presentatie</vt:lpstr>
      <vt:lpstr>PowerPoint-presentatie</vt:lpstr>
      <vt:lpstr>Briefwisseling en e-mail</vt:lpstr>
      <vt:lpstr>Voorbeeld e-mail handtekening</vt:lpstr>
      <vt:lpstr>PUblicaties</vt:lpstr>
      <vt:lpstr>PowerPoint-presentatie</vt:lpstr>
      <vt:lpstr>PowerPoint-presentatie</vt:lpstr>
      <vt:lpstr>AFFICHE</vt:lpstr>
      <vt:lpstr>EVENEMENT </vt:lpstr>
      <vt:lpstr>PowerPoint-presentatie</vt:lpstr>
      <vt:lpstr>ONLINE EVENEMENTEN </vt:lpstr>
      <vt:lpstr>PowerPoint-presentatie</vt:lpstr>
      <vt:lpstr>PowerPoint-presentatie</vt:lpstr>
      <vt:lpstr>WEBSITE EN SOCIALE MEDIA </vt:lpstr>
      <vt:lpstr>PowerPoint-presentatie</vt:lpstr>
      <vt:lpstr>PowerPoint-presentatie</vt:lpstr>
      <vt:lpstr>PowerPoint-presentatie</vt:lpstr>
      <vt:lpstr>PowerPoint-presentatie</vt:lpstr>
      <vt:lpstr>WERFBORDEN</vt:lpstr>
      <vt:lpstr>PowerPoint-presentatie</vt:lpstr>
      <vt:lpstr>GEDENKPLATEN</vt:lpstr>
      <vt:lpstr>EFRO-projectendatabank</vt:lpstr>
      <vt:lpstr>PROMOTIEMATERIAAL UITLEENBAAR</vt:lpstr>
      <vt:lpstr>PowerPoint-presentatie</vt:lpstr>
      <vt:lpstr>HULP NODIG?</vt:lpstr>
      <vt:lpstr>E-loket:</vt:lpstr>
      <vt:lpstr>RAPPORTEREN OVER UW PROJECT</vt:lpstr>
      <vt:lpstr>1. WANNEER RAPPORTEREN OVER UW PROJECT? </vt:lpstr>
      <vt:lpstr>2. Rapporten aanmaken en bewerken: schema</vt:lpstr>
      <vt:lpstr>2. Rapporten indienen: schema</vt:lpstr>
      <vt:lpstr>Rapporten aanmaken en bewerken </vt:lpstr>
      <vt:lpstr>www.efro.be – E-loket</vt:lpstr>
      <vt:lpstr>Veel aanmeldopties: www.csam.be, mijn digitale sleutels om bepaalde opties te activeren</vt:lpstr>
      <vt:lpstr>Rapporten aanmaken en bewerken </vt:lpstr>
      <vt:lpstr>Wie kan een project openen? </vt:lpstr>
      <vt:lpstr>Toegang tot een project: promotor</vt:lpstr>
      <vt:lpstr>PowerPoint-presentatie</vt:lpstr>
      <vt:lpstr>Toegang tot project: copromotor heeft geen toegang Hoe gaat u daarmee om?</vt:lpstr>
      <vt:lpstr>Personen toevoegen en verwijderen  Enkel toegangsverantwoordelijke en mede-toegangsverantwoordelijke </vt:lpstr>
      <vt:lpstr>Rapporten aanmaken en bewerken </vt:lpstr>
      <vt:lpstr>Rapport bewerken </vt:lpstr>
      <vt:lpstr>PowerPoint-presentatie</vt:lpstr>
      <vt:lpstr>Antwoorden geven op het tabblad ‘Rapportering’</vt:lpstr>
      <vt:lpstr>Antwoorden geven op het tabblad ‘Rapportering’</vt:lpstr>
      <vt:lpstr>‘Rapportage’</vt:lpstr>
      <vt:lpstr>‘Rapportage’</vt:lpstr>
      <vt:lpstr>‘Rapportage’ Eindrapportvraag</vt:lpstr>
      <vt:lpstr>‘Rapportage’ Gedetailleerd overzicht projectverloop</vt:lpstr>
      <vt:lpstr>‘Rapportage’ Stand van zaken externe financiering</vt:lpstr>
      <vt:lpstr>Tabblad rapportage tip 1</vt:lpstr>
      <vt:lpstr>Tabblad rapportage tip 2</vt:lpstr>
      <vt:lpstr>Kostenlijnen toevoegen op het tabblad ‘Kosten’</vt:lpstr>
      <vt:lpstr>Kostenlijnen toevoegen op het tabblad ‘Kosten’ – klik op ‘Wijzig’</vt:lpstr>
      <vt:lpstr>Kostenlijnen toevoegen op het tabblad ‘Kosten’ – geklikt op wijzig</vt:lpstr>
      <vt:lpstr>Kostenlijnen toevoegen op het tabblad ‘Kosten’</vt:lpstr>
      <vt:lpstr>In groep toevoegen</vt:lpstr>
      <vt:lpstr>In groep toevoegen</vt:lpstr>
      <vt:lpstr>In groep toevoegen: praktische gids</vt:lpstr>
      <vt:lpstr>Factuurkostenlijnen toevoegen op het tabblad ‘Kosten’</vt:lpstr>
      <vt:lpstr>Kostenlijnen toevoegen – type ‘factuurkosten’</vt:lpstr>
      <vt:lpstr>Factuurkostenlijn</vt:lpstr>
      <vt:lpstr>Personeels- en kilometerkosten toevoegen op het tabblad ‘Kosten’</vt:lpstr>
      <vt:lpstr>Personeels- en kilometerkosten toevoegen op het tabblad ‘Kosten’</vt:lpstr>
      <vt:lpstr>Bewerk standaarduurtarieven (SUT) in tabblad personeel van het project</vt:lpstr>
      <vt:lpstr>Nieuw standaarduurtarieven in tabblad personeel van het project</vt:lpstr>
      <vt:lpstr>Koppeling mogelijk?  Ja: u kunt een personeelskostenlijn aanmaken met SUT.</vt:lpstr>
      <vt:lpstr>Bewerk standaarduurtarieven in tabblad personeel van het project</vt:lpstr>
      <vt:lpstr>Personeels- en kilometerkosten toevoegen op het tabblad ‘Kosten’</vt:lpstr>
      <vt:lpstr>Kies standaarduurtarief, vul aantal uren en periode in</vt:lpstr>
      <vt:lpstr>Vul optioneel ook de kilometerkosten in en klik op ‘Toevoegen’</vt:lpstr>
      <vt:lpstr>Personeelskostenlijn, kilometerkostenlijn en bijhorende overheadlijn zijn aangemaakt</vt:lpstr>
      <vt:lpstr>Inkomstenlijnen toevoegen op het tabblad ‘Kosten’</vt:lpstr>
      <vt:lpstr>Inkomstenlijnen toevoegen op het tabblad ‘Kosten’</vt:lpstr>
      <vt:lpstr>Indicatoren rapporteren en bijlage toevoegen op het tabblad ‘Indicatoren’</vt:lpstr>
      <vt:lpstr>Indicatoren rapporteren en bijlage toevoegen op het tabblad ‘Indicatoren’</vt:lpstr>
      <vt:lpstr>Bijlagen toevoegen op tabblad ‘Bewijsstukken’</vt:lpstr>
      <vt:lpstr>Bijlagen toevoegen op tabblad ‘Bewijsstukken’</vt:lpstr>
      <vt:lpstr>Bijlagen toevoegen op tabblad ‘Bewijsstukken’</vt:lpstr>
      <vt:lpstr>Wat rapporteren over uw project? bewijsstukken</vt:lpstr>
      <vt:lpstr>Rapport indienen</vt:lpstr>
      <vt:lpstr>Bijlagen toevoegen op tabblad ‘Bewijsstukken’</vt:lpstr>
      <vt:lpstr>3. Rapport ingediend en dan?</vt:lpstr>
      <vt:lpstr>OPVOLGING RAPPORTEN</vt:lpstr>
      <vt:lpstr>Opvolging rapporten</vt:lpstr>
      <vt:lpstr>Opvolging rapporten - rapportstatussen</vt:lpstr>
      <vt:lpstr>Opvolging rapporten</vt:lpstr>
      <vt:lpstr>Opvolging rapporten</vt:lpstr>
      <vt:lpstr>Opvolging rapporten</vt:lpstr>
      <vt:lpstr>PowerPoint-presentatie</vt:lpstr>
      <vt:lpstr>Kostenlijnenoverzicht</vt:lpstr>
      <vt:lpstr>Kostenoverzicht per rapportbeoordeling</vt:lpstr>
      <vt:lpstr>Opvolging rapporten</vt:lpstr>
      <vt:lpstr>Opvolging rapporten</vt:lpstr>
      <vt:lpstr>Tabblad financieel overzicht</vt:lpstr>
      <vt:lpstr>Opvolging rapporten: betaalopdrachten</vt:lpstr>
      <vt:lpstr>4. Ter info: Overzicht project ‘In uitvoering’ – alle tabbladen van een project </vt:lpstr>
      <vt:lpstr>Project in uitvoering overzicht 7 tabbladen PROJECT</vt:lpstr>
      <vt:lpstr>PowerPoint-presentatie</vt:lpstr>
      <vt:lpstr>Project in uitvoering: tabblad ‘project’</vt:lpstr>
      <vt:lpstr>PowerPoint-presentatie</vt:lpstr>
      <vt:lpstr>PowerPoint-presentatie</vt:lpstr>
      <vt:lpstr>PowerPoint-presentatie</vt:lpstr>
      <vt:lpstr>Project in uitvoering 7 tabbladen</vt:lpstr>
      <vt:lpstr>Project in uitvoering: tabblad ‘projectorganisatie’</vt:lpstr>
      <vt:lpstr>PowerPoint-presentatie</vt:lpstr>
      <vt:lpstr>PowerPoint-presentatie</vt:lpstr>
      <vt:lpstr>Project in uitvoering 7 tabbladen</vt:lpstr>
      <vt:lpstr>Project in uitvoering: tabblad bijlagen</vt:lpstr>
      <vt:lpstr>PowerPoint-presentatie</vt:lpstr>
      <vt:lpstr>Project in uitvoering 7 tabbladen</vt:lpstr>
      <vt:lpstr>Project in uitvoering: tabblad ‘projectorganisatie’</vt:lpstr>
      <vt:lpstr>PowerPoint-presentatie</vt:lpstr>
      <vt:lpstr>Project in uitvoering 7 tabbladen</vt:lpstr>
      <vt:lpstr>Project in uitvoering: tabblad ‘betaalopdrachten’</vt:lpstr>
      <vt:lpstr>PowerPoint-presentatie</vt:lpstr>
      <vt:lpstr>PowerPoint-presentatie</vt:lpstr>
      <vt:lpstr>Project in uitvoering 7 tabbladen</vt:lpstr>
      <vt:lpstr>Tabblad ‘personeel’</vt:lpstr>
      <vt:lpstr>Tabblad personeel</vt:lpstr>
      <vt:lpstr>Tabblad personeel</vt:lpstr>
      <vt:lpstr>Tabblad personeel</vt:lpstr>
      <vt:lpstr>Koppeling mogelijk: anders niet bruikbaar bij personeelskosten</vt:lpstr>
      <vt:lpstr>Werkrelaties wijzigen wie wijzigt?</vt:lpstr>
      <vt:lpstr>PowerPoint-presentatie</vt:lpstr>
      <vt:lpstr>Project in uitvoering 7 tabbladen</vt:lpstr>
      <vt:lpstr>Tabblad ‘projectpostbus’</vt:lpstr>
      <vt:lpstr>Projectpostbus</vt:lpstr>
      <vt:lpstr>Warme oproep: geen papieren bewijsstukken, geen bestanden per e-mail</vt:lpstr>
      <vt:lpstr>Hulp nodig? 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Vervloet Jasper</dc:creator>
  <cp:lastModifiedBy>Vervloet Jasper</cp:lastModifiedBy>
  <cp:revision>125</cp:revision>
  <dcterms:created xsi:type="dcterms:W3CDTF">2020-10-21T10:15:52Z</dcterms:created>
  <dcterms:modified xsi:type="dcterms:W3CDTF">2020-10-27T13:26:16Z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PresentationID">
    <vt:lpwstr>dae92dd3-62ea-42f1-9209-4cb39529c1c4</vt:lpwstr>
  </property>
  <property fmtid="{D5CDD505-2E9C-101B-9397-08002B2CF9AE}" pid="3" name="SlidoAppVersion">
    <vt:lpwstr>0.14.0.1020</vt:lpwstr>
  </property>
</Properties>
</file>