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1" r:id="rId3"/>
    <p:sldMasterId id="2147483693" r:id="rId4"/>
  </p:sldMasterIdLst>
  <p:notesMasterIdLst>
    <p:notesMasterId r:id="rId199"/>
  </p:notesMasterIdLst>
  <p:handoutMasterIdLst>
    <p:handoutMasterId r:id="rId200"/>
  </p:handoutMasterIdLst>
  <p:sldIdLst>
    <p:sldId id="277" r:id="rId5"/>
    <p:sldId id="399" r:id="rId6"/>
    <p:sldId id="751" r:id="rId7"/>
    <p:sldId id="973" r:id="rId8"/>
    <p:sldId id="974" r:id="rId9"/>
    <p:sldId id="975" r:id="rId10"/>
    <p:sldId id="976" r:id="rId11"/>
    <p:sldId id="758" r:id="rId12"/>
    <p:sldId id="977" r:id="rId13"/>
    <p:sldId id="972" r:id="rId14"/>
    <p:sldId id="759" r:id="rId15"/>
    <p:sldId id="760" r:id="rId16"/>
    <p:sldId id="761" r:id="rId17"/>
    <p:sldId id="762" r:id="rId18"/>
    <p:sldId id="763" r:id="rId19"/>
    <p:sldId id="764" r:id="rId20"/>
    <p:sldId id="774" r:id="rId21"/>
    <p:sldId id="978" r:id="rId22"/>
    <p:sldId id="979" r:id="rId23"/>
    <p:sldId id="980" r:id="rId24"/>
    <p:sldId id="765" r:id="rId25"/>
    <p:sldId id="766" r:id="rId26"/>
    <p:sldId id="767" r:id="rId27"/>
    <p:sldId id="768" r:id="rId28"/>
    <p:sldId id="779" r:id="rId29"/>
    <p:sldId id="981" r:id="rId30"/>
    <p:sldId id="989" r:id="rId31"/>
    <p:sldId id="990" r:id="rId32"/>
    <p:sldId id="984" r:id="rId33"/>
    <p:sldId id="985" r:id="rId34"/>
    <p:sldId id="987" r:id="rId35"/>
    <p:sldId id="986" r:id="rId36"/>
    <p:sldId id="988" r:id="rId37"/>
    <p:sldId id="967" r:id="rId38"/>
    <p:sldId id="968" r:id="rId39"/>
    <p:sldId id="969" r:id="rId40"/>
    <p:sldId id="970" r:id="rId41"/>
    <p:sldId id="971" r:id="rId42"/>
    <p:sldId id="775" r:id="rId43"/>
    <p:sldId id="773" r:id="rId44"/>
    <p:sldId id="992" r:id="rId45"/>
    <p:sldId id="793" r:id="rId46"/>
    <p:sldId id="794" r:id="rId47"/>
    <p:sldId id="795" r:id="rId48"/>
    <p:sldId id="796" r:id="rId49"/>
    <p:sldId id="922" r:id="rId50"/>
    <p:sldId id="797" r:id="rId51"/>
    <p:sldId id="909" r:id="rId52"/>
    <p:sldId id="910" r:id="rId53"/>
    <p:sldId id="911" r:id="rId54"/>
    <p:sldId id="912" r:id="rId55"/>
    <p:sldId id="913" r:id="rId56"/>
    <p:sldId id="914" r:id="rId57"/>
    <p:sldId id="804" r:id="rId58"/>
    <p:sldId id="805" r:id="rId59"/>
    <p:sldId id="806" r:id="rId60"/>
    <p:sldId id="807" r:id="rId61"/>
    <p:sldId id="808" r:id="rId62"/>
    <p:sldId id="915" r:id="rId63"/>
    <p:sldId id="810" r:id="rId64"/>
    <p:sldId id="811" r:id="rId65"/>
    <p:sldId id="916" r:id="rId66"/>
    <p:sldId id="813" r:id="rId67"/>
    <p:sldId id="917" r:id="rId68"/>
    <p:sldId id="918" r:id="rId69"/>
    <p:sldId id="919" r:id="rId70"/>
    <p:sldId id="920" r:id="rId71"/>
    <p:sldId id="921" r:id="rId72"/>
    <p:sldId id="819" r:id="rId73"/>
    <p:sldId id="820" r:id="rId74"/>
    <p:sldId id="821" r:id="rId75"/>
    <p:sldId id="822" r:id="rId76"/>
    <p:sldId id="823" r:id="rId77"/>
    <p:sldId id="824" r:id="rId78"/>
    <p:sldId id="923" r:id="rId79"/>
    <p:sldId id="826" r:id="rId80"/>
    <p:sldId id="827" r:id="rId81"/>
    <p:sldId id="828" r:id="rId82"/>
    <p:sldId id="829" r:id="rId83"/>
    <p:sldId id="830" r:id="rId84"/>
    <p:sldId id="831" r:id="rId85"/>
    <p:sldId id="832" r:id="rId86"/>
    <p:sldId id="833" r:id="rId87"/>
    <p:sldId id="834" r:id="rId88"/>
    <p:sldId id="835" r:id="rId89"/>
    <p:sldId id="836" r:id="rId90"/>
    <p:sldId id="837" r:id="rId91"/>
    <p:sldId id="838" r:id="rId92"/>
    <p:sldId id="839" r:id="rId93"/>
    <p:sldId id="840" r:id="rId94"/>
    <p:sldId id="841" r:id="rId95"/>
    <p:sldId id="842" r:id="rId96"/>
    <p:sldId id="843" r:id="rId97"/>
    <p:sldId id="844" r:id="rId98"/>
    <p:sldId id="845" r:id="rId99"/>
    <p:sldId id="846" r:id="rId100"/>
    <p:sldId id="847" r:id="rId101"/>
    <p:sldId id="848" r:id="rId102"/>
    <p:sldId id="849" r:id="rId103"/>
    <p:sldId id="993" r:id="rId104"/>
    <p:sldId id="850" r:id="rId105"/>
    <p:sldId id="853" r:id="rId106"/>
    <p:sldId id="854" r:id="rId107"/>
    <p:sldId id="855" r:id="rId108"/>
    <p:sldId id="856" r:id="rId109"/>
    <p:sldId id="857" r:id="rId110"/>
    <p:sldId id="858" r:id="rId111"/>
    <p:sldId id="859" r:id="rId112"/>
    <p:sldId id="860" r:id="rId113"/>
    <p:sldId id="861" r:id="rId114"/>
    <p:sldId id="862" r:id="rId115"/>
    <p:sldId id="863" r:id="rId116"/>
    <p:sldId id="864" r:id="rId117"/>
    <p:sldId id="865" r:id="rId118"/>
    <p:sldId id="866" r:id="rId119"/>
    <p:sldId id="867" r:id="rId120"/>
    <p:sldId id="868" r:id="rId121"/>
    <p:sldId id="869" r:id="rId122"/>
    <p:sldId id="870" r:id="rId123"/>
    <p:sldId id="871" r:id="rId124"/>
    <p:sldId id="872" r:id="rId125"/>
    <p:sldId id="873" r:id="rId126"/>
    <p:sldId id="874" r:id="rId127"/>
    <p:sldId id="875" r:id="rId128"/>
    <p:sldId id="876" r:id="rId129"/>
    <p:sldId id="877" r:id="rId130"/>
    <p:sldId id="878" r:id="rId131"/>
    <p:sldId id="879" r:id="rId132"/>
    <p:sldId id="880" r:id="rId133"/>
    <p:sldId id="881" r:id="rId134"/>
    <p:sldId id="882" r:id="rId135"/>
    <p:sldId id="883" r:id="rId136"/>
    <p:sldId id="884" r:id="rId137"/>
    <p:sldId id="885" r:id="rId138"/>
    <p:sldId id="886" r:id="rId139"/>
    <p:sldId id="887" r:id="rId140"/>
    <p:sldId id="888" r:id="rId141"/>
    <p:sldId id="889" r:id="rId142"/>
    <p:sldId id="890" r:id="rId143"/>
    <p:sldId id="891" r:id="rId144"/>
    <p:sldId id="892" r:id="rId145"/>
    <p:sldId id="893" r:id="rId146"/>
    <p:sldId id="894" r:id="rId147"/>
    <p:sldId id="895" r:id="rId148"/>
    <p:sldId id="896" r:id="rId149"/>
    <p:sldId id="897" r:id="rId150"/>
    <p:sldId id="898" r:id="rId151"/>
    <p:sldId id="899" r:id="rId152"/>
    <p:sldId id="900" r:id="rId153"/>
    <p:sldId id="901" r:id="rId154"/>
    <p:sldId id="902" r:id="rId155"/>
    <p:sldId id="925" r:id="rId156"/>
    <p:sldId id="926" r:id="rId157"/>
    <p:sldId id="928" r:id="rId158"/>
    <p:sldId id="929" r:id="rId159"/>
    <p:sldId id="930" r:id="rId160"/>
    <p:sldId id="931" r:id="rId161"/>
    <p:sldId id="932" r:id="rId162"/>
    <p:sldId id="933" r:id="rId163"/>
    <p:sldId id="934" r:id="rId164"/>
    <p:sldId id="935" r:id="rId165"/>
    <p:sldId id="936" r:id="rId166"/>
    <p:sldId id="937" r:id="rId167"/>
    <p:sldId id="938" r:id="rId168"/>
    <p:sldId id="939" r:id="rId169"/>
    <p:sldId id="940" r:id="rId170"/>
    <p:sldId id="941" r:id="rId171"/>
    <p:sldId id="942" r:id="rId172"/>
    <p:sldId id="943" r:id="rId173"/>
    <p:sldId id="944" r:id="rId174"/>
    <p:sldId id="945" r:id="rId175"/>
    <p:sldId id="946" r:id="rId176"/>
    <p:sldId id="947" r:id="rId177"/>
    <p:sldId id="948" r:id="rId178"/>
    <p:sldId id="949" r:id="rId179"/>
    <p:sldId id="950" r:id="rId180"/>
    <p:sldId id="951" r:id="rId181"/>
    <p:sldId id="952" r:id="rId182"/>
    <p:sldId id="953" r:id="rId183"/>
    <p:sldId id="954" r:id="rId184"/>
    <p:sldId id="955" r:id="rId185"/>
    <p:sldId id="956" r:id="rId186"/>
    <p:sldId id="957" r:id="rId187"/>
    <p:sldId id="958" r:id="rId188"/>
    <p:sldId id="959" r:id="rId189"/>
    <p:sldId id="960" r:id="rId190"/>
    <p:sldId id="961" r:id="rId191"/>
    <p:sldId id="962" r:id="rId192"/>
    <p:sldId id="963" r:id="rId193"/>
    <p:sldId id="964" r:id="rId194"/>
    <p:sldId id="965" r:id="rId195"/>
    <p:sldId id="966" r:id="rId196"/>
    <p:sldId id="991" r:id="rId197"/>
    <p:sldId id="903" r:id="rId198"/>
  </p:sldIdLst>
  <p:sldSz cx="9144000" cy="6858000" type="screen4x3"/>
  <p:notesSz cx="6797675" cy="9928225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0E3"/>
    <a:srgbClr val="F0F4F7"/>
    <a:srgbClr val="254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7" autoAdjust="0"/>
    <p:restoredTop sz="76711" autoAdjust="0"/>
  </p:normalViewPr>
  <p:slideViewPr>
    <p:cSldViewPr>
      <p:cViewPr varScale="1">
        <p:scale>
          <a:sx n="65" d="100"/>
          <a:sy n="65" d="100"/>
        </p:scale>
        <p:origin x="1392" y="4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196" Type="http://schemas.openxmlformats.org/officeDocument/2006/relationships/slide" Target="slides/slide192.xml"/><Relationship Id="rId200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181" Type="http://schemas.openxmlformats.org/officeDocument/2006/relationships/slide" Target="slides/slide177.xml"/><Relationship Id="rId186" Type="http://schemas.openxmlformats.org/officeDocument/2006/relationships/slide" Target="slides/slide182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slide" Target="slides/slide172.xml"/><Relationship Id="rId192" Type="http://schemas.openxmlformats.org/officeDocument/2006/relationships/slide" Target="slides/slide188.xml"/><Relationship Id="rId197" Type="http://schemas.openxmlformats.org/officeDocument/2006/relationships/slide" Target="slides/slide193.xml"/><Relationship Id="rId201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2" Type="http://schemas.openxmlformats.org/officeDocument/2006/relationships/viewProps" Target="view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notesMaster" Target="notesMasters/notesMaster1.xml"/><Relationship Id="rId203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190" Type="http://schemas.openxmlformats.org/officeDocument/2006/relationships/slide" Target="slides/slide186.xml"/><Relationship Id="rId204" Type="http://schemas.openxmlformats.org/officeDocument/2006/relationships/tableStyles" Target="tableStyle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6CD015-0D5C-4C39-94FC-9DED7988509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92E9F028-B582-4E77-B60F-728A431B49E3}">
      <dgm:prSet phldrT="[Tekst]"/>
      <dgm:spPr/>
      <dgm:t>
        <a:bodyPr/>
        <a:lstStyle/>
        <a:p>
          <a:r>
            <a:rPr lang="nl-BE" dirty="0" smtClean="0"/>
            <a:t>Iemand is geregistreerd bij uw organisatie</a:t>
          </a:r>
          <a:endParaRPr lang="nl-BE" dirty="0"/>
        </a:p>
      </dgm:t>
    </dgm:pt>
    <dgm:pt modelId="{45E09204-4C95-40DB-9FC8-36B426F3AACB}" type="parTrans" cxnId="{8EDCA3F8-DB1A-43B3-A87E-EAF4C8DCE960}">
      <dgm:prSet/>
      <dgm:spPr/>
      <dgm:t>
        <a:bodyPr/>
        <a:lstStyle/>
        <a:p>
          <a:endParaRPr lang="nl-BE"/>
        </a:p>
      </dgm:t>
    </dgm:pt>
    <dgm:pt modelId="{6BA50036-CEDF-472C-87D1-108FBB243182}" type="sibTrans" cxnId="{8EDCA3F8-DB1A-43B3-A87E-EAF4C8DCE960}">
      <dgm:prSet/>
      <dgm:spPr/>
      <dgm:t>
        <a:bodyPr/>
        <a:lstStyle/>
        <a:p>
          <a:endParaRPr lang="nl-BE"/>
        </a:p>
      </dgm:t>
    </dgm:pt>
    <dgm:pt modelId="{5A6E885F-3968-47DA-8686-6ABF1E03C31C}">
      <dgm:prSet phldrT="[Tekst]"/>
      <dgm:spPr/>
      <dgm:t>
        <a:bodyPr/>
        <a:lstStyle/>
        <a:p>
          <a:r>
            <a:rPr lang="nl-BE" dirty="0" smtClean="0"/>
            <a:t>Gebruiker</a:t>
          </a:r>
          <a:endParaRPr lang="nl-BE" dirty="0"/>
        </a:p>
      </dgm:t>
    </dgm:pt>
    <dgm:pt modelId="{88EC99AA-B89E-463C-91EF-377D365904C6}" type="parTrans" cxnId="{8D01AB2E-101A-4C12-BE42-8DA01EAD801C}">
      <dgm:prSet/>
      <dgm:spPr/>
      <dgm:t>
        <a:bodyPr/>
        <a:lstStyle/>
        <a:p>
          <a:endParaRPr lang="nl-BE"/>
        </a:p>
      </dgm:t>
    </dgm:pt>
    <dgm:pt modelId="{C34E8EBE-BE32-4814-A1CA-E3944D9BD501}" type="sibTrans" cxnId="{8D01AB2E-101A-4C12-BE42-8DA01EAD801C}">
      <dgm:prSet/>
      <dgm:spPr/>
      <dgm:t>
        <a:bodyPr/>
        <a:lstStyle/>
        <a:p>
          <a:endParaRPr lang="nl-BE"/>
        </a:p>
      </dgm:t>
    </dgm:pt>
    <dgm:pt modelId="{9B115A66-DD61-450E-B0CC-72653394B792}">
      <dgm:prSet phldrT="[Tekst]"/>
      <dgm:spPr>
        <a:solidFill>
          <a:srgbClr val="FF0000"/>
        </a:solidFill>
      </dgm:spPr>
      <dgm:t>
        <a:bodyPr/>
        <a:lstStyle/>
        <a:p>
          <a:r>
            <a:rPr lang="nl-BE" dirty="0" smtClean="0"/>
            <a:t>Niet in projectorganisatie van het project</a:t>
          </a:r>
          <a:endParaRPr lang="nl-BE" dirty="0"/>
        </a:p>
      </dgm:t>
    </dgm:pt>
    <dgm:pt modelId="{C765E20A-3E78-4A47-AF9A-BB17DB0FD650}" type="parTrans" cxnId="{8F6B7656-B28B-4ACB-AD2B-37DD7E2C41AA}">
      <dgm:prSet/>
      <dgm:spPr/>
      <dgm:t>
        <a:bodyPr/>
        <a:lstStyle/>
        <a:p>
          <a:endParaRPr lang="nl-BE"/>
        </a:p>
      </dgm:t>
    </dgm:pt>
    <dgm:pt modelId="{C70EB082-F592-4D00-9C99-5340342D4C80}" type="sibTrans" cxnId="{8F6B7656-B28B-4ACB-AD2B-37DD7E2C41AA}">
      <dgm:prSet/>
      <dgm:spPr/>
      <dgm:t>
        <a:bodyPr/>
        <a:lstStyle/>
        <a:p>
          <a:endParaRPr lang="nl-BE"/>
        </a:p>
      </dgm:t>
    </dgm:pt>
    <dgm:pt modelId="{FB6520E1-88D5-498C-A657-ED562ABC28AC}">
      <dgm:prSet phldrT="[Tekst]"/>
      <dgm:spPr>
        <a:solidFill>
          <a:srgbClr val="00B050"/>
        </a:solidFill>
      </dgm:spPr>
      <dgm:t>
        <a:bodyPr/>
        <a:lstStyle/>
        <a:p>
          <a:r>
            <a:rPr lang="nl-BE" dirty="0" smtClean="0"/>
            <a:t>Opgenomen in projectorganisatie van het project </a:t>
          </a:r>
          <a:endParaRPr lang="nl-BE" dirty="0"/>
        </a:p>
      </dgm:t>
    </dgm:pt>
    <dgm:pt modelId="{F9D8784E-F65B-4746-A63E-A34D8E69FDEF}" type="parTrans" cxnId="{486BDAD8-F871-4ECF-AF68-A6493595C936}">
      <dgm:prSet/>
      <dgm:spPr/>
      <dgm:t>
        <a:bodyPr/>
        <a:lstStyle/>
        <a:p>
          <a:endParaRPr lang="nl-BE"/>
        </a:p>
      </dgm:t>
    </dgm:pt>
    <dgm:pt modelId="{B4935416-A196-4F79-8A8F-561D5072438D}" type="sibTrans" cxnId="{486BDAD8-F871-4ECF-AF68-A6493595C936}">
      <dgm:prSet/>
      <dgm:spPr/>
      <dgm:t>
        <a:bodyPr/>
        <a:lstStyle/>
        <a:p>
          <a:endParaRPr lang="nl-BE"/>
        </a:p>
      </dgm:t>
    </dgm:pt>
    <dgm:pt modelId="{AD9588D8-85B9-41BB-9DAA-3F0514E94055}">
      <dgm:prSet phldrT="[Tekst]"/>
      <dgm:spPr/>
      <dgm:t>
        <a:bodyPr/>
        <a:lstStyle/>
        <a:p>
          <a:r>
            <a:rPr lang="nl-BE" dirty="0" smtClean="0"/>
            <a:t>Toegangsverantwoordelijke of mede-toegangsverantwoordelijke</a:t>
          </a:r>
          <a:endParaRPr lang="nl-BE" dirty="0"/>
        </a:p>
      </dgm:t>
    </dgm:pt>
    <dgm:pt modelId="{BD27EBF8-8A5B-4C6E-AA27-BCCD380A162C}" type="parTrans" cxnId="{70C4EFCA-AF94-4EBC-ADB1-099DEFEF43BD}">
      <dgm:prSet/>
      <dgm:spPr/>
      <dgm:t>
        <a:bodyPr/>
        <a:lstStyle/>
        <a:p>
          <a:endParaRPr lang="nl-BE"/>
        </a:p>
      </dgm:t>
    </dgm:pt>
    <dgm:pt modelId="{A377DF32-286B-47D6-9FE9-2567857D3F4A}" type="sibTrans" cxnId="{70C4EFCA-AF94-4EBC-ADB1-099DEFEF43BD}">
      <dgm:prSet/>
      <dgm:spPr/>
      <dgm:t>
        <a:bodyPr/>
        <a:lstStyle/>
        <a:p>
          <a:endParaRPr lang="nl-BE"/>
        </a:p>
      </dgm:t>
    </dgm:pt>
    <dgm:pt modelId="{8A99E681-7F26-4FBC-B125-5763238E02F2}">
      <dgm:prSet phldrT="[Tekst]"/>
      <dgm:spPr>
        <a:solidFill>
          <a:srgbClr val="00B050"/>
        </a:solidFill>
      </dgm:spPr>
      <dgm:t>
        <a:bodyPr/>
        <a:lstStyle/>
        <a:p>
          <a:r>
            <a:rPr lang="nl-BE" dirty="0" smtClean="0"/>
            <a:t>Toegang tot alle projecten</a:t>
          </a:r>
          <a:endParaRPr lang="nl-BE" dirty="0"/>
        </a:p>
      </dgm:t>
    </dgm:pt>
    <dgm:pt modelId="{D7D1723B-7C34-4556-9A99-FD1850360D0D}" type="parTrans" cxnId="{6822D783-C178-493F-B484-34120EF580D6}">
      <dgm:prSet/>
      <dgm:spPr/>
      <dgm:t>
        <a:bodyPr/>
        <a:lstStyle/>
        <a:p>
          <a:endParaRPr lang="nl-BE"/>
        </a:p>
      </dgm:t>
    </dgm:pt>
    <dgm:pt modelId="{58D09D0F-EB25-4EEA-93F8-433FD9D34C8D}" type="sibTrans" cxnId="{6822D783-C178-493F-B484-34120EF580D6}">
      <dgm:prSet/>
      <dgm:spPr/>
      <dgm:t>
        <a:bodyPr/>
        <a:lstStyle/>
        <a:p>
          <a:endParaRPr lang="nl-BE"/>
        </a:p>
      </dgm:t>
    </dgm:pt>
    <dgm:pt modelId="{C9D888C2-EFFB-4552-B40B-FA8BD4BF620C}">
      <dgm:prSet phldrT="[Tekst]"/>
      <dgm:spPr/>
      <dgm:t>
        <a:bodyPr/>
        <a:lstStyle/>
        <a:p>
          <a:r>
            <a:rPr lang="nl-BE" dirty="0" smtClean="0"/>
            <a:t>Geen rol binnen uw  organisatie</a:t>
          </a:r>
          <a:endParaRPr lang="nl-BE" dirty="0"/>
        </a:p>
      </dgm:t>
    </dgm:pt>
    <dgm:pt modelId="{5EE7DAF3-F09C-46FE-A624-D72FA27F67CC}" type="parTrans" cxnId="{4015F1F1-950B-4D0B-97B7-CC29C936F19E}">
      <dgm:prSet/>
      <dgm:spPr/>
      <dgm:t>
        <a:bodyPr/>
        <a:lstStyle/>
        <a:p>
          <a:endParaRPr lang="nl-BE"/>
        </a:p>
      </dgm:t>
    </dgm:pt>
    <dgm:pt modelId="{C7C3625B-0324-4652-A70E-F083257627BF}" type="sibTrans" cxnId="{4015F1F1-950B-4D0B-97B7-CC29C936F19E}">
      <dgm:prSet/>
      <dgm:spPr/>
      <dgm:t>
        <a:bodyPr/>
        <a:lstStyle/>
        <a:p>
          <a:endParaRPr lang="nl-BE"/>
        </a:p>
      </dgm:t>
    </dgm:pt>
    <dgm:pt modelId="{C1152A72-95DB-4615-AA6F-DE105D449B9E}">
      <dgm:prSet phldrT="[Tekst]"/>
      <dgm:spPr>
        <a:solidFill>
          <a:srgbClr val="FF0000"/>
        </a:solidFill>
      </dgm:spPr>
      <dgm:t>
        <a:bodyPr/>
        <a:lstStyle/>
        <a:p>
          <a:r>
            <a:rPr lang="nl-BE" dirty="0" smtClean="0"/>
            <a:t>Geen toegang</a:t>
          </a:r>
          <a:endParaRPr lang="nl-BE" dirty="0"/>
        </a:p>
      </dgm:t>
    </dgm:pt>
    <dgm:pt modelId="{72E2C939-15D1-4E8C-843E-252E6DD6B492}" type="parTrans" cxnId="{5E16091D-CBDE-4592-8D4E-DAC9D820EA7B}">
      <dgm:prSet/>
      <dgm:spPr/>
      <dgm:t>
        <a:bodyPr/>
        <a:lstStyle/>
        <a:p>
          <a:endParaRPr lang="nl-BE"/>
        </a:p>
      </dgm:t>
    </dgm:pt>
    <dgm:pt modelId="{765E8599-B4CF-4C5F-88DD-6CD4B17F9B80}" type="sibTrans" cxnId="{5E16091D-CBDE-4592-8D4E-DAC9D820EA7B}">
      <dgm:prSet/>
      <dgm:spPr/>
      <dgm:t>
        <a:bodyPr/>
        <a:lstStyle/>
        <a:p>
          <a:endParaRPr lang="nl-BE"/>
        </a:p>
      </dgm:t>
    </dgm:pt>
    <dgm:pt modelId="{16E3FD3F-1CCE-4478-9CC1-896E116C26D6}">
      <dgm:prSet phldrT="[Tekst]"/>
      <dgm:spPr>
        <a:solidFill>
          <a:schemeClr val="accent1"/>
        </a:solidFill>
      </dgm:spPr>
      <dgm:t>
        <a:bodyPr/>
        <a:lstStyle/>
        <a:p>
          <a:r>
            <a:rPr lang="nl-BE" smtClean="0"/>
            <a:t>Iemand is niet geregistreerd bij uw organisatie (bvb. Copromotor)</a:t>
          </a:r>
          <a:endParaRPr lang="nl-BE" dirty="0"/>
        </a:p>
      </dgm:t>
    </dgm:pt>
    <dgm:pt modelId="{882C3872-31E1-427A-8049-7ACE52543CE0}" type="parTrans" cxnId="{6CB68722-49C2-42C5-B30B-DBEAD776D8C7}">
      <dgm:prSet/>
      <dgm:spPr/>
      <dgm:t>
        <a:bodyPr/>
        <a:lstStyle/>
        <a:p>
          <a:endParaRPr lang="nl-BE"/>
        </a:p>
      </dgm:t>
    </dgm:pt>
    <dgm:pt modelId="{B19AA96E-CCC7-45A8-ABD9-832874660446}" type="sibTrans" cxnId="{6CB68722-49C2-42C5-B30B-DBEAD776D8C7}">
      <dgm:prSet/>
      <dgm:spPr/>
      <dgm:t>
        <a:bodyPr/>
        <a:lstStyle/>
        <a:p>
          <a:endParaRPr lang="nl-BE"/>
        </a:p>
      </dgm:t>
    </dgm:pt>
    <dgm:pt modelId="{A62049C7-2CA4-4361-8DC0-D4CE626DB3AD}" type="pres">
      <dgm:prSet presAssocID="{AB6CD015-0D5C-4C39-94FC-9DED7988509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2911F266-2337-4388-AB84-1F910E2B016E}" type="pres">
      <dgm:prSet presAssocID="{92E9F028-B582-4E77-B60F-728A431B49E3}" presName="root1" presStyleCnt="0"/>
      <dgm:spPr/>
    </dgm:pt>
    <dgm:pt modelId="{604D31B9-15ED-46B7-91BE-D00639C336BA}" type="pres">
      <dgm:prSet presAssocID="{92E9F028-B582-4E77-B60F-728A431B49E3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316FA18D-831D-4670-B708-C0205137A4F1}" type="pres">
      <dgm:prSet presAssocID="{92E9F028-B582-4E77-B60F-728A431B49E3}" presName="level2hierChild" presStyleCnt="0"/>
      <dgm:spPr/>
    </dgm:pt>
    <dgm:pt modelId="{1BEBC509-CD7F-4BBA-9C5C-C3793D37D657}" type="pres">
      <dgm:prSet presAssocID="{88EC99AA-B89E-463C-91EF-377D365904C6}" presName="conn2-1" presStyleLbl="parChTrans1D2" presStyleIdx="0" presStyleCnt="3"/>
      <dgm:spPr/>
      <dgm:t>
        <a:bodyPr/>
        <a:lstStyle/>
        <a:p>
          <a:endParaRPr lang="nl-BE"/>
        </a:p>
      </dgm:t>
    </dgm:pt>
    <dgm:pt modelId="{3AA2B0A3-795E-4A6B-A64A-8D6C121F25E9}" type="pres">
      <dgm:prSet presAssocID="{88EC99AA-B89E-463C-91EF-377D365904C6}" presName="connTx" presStyleLbl="parChTrans1D2" presStyleIdx="0" presStyleCnt="3"/>
      <dgm:spPr/>
      <dgm:t>
        <a:bodyPr/>
        <a:lstStyle/>
        <a:p>
          <a:endParaRPr lang="nl-BE"/>
        </a:p>
      </dgm:t>
    </dgm:pt>
    <dgm:pt modelId="{E96B60B9-67C8-45D0-9A99-41FD764D9BD3}" type="pres">
      <dgm:prSet presAssocID="{5A6E885F-3968-47DA-8686-6ABF1E03C31C}" presName="root2" presStyleCnt="0"/>
      <dgm:spPr/>
    </dgm:pt>
    <dgm:pt modelId="{5D2D8352-1C7A-409A-B498-7315CFDFA88B}" type="pres">
      <dgm:prSet presAssocID="{5A6E885F-3968-47DA-8686-6ABF1E03C31C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2B9C671A-15F7-4A8C-B495-D81D658774D4}" type="pres">
      <dgm:prSet presAssocID="{5A6E885F-3968-47DA-8686-6ABF1E03C31C}" presName="level3hierChild" presStyleCnt="0"/>
      <dgm:spPr/>
    </dgm:pt>
    <dgm:pt modelId="{D1CDFCA4-E446-4E3D-A754-66DEC34D396A}" type="pres">
      <dgm:prSet presAssocID="{C765E20A-3E78-4A47-AF9A-BB17DB0FD650}" presName="conn2-1" presStyleLbl="parChTrans1D3" presStyleIdx="0" presStyleCnt="4"/>
      <dgm:spPr/>
      <dgm:t>
        <a:bodyPr/>
        <a:lstStyle/>
        <a:p>
          <a:endParaRPr lang="nl-BE"/>
        </a:p>
      </dgm:t>
    </dgm:pt>
    <dgm:pt modelId="{4F0FA963-A846-4602-9ABE-DB5C096F2F43}" type="pres">
      <dgm:prSet presAssocID="{C765E20A-3E78-4A47-AF9A-BB17DB0FD650}" presName="connTx" presStyleLbl="parChTrans1D3" presStyleIdx="0" presStyleCnt="4"/>
      <dgm:spPr/>
      <dgm:t>
        <a:bodyPr/>
        <a:lstStyle/>
        <a:p>
          <a:endParaRPr lang="nl-BE"/>
        </a:p>
      </dgm:t>
    </dgm:pt>
    <dgm:pt modelId="{F4E6B43C-6133-4073-AC53-9C22F426C7F9}" type="pres">
      <dgm:prSet presAssocID="{9B115A66-DD61-450E-B0CC-72653394B792}" presName="root2" presStyleCnt="0"/>
      <dgm:spPr/>
    </dgm:pt>
    <dgm:pt modelId="{DABB01B5-4BEA-4441-ABF5-6408DE7B91AC}" type="pres">
      <dgm:prSet presAssocID="{9B115A66-DD61-450E-B0CC-72653394B792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940152C1-09F0-4ABA-967A-B82A74059CDF}" type="pres">
      <dgm:prSet presAssocID="{9B115A66-DD61-450E-B0CC-72653394B792}" presName="level3hierChild" presStyleCnt="0"/>
      <dgm:spPr/>
    </dgm:pt>
    <dgm:pt modelId="{A92D1BE1-EBFD-4D33-B811-0115EA0C9BDA}" type="pres">
      <dgm:prSet presAssocID="{F9D8784E-F65B-4746-A63E-A34D8E69FDEF}" presName="conn2-1" presStyleLbl="parChTrans1D3" presStyleIdx="1" presStyleCnt="4"/>
      <dgm:spPr/>
      <dgm:t>
        <a:bodyPr/>
        <a:lstStyle/>
        <a:p>
          <a:endParaRPr lang="nl-BE"/>
        </a:p>
      </dgm:t>
    </dgm:pt>
    <dgm:pt modelId="{8D652040-2699-4D44-8629-74C2D554DC02}" type="pres">
      <dgm:prSet presAssocID="{F9D8784E-F65B-4746-A63E-A34D8E69FDEF}" presName="connTx" presStyleLbl="parChTrans1D3" presStyleIdx="1" presStyleCnt="4"/>
      <dgm:spPr/>
      <dgm:t>
        <a:bodyPr/>
        <a:lstStyle/>
        <a:p>
          <a:endParaRPr lang="nl-BE"/>
        </a:p>
      </dgm:t>
    </dgm:pt>
    <dgm:pt modelId="{DA81C3D0-66AD-4586-A0AD-857D94EC8B9E}" type="pres">
      <dgm:prSet presAssocID="{FB6520E1-88D5-498C-A657-ED562ABC28AC}" presName="root2" presStyleCnt="0"/>
      <dgm:spPr/>
    </dgm:pt>
    <dgm:pt modelId="{836630A6-C0BF-47BD-A19F-B0C9B550058B}" type="pres">
      <dgm:prSet presAssocID="{FB6520E1-88D5-498C-A657-ED562ABC28AC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295F28BC-2086-49A7-90E5-392B2BDECCCF}" type="pres">
      <dgm:prSet presAssocID="{FB6520E1-88D5-498C-A657-ED562ABC28AC}" presName="level3hierChild" presStyleCnt="0"/>
      <dgm:spPr/>
    </dgm:pt>
    <dgm:pt modelId="{62071995-EA49-419C-8701-ECF53B1B434F}" type="pres">
      <dgm:prSet presAssocID="{BD27EBF8-8A5B-4C6E-AA27-BCCD380A162C}" presName="conn2-1" presStyleLbl="parChTrans1D2" presStyleIdx="1" presStyleCnt="3"/>
      <dgm:spPr/>
      <dgm:t>
        <a:bodyPr/>
        <a:lstStyle/>
        <a:p>
          <a:endParaRPr lang="nl-BE"/>
        </a:p>
      </dgm:t>
    </dgm:pt>
    <dgm:pt modelId="{F5F1E55A-0632-433A-A8F6-02C9777B6369}" type="pres">
      <dgm:prSet presAssocID="{BD27EBF8-8A5B-4C6E-AA27-BCCD380A162C}" presName="connTx" presStyleLbl="parChTrans1D2" presStyleIdx="1" presStyleCnt="3"/>
      <dgm:spPr/>
      <dgm:t>
        <a:bodyPr/>
        <a:lstStyle/>
        <a:p>
          <a:endParaRPr lang="nl-BE"/>
        </a:p>
      </dgm:t>
    </dgm:pt>
    <dgm:pt modelId="{F33EF676-2F4A-49FC-9577-3E9AFE152151}" type="pres">
      <dgm:prSet presAssocID="{AD9588D8-85B9-41BB-9DAA-3F0514E94055}" presName="root2" presStyleCnt="0"/>
      <dgm:spPr/>
    </dgm:pt>
    <dgm:pt modelId="{85D36DF7-5423-46B4-BD15-843562132794}" type="pres">
      <dgm:prSet presAssocID="{AD9588D8-85B9-41BB-9DAA-3F0514E94055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79AFC01F-BADC-483B-910F-D5BFC8252786}" type="pres">
      <dgm:prSet presAssocID="{AD9588D8-85B9-41BB-9DAA-3F0514E94055}" presName="level3hierChild" presStyleCnt="0"/>
      <dgm:spPr/>
    </dgm:pt>
    <dgm:pt modelId="{CF56B065-4F1B-440E-948C-D80DC3D83F6C}" type="pres">
      <dgm:prSet presAssocID="{D7D1723B-7C34-4556-9A99-FD1850360D0D}" presName="conn2-1" presStyleLbl="parChTrans1D3" presStyleIdx="2" presStyleCnt="4"/>
      <dgm:spPr/>
      <dgm:t>
        <a:bodyPr/>
        <a:lstStyle/>
        <a:p>
          <a:endParaRPr lang="nl-BE"/>
        </a:p>
      </dgm:t>
    </dgm:pt>
    <dgm:pt modelId="{EA8D5787-8E0B-45E7-B176-D230E6CC4894}" type="pres">
      <dgm:prSet presAssocID="{D7D1723B-7C34-4556-9A99-FD1850360D0D}" presName="connTx" presStyleLbl="parChTrans1D3" presStyleIdx="2" presStyleCnt="4"/>
      <dgm:spPr/>
      <dgm:t>
        <a:bodyPr/>
        <a:lstStyle/>
        <a:p>
          <a:endParaRPr lang="nl-BE"/>
        </a:p>
      </dgm:t>
    </dgm:pt>
    <dgm:pt modelId="{3278B40A-F7BB-42E9-B95E-4BE7427D9434}" type="pres">
      <dgm:prSet presAssocID="{8A99E681-7F26-4FBC-B125-5763238E02F2}" presName="root2" presStyleCnt="0"/>
      <dgm:spPr/>
    </dgm:pt>
    <dgm:pt modelId="{4D75E282-237E-472E-A898-1797BC619263}" type="pres">
      <dgm:prSet presAssocID="{8A99E681-7F26-4FBC-B125-5763238E02F2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91ABED63-BE7C-497B-A069-C3DC941B0D2B}" type="pres">
      <dgm:prSet presAssocID="{8A99E681-7F26-4FBC-B125-5763238E02F2}" presName="level3hierChild" presStyleCnt="0"/>
      <dgm:spPr/>
    </dgm:pt>
    <dgm:pt modelId="{DB110179-E9EC-49BB-847E-3A18B32B61BE}" type="pres">
      <dgm:prSet presAssocID="{16E3FD3F-1CCE-4478-9CC1-896E116C26D6}" presName="root1" presStyleCnt="0"/>
      <dgm:spPr/>
    </dgm:pt>
    <dgm:pt modelId="{5013B15C-3BC5-43CC-AADB-2A62E2E1CF08}" type="pres">
      <dgm:prSet presAssocID="{16E3FD3F-1CCE-4478-9CC1-896E116C26D6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C6EDEC48-9D6D-4D95-B188-7998E0D4F525}" type="pres">
      <dgm:prSet presAssocID="{16E3FD3F-1CCE-4478-9CC1-896E116C26D6}" presName="level2hierChild" presStyleCnt="0"/>
      <dgm:spPr/>
    </dgm:pt>
    <dgm:pt modelId="{310A9F99-B5B3-4E16-8AAF-8121917F7768}" type="pres">
      <dgm:prSet presAssocID="{5EE7DAF3-F09C-46FE-A624-D72FA27F67CC}" presName="conn2-1" presStyleLbl="parChTrans1D2" presStyleIdx="2" presStyleCnt="3"/>
      <dgm:spPr/>
      <dgm:t>
        <a:bodyPr/>
        <a:lstStyle/>
        <a:p>
          <a:endParaRPr lang="nl-BE"/>
        </a:p>
      </dgm:t>
    </dgm:pt>
    <dgm:pt modelId="{7D0BCF79-8FFB-4F51-BADC-399F8BD2581A}" type="pres">
      <dgm:prSet presAssocID="{5EE7DAF3-F09C-46FE-A624-D72FA27F67CC}" presName="connTx" presStyleLbl="parChTrans1D2" presStyleIdx="2" presStyleCnt="3"/>
      <dgm:spPr/>
      <dgm:t>
        <a:bodyPr/>
        <a:lstStyle/>
        <a:p>
          <a:endParaRPr lang="nl-BE"/>
        </a:p>
      </dgm:t>
    </dgm:pt>
    <dgm:pt modelId="{72E28AB4-77A1-45AB-8B41-CEFF3C75C31A}" type="pres">
      <dgm:prSet presAssocID="{C9D888C2-EFFB-4552-B40B-FA8BD4BF620C}" presName="root2" presStyleCnt="0"/>
      <dgm:spPr/>
    </dgm:pt>
    <dgm:pt modelId="{473AD1E9-5B62-4E7E-9F09-76D4682E6DE0}" type="pres">
      <dgm:prSet presAssocID="{C9D888C2-EFFB-4552-B40B-FA8BD4BF620C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48706B89-18C8-4FDF-9453-0E439E8A85A4}" type="pres">
      <dgm:prSet presAssocID="{C9D888C2-EFFB-4552-B40B-FA8BD4BF620C}" presName="level3hierChild" presStyleCnt="0"/>
      <dgm:spPr/>
    </dgm:pt>
    <dgm:pt modelId="{D31BC0A4-2CB4-4663-ADDF-6002ECFC2EF7}" type="pres">
      <dgm:prSet presAssocID="{72E2C939-15D1-4E8C-843E-252E6DD6B492}" presName="conn2-1" presStyleLbl="parChTrans1D3" presStyleIdx="3" presStyleCnt="4"/>
      <dgm:spPr/>
      <dgm:t>
        <a:bodyPr/>
        <a:lstStyle/>
        <a:p>
          <a:endParaRPr lang="nl-BE"/>
        </a:p>
      </dgm:t>
    </dgm:pt>
    <dgm:pt modelId="{05E1FFFF-DF0D-45D1-A7D5-5354181B4658}" type="pres">
      <dgm:prSet presAssocID="{72E2C939-15D1-4E8C-843E-252E6DD6B492}" presName="connTx" presStyleLbl="parChTrans1D3" presStyleIdx="3" presStyleCnt="4"/>
      <dgm:spPr/>
      <dgm:t>
        <a:bodyPr/>
        <a:lstStyle/>
        <a:p>
          <a:endParaRPr lang="nl-BE"/>
        </a:p>
      </dgm:t>
    </dgm:pt>
    <dgm:pt modelId="{5B917D0B-7F50-4450-97F1-36EF16449EE0}" type="pres">
      <dgm:prSet presAssocID="{C1152A72-95DB-4615-AA6F-DE105D449B9E}" presName="root2" presStyleCnt="0"/>
      <dgm:spPr/>
    </dgm:pt>
    <dgm:pt modelId="{301B2B15-B942-4BD1-95B3-8257630B6972}" type="pres">
      <dgm:prSet presAssocID="{C1152A72-95DB-4615-AA6F-DE105D449B9E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963C732B-A04C-4CD7-82F0-9ACF4B025BAD}" type="pres">
      <dgm:prSet presAssocID="{C1152A72-95DB-4615-AA6F-DE105D449B9E}" presName="level3hierChild" presStyleCnt="0"/>
      <dgm:spPr/>
    </dgm:pt>
  </dgm:ptLst>
  <dgm:cxnLst>
    <dgm:cxn modelId="{70C4EFCA-AF94-4EBC-ADB1-099DEFEF43BD}" srcId="{92E9F028-B582-4E77-B60F-728A431B49E3}" destId="{AD9588D8-85B9-41BB-9DAA-3F0514E94055}" srcOrd="1" destOrd="0" parTransId="{BD27EBF8-8A5B-4C6E-AA27-BCCD380A162C}" sibTransId="{A377DF32-286B-47D6-9FE9-2567857D3F4A}"/>
    <dgm:cxn modelId="{196CCC7D-67A5-41E3-B7F1-AF2E0DC7DC62}" type="presOf" srcId="{16E3FD3F-1CCE-4478-9CC1-896E116C26D6}" destId="{5013B15C-3BC5-43CC-AADB-2A62E2E1CF08}" srcOrd="0" destOrd="0" presId="urn:microsoft.com/office/officeart/2005/8/layout/hierarchy2"/>
    <dgm:cxn modelId="{8D01AB2E-101A-4C12-BE42-8DA01EAD801C}" srcId="{92E9F028-B582-4E77-B60F-728A431B49E3}" destId="{5A6E885F-3968-47DA-8686-6ABF1E03C31C}" srcOrd="0" destOrd="0" parTransId="{88EC99AA-B89E-463C-91EF-377D365904C6}" sibTransId="{C34E8EBE-BE32-4814-A1CA-E3944D9BD501}"/>
    <dgm:cxn modelId="{C07B7815-8252-4BB6-8458-6936AB6531A2}" type="presOf" srcId="{C1152A72-95DB-4615-AA6F-DE105D449B9E}" destId="{301B2B15-B942-4BD1-95B3-8257630B6972}" srcOrd="0" destOrd="0" presId="urn:microsoft.com/office/officeart/2005/8/layout/hierarchy2"/>
    <dgm:cxn modelId="{4F4C7D3A-D4EF-4ED1-BA9D-970C0FB9D0C8}" type="presOf" srcId="{BD27EBF8-8A5B-4C6E-AA27-BCCD380A162C}" destId="{F5F1E55A-0632-433A-A8F6-02C9777B6369}" srcOrd="1" destOrd="0" presId="urn:microsoft.com/office/officeart/2005/8/layout/hierarchy2"/>
    <dgm:cxn modelId="{AF1EC800-C8B6-47A8-BBDA-7B288520868E}" type="presOf" srcId="{C765E20A-3E78-4A47-AF9A-BB17DB0FD650}" destId="{4F0FA963-A846-4602-9ABE-DB5C096F2F43}" srcOrd="1" destOrd="0" presId="urn:microsoft.com/office/officeart/2005/8/layout/hierarchy2"/>
    <dgm:cxn modelId="{3E10A7EF-72E1-4BDC-A53D-F6EE1E4BE0A2}" type="presOf" srcId="{5EE7DAF3-F09C-46FE-A624-D72FA27F67CC}" destId="{7D0BCF79-8FFB-4F51-BADC-399F8BD2581A}" srcOrd="1" destOrd="0" presId="urn:microsoft.com/office/officeart/2005/8/layout/hierarchy2"/>
    <dgm:cxn modelId="{4B98A5B0-312A-4518-8DC9-08A702060653}" type="presOf" srcId="{D7D1723B-7C34-4556-9A99-FD1850360D0D}" destId="{CF56B065-4F1B-440E-948C-D80DC3D83F6C}" srcOrd="0" destOrd="0" presId="urn:microsoft.com/office/officeart/2005/8/layout/hierarchy2"/>
    <dgm:cxn modelId="{235E8197-C539-418E-8FB1-4D4DCF830BE5}" type="presOf" srcId="{88EC99AA-B89E-463C-91EF-377D365904C6}" destId="{3AA2B0A3-795E-4A6B-A64A-8D6C121F25E9}" srcOrd="1" destOrd="0" presId="urn:microsoft.com/office/officeart/2005/8/layout/hierarchy2"/>
    <dgm:cxn modelId="{7AD85906-89BD-4F16-839F-0961A54B0324}" type="presOf" srcId="{72E2C939-15D1-4E8C-843E-252E6DD6B492}" destId="{D31BC0A4-2CB4-4663-ADDF-6002ECFC2EF7}" srcOrd="0" destOrd="0" presId="urn:microsoft.com/office/officeart/2005/8/layout/hierarchy2"/>
    <dgm:cxn modelId="{5E16091D-CBDE-4592-8D4E-DAC9D820EA7B}" srcId="{C9D888C2-EFFB-4552-B40B-FA8BD4BF620C}" destId="{C1152A72-95DB-4615-AA6F-DE105D449B9E}" srcOrd="0" destOrd="0" parTransId="{72E2C939-15D1-4E8C-843E-252E6DD6B492}" sibTransId="{765E8599-B4CF-4C5F-88DD-6CD4B17F9B80}"/>
    <dgm:cxn modelId="{6CB68722-49C2-42C5-B30B-DBEAD776D8C7}" srcId="{AB6CD015-0D5C-4C39-94FC-9DED79885092}" destId="{16E3FD3F-1CCE-4478-9CC1-896E116C26D6}" srcOrd="1" destOrd="0" parTransId="{882C3872-31E1-427A-8049-7ACE52543CE0}" sibTransId="{B19AA96E-CCC7-45A8-ABD9-832874660446}"/>
    <dgm:cxn modelId="{23AFA715-E764-4702-825D-798FB3963A01}" type="presOf" srcId="{F9D8784E-F65B-4746-A63E-A34D8E69FDEF}" destId="{8D652040-2699-4D44-8629-74C2D554DC02}" srcOrd="1" destOrd="0" presId="urn:microsoft.com/office/officeart/2005/8/layout/hierarchy2"/>
    <dgm:cxn modelId="{486BDAD8-F871-4ECF-AF68-A6493595C936}" srcId="{5A6E885F-3968-47DA-8686-6ABF1E03C31C}" destId="{FB6520E1-88D5-498C-A657-ED562ABC28AC}" srcOrd="1" destOrd="0" parTransId="{F9D8784E-F65B-4746-A63E-A34D8E69FDEF}" sibTransId="{B4935416-A196-4F79-8A8F-561D5072438D}"/>
    <dgm:cxn modelId="{D40826ED-56A1-49B0-90E9-7EE4A5E27984}" type="presOf" srcId="{D7D1723B-7C34-4556-9A99-FD1850360D0D}" destId="{EA8D5787-8E0B-45E7-B176-D230E6CC4894}" srcOrd="1" destOrd="0" presId="urn:microsoft.com/office/officeart/2005/8/layout/hierarchy2"/>
    <dgm:cxn modelId="{5C690ECD-9EA1-4C4E-A014-27572C1EF28E}" type="presOf" srcId="{C9D888C2-EFFB-4552-B40B-FA8BD4BF620C}" destId="{473AD1E9-5B62-4E7E-9F09-76D4682E6DE0}" srcOrd="0" destOrd="0" presId="urn:microsoft.com/office/officeart/2005/8/layout/hierarchy2"/>
    <dgm:cxn modelId="{0C48A546-211B-4260-8B73-EFD12322244C}" type="presOf" srcId="{88EC99AA-B89E-463C-91EF-377D365904C6}" destId="{1BEBC509-CD7F-4BBA-9C5C-C3793D37D657}" srcOrd="0" destOrd="0" presId="urn:microsoft.com/office/officeart/2005/8/layout/hierarchy2"/>
    <dgm:cxn modelId="{63316B5B-BB66-4CC8-9CBE-76D678914DEB}" type="presOf" srcId="{92E9F028-B582-4E77-B60F-728A431B49E3}" destId="{604D31B9-15ED-46B7-91BE-D00639C336BA}" srcOrd="0" destOrd="0" presId="urn:microsoft.com/office/officeart/2005/8/layout/hierarchy2"/>
    <dgm:cxn modelId="{4015F1F1-950B-4D0B-97B7-CC29C936F19E}" srcId="{16E3FD3F-1CCE-4478-9CC1-896E116C26D6}" destId="{C9D888C2-EFFB-4552-B40B-FA8BD4BF620C}" srcOrd="0" destOrd="0" parTransId="{5EE7DAF3-F09C-46FE-A624-D72FA27F67CC}" sibTransId="{C7C3625B-0324-4652-A70E-F083257627BF}"/>
    <dgm:cxn modelId="{1114F249-338B-495F-8C08-22EB9F977923}" type="presOf" srcId="{F9D8784E-F65B-4746-A63E-A34D8E69FDEF}" destId="{A92D1BE1-EBFD-4D33-B811-0115EA0C9BDA}" srcOrd="0" destOrd="0" presId="urn:microsoft.com/office/officeart/2005/8/layout/hierarchy2"/>
    <dgm:cxn modelId="{274AB3E3-91EC-4FB9-9AA3-9CE635BAB754}" type="presOf" srcId="{8A99E681-7F26-4FBC-B125-5763238E02F2}" destId="{4D75E282-237E-472E-A898-1797BC619263}" srcOrd="0" destOrd="0" presId="urn:microsoft.com/office/officeart/2005/8/layout/hierarchy2"/>
    <dgm:cxn modelId="{535128F3-4797-486C-ACB1-8BFF1FBE371D}" type="presOf" srcId="{FB6520E1-88D5-498C-A657-ED562ABC28AC}" destId="{836630A6-C0BF-47BD-A19F-B0C9B550058B}" srcOrd="0" destOrd="0" presId="urn:microsoft.com/office/officeart/2005/8/layout/hierarchy2"/>
    <dgm:cxn modelId="{A7E3782A-1934-4C28-9D85-C81988F38940}" type="presOf" srcId="{9B115A66-DD61-450E-B0CC-72653394B792}" destId="{DABB01B5-4BEA-4441-ABF5-6408DE7B91AC}" srcOrd="0" destOrd="0" presId="urn:microsoft.com/office/officeart/2005/8/layout/hierarchy2"/>
    <dgm:cxn modelId="{B7169366-4623-4799-B570-38D3339FBFC1}" type="presOf" srcId="{BD27EBF8-8A5B-4C6E-AA27-BCCD380A162C}" destId="{62071995-EA49-419C-8701-ECF53B1B434F}" srcOrd="0" destOrd="0" presId="urn:microsoft.com/office/officeart/2005/8/layout/hierarchy2"/>
    <dgm:cxn modelId="{8EDCA3F8-DB1A-43B3-A87E-EAF4C8DCE960}" srcId="{AB6CD015-0D5C-4C39-94FC-9DED79885092}" destId="{92E9F028-B582-4E77-B60F-728A431B49E3}" srcOrd="0" destOrd="0" parTransId="{45E09204-4C95-40DB-9FC8-36B426F3AACB}" sibTransId="{6BA50036-CEDF-472C-87D1-108FBB243182}"/>
    <dgm:cxn modelId="{DF8054C2-5FB4-4155-A813-1EC1AE2FCB19}" type="presOf" srcId="{72E2C939-15D1-4E8C-843E-252E6DD6B492}" destId="{05E1FFFF-DF0D-45D1-A7D5-5354181B4658}" srcOrd="1" destOrd="0" presId="urn:microsoft.com/office/officeart/2005/8/layout/hierarchy2"/>
    <dgm:cxn modelId="{92FECE91-0A4B-40AD-9B19-13755BD9AD95}" type="presOf" srcId="{5A6E885F-3968-47DA-8686-6ABF1E03C31C}" destId="{5D2D8352-1C7A-409A-B498-7315CFDFA88B}" srcOrd="0" destOrd="0" presId="urn:microsoft.com/office/officeart/2005/8/layout/hierarchy2"/>
    <dgm:cxn modelId="{0EFBEE3A-8A0F-47CD-B23D-E481E8208E3D}" type="presOf" srcId="{AB6CD015-0D5C-4C39-94FC-9DED79885092}" destId="{A62049C7-2CA4-4361-8DC0-D4CE626DB3AD}" srcOrd="0" destOrd="0" presId="urn:microsoft.com/office/officeart/2005/8/layout/hierarchy2"/>
    <dgm:cxn modelId="{E9ABF8AB-A2E0-4287-BADC-7B56E218D360}" type="presOf" srcId="{AD9588D8-85B9-41BB-9DAA-3F0514E94055}" destId="{85D36DF7-5423-46B4-BD15-843562132794}" srcOrd="0" destOrd="0" presId="urn:microsoft.com/office/officeart/2005/8/layout/hierarchy2"/>
    <dgm:cxn modelId="{6822D783-C178-493F-B484-34120EF580D6}" srcId="{AD9588D8-85B9-41BB-9DAA-3F0514E94055}" destId="{8A99E681-7F26-4FBC-B125-5763238E02F2}" srcOrd="0" destOrd="0" parTransId="{D7D1723B-7C34-4556-9A99-FD1850360D0D}" sibTransId="{58D09D0F-EB25-4EEA-93F8-433FD9D34C8D}"/>
    <dgm:cxn modelId="{8F6B7656-B28B-4ACB-AD2B-37DD7E2C41AA}" srcId="{5A6E885F-3968-47DA-8686-6ABF1E03C31C}" destId="{9B115A66-DD61-450E-B0CC-72653394B792}" srcOrd="0" destOrd="0" parTransId="{C765E20A-3E78-4A47-AF9A-BB17DB0FD650}" sibTransId="{C70EB082-F592-4D00-9C99-5340342D4C80}"/>
    <dgm:cxn modelId="{0A506232-1058-4A07-970F-0DF0D607C0C9}" type="presOf" srcId="{5EE7DAF3-F09C-46FE-A624-D72FA27F67CC}" destId="{310A9F99-B5B3-4E16-8AAF-8121917F7768}" srcOrd="0" destOrd="0" presId="urn:microsoft.com/office/officeart/2005/8/layout/hierarchy2"/>
    <dgm:cxn modelId="{14596B36-45E7-446A-ABBA-AC56B693EBDA}" type="presOf" srcId="{C765E20A-3E78-4A47-AF9A-BB17DB0FD650}" destId="{D1CDFCA4-E446-4E3D-A754-66DEC34D396A}" srcOrd="0" destOrd="0" presId="urn:microsoft.com/office/officeart/2005/8/layout/hierarchy2"/>
    <dgm:cxn modelId="{AAD4EE35-F03C-4CDD-AD8F-CE45BA3A86C0}" type="presParOf" srcId="{A62049C7-2CA4-4361-8DC0-D4CE626DB3AD}" destId="{2911F266-2337-4388-AB84-1F910E2B016E}" srcOrd="0" destOrd="0" presId="urn:microsoft.com/office/officeart/2005/8/layout/hierarchy2"/>
    <dgm:cxn modelId="{E646029B-069A-442D-BD00-59645E0659CF}" type="presParOf" srcId="{2911F266-2337-4388-AB84-1F910E2B016E}" destId="{604D31B9-15ED-46B7-91BE-D00639C336BA}" srcOrd="0" destOrd="0" presId="urn:microsoft.com/office/officeart/2005/8/layout/hierarchy2"/>
    <dgm:cxn modelId="{7B9F3776-3D3D-4522-94CB-46B6CCECFF62}" type="presParOf" srcId="{2911F266-2337-4388-AB84-1F910E2B016E}" destId="{316FA18D-831D-4670-B708-C0205137A4F1}" srcOrd="1" destOrd="0" presId="urn:microsoft.com/office/officeart/2005/8/layout/hierarchy2"/>
    <dgm:cxn modelId="{BDC59590-1912-4068-8B7C-01AD09950598}" type="presParOf" srcId="{316FA18D-831D-4670-B708-C0205137A4F1}" destId="{1BEBC509-CD7F-4BBA-9C5C-C3793D37D657}" srcOrd="0" destOrd="0" presId="urn:microsoft.com/office/officeart/2005/8/layout/hierarchy2"/>
    <dgm:cxn modelId="{6B63B865-51F0-403B-AFFC-D22A0FAD2D0A}" type="presParOf" srcId="{1BEBC509-CD7F-4BBA-9C5C-C3793D37D657}" destId="{3AA2B0A3-795E-4A6B-A64A-8D6C121F25E9}" srcOrd="0" destOrd="0" presId="urn:microsoft.com/office/officeart/2005/8/layout/hierarchy2"/>
    <dgm:cxn modelId="{7EE71A3F-D9DD-4E7C-8CE5-35CADD41134D}" type="presParOf" srcId="{316FA18D-831D-4670-B708-C0205137A4F1}" destId="{E96B60B9-67C8-45D0-9A99-41FD764D9BD3}" srcOrd="1" destOrd="0" presId="urn:microsoft.com/office/officeart/2005/8/layout/hierarchy2"/>
    <dgm:cxn modelId="{FF2118FE-D2AD-4EC8-B208-FDB1E6B5F2AE}" type="presParOf" srcId="{E96B60B9-67C8-45D0-9A99-41FD764D9BD3}" destId="{5D2D8352-1C7A-409A-B498-7315CFDFA88B}" srcOrd="0" destOrd="0" presId="urn:microsoft.com/office/officeart/2005/8/layout/hierarchy2"/>
    <dgm:cxn modelId="{9CE327C2-2E08-460F-9FE8-FFF28728111C}" type="presParOf" srcId="{E96B60B9-67C8-45D0-9A99-41FD764D9BD3}" destId="{2B9C671A-15F7-4A8C-B495-D81D658774D4}" srcOrd="1" destOrd="0" presId="urn:microsoft.com/office/officeart/2005/8/layout/hierarchy2"/>
    <dgm:cxn modelId="{EF3C0848-330A-46EE-A6F6-4E22230F8707}" type="presParOf" srcId="{2B9C671A-15F7-4A8C-B495-D81D658774D4}" destId="{D1CDFCA4-E446-4E3D-A754-66DEC34D396A}" srcOrd="0" destOrd="0" presId="urn:microsoft.com/office/officeart/2005/8/layout/hierarchy2"/>
    <dgm:cxn modelId="{400E4242-ADDF-4763-A57A-C230D52D3F86}" type="presParOf" srcId="{D1CDFCA4-E446-4E3D-A754-66DEC34D396A}" destId="{4F0FA963-A846-4602-9ABE-DB5C096F2F43}" srcOrd="0" destOrd="0" presId="urn:microsoft.com/office/officeart/2005/8/layout/hierarchy2"/>
    <dgm:cxn modelId="{6DF06693-3712-46D6-A96D-42624F2A4AD2}" type="presParOf" srcId="{2B9C671A-15F7-4A8C-B495-D81D658774D4}" destId="{F4E6B43C-6133-4073-AC53-9C22F426C7F9}" srcOrd="1" destOrd="0" presId="urn:microsoft.com/office/officeart/2005/8/layout/hierarchy2"/>
    <dgm:cxn modelId="{795CE2FE-7148-4F45-B72E-F77B863D7668}" type="presParOf" srcId="{F4E6B43C-6133-4073-AC53-9C22F426C7F9}" destId="{DABB01B5-4BEA-4441-ABF5-6408DE7B91AC}" srcOrd="0" destOrd="0" presId="urn:microsoft.com/office/officeart/2005/8/layout/hierarchy2"/>
    <dgm:cxn modelId="{0387F717-CEC4-490E-97D6-8CDEB432844D}" type="presParOf" srcId="{F4E6B43C-6133-4073-AC53-9C22F426C7F9}" destId="{940152C1-09F0-4ABA-967A-B82A74059CDF}" srcOrd="1" destOrd="0" presId="urn:microsoft.com/office/officeart/2005/8/layout/hierarchy2"/>
    <dgm:cxn modelId="{938FF504-A3DE-449C-8A4F-44BAEA78967D}" type="presParOf" srcId="{2B9C671A-15F7-4A8C-B495-D81D658774D4}" destId="{A92D1BE1-EBFD-4D33-B811-0115EA0C9BDA}" srcOrd="2" destOrd="0" presId="urn:microsoft.com/office/officeart/2005/8/layout/hierarchy2"/>
    <dgm:cxn modelId="{6EF46877-5DA2-4D51-B3EF-9009B4412797}" type="presParOf" srcId="{A92D1BE1-EBFD-4D33-B811-0115EA0C9BDA}" destId="{8D652040-2699-4D44-8629-74C2D554DC02}" srcOrd="0" destOrd="0" presId="urn:microsoft.com/office/officeart/2005/8/layout/hierarchy2"/>
    <dgm:cxn modelId="{2067B703-29CD-43B0-B3A0-7FCC627BC437}" type="presParOf" srcId="{2B9C671A-15F7-4A8C-B495-D81D658774D4}" destId="{DA81C3D0-66AD-4586-A0AD-857D94EC8B9E}" srcOrd="3" destOrd="0" presId="urn:microsoft.com/office/officeart/2005/8/layout/hierarchy2"/>
    <dgm:cxn modelId="{A2845CBC-4537-4640-993E-471B49D56F8D}" type="presParOf" srcId="{DA81C3D0-66AD-4586-A0AD-857D94EC8B9E}" destId="{836630A6-C0BF-47BD-A19F-B0C9B550058B}" srcOrd="0" destOrd="0" presId="urn:microsoft.com/office/officeart/2005/8/layout/hierarchy2"/>
    <dgm:cxn modelId="{C116414B-7EB5-461C-A347-536FB5FEDA5D}" type="presParOf" srcId="{DA81C3D0-66AD-4586-A0AD-857D94EC8B9E}" destId="{295F28BC-2086-49A7-90E5-392B2BDECCCF}" srcOrd="1" destOrd="0" presId="urn:microsoft.com/office/officeart/2005/8/layout/hierarchy2"/>
    <dgm:cxn modelId="{A972C2A3-51C3-4A8C-87D1-D439757F8FAF}" type="presParOf" srcId="{316FA18D-831D-4670-B708-C0205137A4F1}" destId="{62071995-EA49-419C-8701-ECF53B1B434F}" srcOrd="2" destOrd="0" presId="urn:microsoft.com/office/officeart/2005/8/layout/hierarchy2"/>
    <dgm:cxn modelId="{4D53B2A1-E6EA-40F2-9EE6-F5BAD1D9954B}" type="presParOf" srcId="{62071995-EA49-419C-8701-ECF53B1B434F}" destId="{F5F1E55A-0632-433A-A8F6-02C9777B6369}" srcOrd="0" destOrd="0" presId="urn:microsoft.com/office/officeart/2005/8/layout/hierarchy2"/>
    <dgm:cxn modelId="{2FD324ED-D8BD-4832-AA4E-404AE155D643}" type="presParOf" srcId="{316FA18D-831D-4670-B708-C0205137A4F1}" destId="{F33EF676-2F4A-49FC-9577-3E9AFE152151}" srcOrd="3" destOrd="0" presId="urn:microsoft.com/office/officeart/2005/8/layout/hierarchy2"/>
    <dgm:cxn modelId="{948863AC-9561-46C3-8D1F-49140672A9B0}" type="presParOf" srcId="{F33EF676-2F4A-49FC-9577-3E9AFE152151}" destId="{85D36DF7-5423-46B4-BD15-843562132794}" srcOrd="0" destOrd="0" presId="urn:microsoft.com/office/officeart/2005/8/layout/hierarchy2"/>
    <dgm:cxn modelId="{CA1442D2-03D3-470A-B116-299D001744FD}" type="presParOf" srcId="{F33EF676-2F4A-49FC-9577-3E9AFE152151}" destId="{79AFC01F-BADC-483B-910F-D5BFC8252786}" srcOrd="1" destOrd="0" presId="urn:microsoft.com/office/officeart/2005/8/layout/hierarchy2"/>
    <dgm:cxn modelId="{144722EE-2E39-4568-8B30-C0C1AE6B9D40}" type="presParOf" srcId="{79AFC01F-BADC-483B-910F-D5BFC8252786}" destId="{CF56B065-4F1B-440E-948C-D80DC3D83F6C}" srcOrd="0" destOrd="0" presId="urn:microsoft.com/office/officeart/2005/8/layout/hierarchy2"/>
    <dgm:cxn modelId="{70F6F729-0097-4B5B-B3D4-DD9C7DB11121}" type="presParOf" srcId="{CF56B065-4F1B-440E-948C-D80DC3D83F6C}" destId="{EA8D5787-8E0B-45E7-B176-D230E6CC4894}" srcOrd="0" destOrd="0" presId="urn:microsoft.com/office/officeart/2005/8/layout/hierarchy2"/>
    <dgm:cxn modelId="{6BDB3058-B68F-4611-8377-E7EAE97189B3}" type="presParOf" srcId="{79AFC01F-BADC-483B-910F-D5BFC8252786}" destId="{3278B40A-F7BB-42E9-B95E-4BE7427D9434}" srcOrd="1" destOrd="0" presId="urn:microsoft.com/office/officeart/2005/8/layout/hierarchy2"/>
    <dgm:cxn modelId="{4285DC9A-BBBC-4CDF-97D2-CDEB22513575}" type="presParOf" srcId="{3278B40A-F7BB-42E9-B95E-4BE7427D9434}" destId="{4D75E282-237E-472E-A898-1797BC619263}" srcOrd="0" destOrd="0" presId="urn:microsoft.com/office/officeart/2005/8/layout/hierarchy2"/>
    <dgm:cxn modelId="{26596FFA-92BE-462B-9041-CE1BC1E32E95}" type="presParOf" srcId="{3278B40A-F7BB-42E9-B95E-4BE7427D9434}" destId="{91ABED63-BE7C-497B-A069-C3DC941B0D2B}" srcOrd="1" destOrd="0" presId="urn:microsoft.com/office/officeart/2005/8/layout/hierarchy2"/>
    <dgm:cxn modelId="{276EC84E-2C94-403B-B492-D1D190B5B03E}" type="presParOf" srcId="{A62049C7-2CA4-4361-8DC0-D4CE626DB3AD}" destId="{DB110179-E9EC-49BB-847E-3A18B32B61BE}" srcOrd="1" destOrd="0" presId="urn:microsoft.com/office/officeart/2005/8/layout/hierarchy2"/>
    <dgm:cxn modelId="{0C406175-660E-466E-B0D2-0C6698CF0AA8}" type="presParOf" srcId="{DB110179-E9EC-49BB-847E-3A18B32B61BE}" destId="{5013B15C-3BC5-43CC-AADB-2A62E2E1CF08}" srcOrd="0" destOrd="0" presId="urn:microsoft.com/office/officeart/2005/8/layout/hierarchy2"/>
    <dgm:cxn modelId="{C325DDBC-CE32-4D79-ADC9-84E1D345F06D}" type="presParOf" srcId="{DB110179-E9EC-49BB-847E-3A18B32B61BE}" destId="{C6EDEC48-9D6D-4D95-B188-7998E0D4F525}" srcOrd="1" destOrd="0" presId="urn:microsoft.com/office/officeart/2005/8/layout/hierarchy2"/>
    <dgm:cxn modelId="{6A157C2D-093B-49F0-99F0-3ABF74CFD3C8}" type="presParOf" srcId="{C6EDEC48-9D6D-4D95-B188-7998E0D4F525}" destId="{310A9F99-B5B3-4E16-8AAF-8121917F7768}" srcOrd="0" destOrd="0" presId="urn:microsoft.com/office/officeart/2005/8/layout/hierarchy2"/>
    <dgm:cxn modelId="{3C20A9C4-5F85-4B61-A6B3-FE8EEEB2FA81}" type="presParOf" srcId="{310A9F99-B5B3-4E16-8AAF-8121917F7768}" destId="{7D0BCF79-8FFB-4F51-BADC-399F8BD2581A}" srcOrd="0" destOrd="0" presId="urn:microsoft.com/office/officeart/2005/8/layout/hierarchy2"/>
    <dgm:cxn modelId="{F7E1B064-D2C7-47D2-A250-2968B066CC72}" type="presParOf" srcId="{C6EDEC48-9D6D-4D95-B188-7998E0D4F525}" destId="{72E28AB4-77A1-45AB-8B41-CEFF3C75C31A}" srcOrd="1" destOrd="0" presId="urn:microsoft.com/office/officeart/2005/8/layout/hierarchy2"/>
    <dgm:cxn modelId="{B48FE3BB-2E63-4F96-B4CF-1A0F331C8CE0}" type="presParOf" srcId="{72E28AB4-77A1-45AB-8B41-CEFF3C75C31A}" destId="{473AD1E9-5B62-4E7E-9F09-76D4682E6DE0}" srcOrd="0" destOrd="0" presId="urn:microsoft.com/office/officeart/2005/8/layout/hierarchy2"/>
    <dgm:cxn modelId="{056A19A5-2557-4399-9B4F-28E4549B7BB4}" type="presParOf" srcId="{72E28AB4-77A1-45AB-8B41-CEFF3C75C31A}" destId="{48706B89-18C8-4FDF-9453-0E439E8A85A4}" srcOrd="1" destOrd="0" presId="urn:microsoft.com/office/officeart/2005/8/layout/hierarchy2"/>
    <dgm:cxn modelId="{23BA9ABD-C74E-4E93-BF11-B34D8E97E053}" type="presParOf" srcId="{48706B89-18C8-4FDF-9453-0E439E8A85A4}" destId="{D31BC0A4-2CB4-4663-ADDF-6002ECFC2EF7}" srcOrd="0" destOrd="0" presId="urn:microsoft.com/office/officeart/2005/8/layout/hierarchy2"/>
    <dgm:cxn modelId="{43347B83-743E-411E-9669-7EB4427FC4E8}" type="presParOf" srcId="{D31BC0A4-2CB4-4663-ADDF-6002ECFC2EF7}" destId="{05E1FFFF-DF0D-45D1-A7D5-5354181B4658}" srcOrd="0" destOrd="0" presId="urn:microsoft.com/office/officeart/2005/8/layout/hierarchy2"/>
    <dgm:cxn modelId="{01AC45EE-3F5F-45DE-9CBD-39ED2AEC8686}" type="presParOf" srcId="{48706B89-18C8-4FDF-9453-0E439E8A85A4}" destId="{5B917D0B-7F50-4450-97F1-36EF16449EE0}" srcOrd="1" destOrd="0" presId="urn:microsoft.com/office/officeart/2005/8/layout/hierarchy2"/>
    <dgm:cxn modelId="{CAAF8DE4-FD7A-43CF-A623-CE37E333C095}" type="presParOf" srcId="{5B917D0B-7F50-4450-97F1-36EF16449EE0}" destId="{301B2B15-B942-4BD1-95B3-8257630B6972}" srcOrd="0" destOrd="0" presId="urn:microsoft.com/office/officeart/2005/8/layout/hierarchy2"/>
    <dgm:cxn modelId="{7E6CBD77-9DAC-4F14-A24B-D1861A9BB5B0}" type="presParOf" srcId="{5B917D0B-7F50-4450-97F1-36EF16449EE0}" destId="{963C732B-A04C-4CD7-82F0-9ACF4B025BA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AFCF80-B0DD-4736-AA8B-7F4899F8527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1D1A4E61-A428-41AC-8B98-669644663A95}">
      <dgm:prSet phldrT="[Tekst]"/>
      <dgm:spPr/>
      <dgm:t>
        <a:bodyPr/>
        <a:lstStyle/>
        <a:p>
          <a:r>
            <a:rPr lang="nl-BE" dirty="0" smtClean="0"/>
            <a:t>Werkrelatie</a:t>
          </a:r>
          <a:endParaRPr lang="nl-BE" dirty="0"/>
        </a:p>
      </dgm:t>
    </dgm:pt>
    <dgm:pt modelId="{92684E20-69C3-4D5A-8034-1DB23A6D0ED7}" type="parTrans" cxnId="{AA834BD5-0089-43D8-9C9D-D84DA7381271}">
      <dgm:prSet/>
      <dgm:spPr/>
      <dgm:t>
        <a:bodyPr/>
        <a:lstStyle/>
        <a:p>
          <a:endParaRPr lang="nl-BE"/>
        </a:p>
      </dgm:t>
    </dgm:pt>
    <dgm:pt modelId="{B19F4E80-F050-4015-9B9F-D7B4FF1EE3DE}" type="sibTrans" cxnId="{AA834BD5-0089-43D8-9C9D-D84DA7381271}">
      <dgm:prSet/>
      <dgm:spPr/>
      <dgm:t>
        <a:bodyPr/>
        <a:lstStyle/>
        <a:p>
          <a:endParaRPr lang="nl-BE"/>
        </a:p>
      </dgm:t>
    </dgm:pt>
    <dgm:pt modelId="{C9DA8499-8260-42D0-B791-08EE66BDBCAA}">
      <dgm:prSet phldrT="[Tekst]"/>
      <dgm:spPr/>
      <dgm:t>
        <a:bodyPr/>
        <a:lstStyle/>
        <a:p>
          <a:r>
            <a:rPr lang="nl-BE" dirty="0" smtClean="0"/>
            <a:t>Nieuw</a:t>
          </a:r>
          <a:endParaRPr lang="nl-BE" dirty="0"/>
        </a:p>
      </dgm:t>
    </dgm:pt>
    <dgm:pt modelId="{2B3719C2-A5AA-428D-9857-8807AAE9B320}" type="parTrans" cxnId="{B5ED53D4-E7A4-4D38-8D5B-A0AA96B5F33C}">
      <dgm:prSet/>
      <dgm:spPr/>
      <dgm:t>
        <a:bodyPr/>
        <a:lstStyle/>
        <a:p>
          <a:endParaRPr lang="nl-BE"/>
        </a:p>
      </dgm:t>
    </dgm:pt>
    <dgm:pt modelId="{BC688968-47E5-498B-828F-7D809475FD87}" type="sibTrans" cxnId="{B5ED53D4-E7A4-4D38-8D5B-A0AA96B5F33C}">
      <dgm:prSet/>
      <dgm:spPr/>
      <dgm:t>
        <a:bodyPr/>
        <a:lstStyle/>
        <a:p>
          <a:endParaRPr lang="nl-BE"/>
        </a:p>
      </dgm:t>
    </dgm:pt>
    <dgm:pt modelId="{3C8F3D2E-653B-4BB9-A397-ECD5FD402910}">
      <dgm:prSet phldrT="[Tekst]"/>
      <dgm:spPr/>
      <dgm:t>
        <a:bodyPr/>
        <a:lstStyle/>
        <a:p>
          <a:r>
            <a:rPr lang="nl-BE" dirty="0" smtClean="0"/>
            <a:t>Hangt niet aan ingediende kostenlijn</a:t>
          </a:r>
          <a:endParaRPr lang="nl-BE" dirty="0"/>
        </a:p>
      </dgm:t>
    </dgm:pt>
    <dgm:pt modelId="{5CEFB9E2-846E-4AFB-84D4-388CF8BA3DCC}" type="parTrans" cxnId="{5FE91DE9-FBF2-4A50-B408-AACE5152F29B}">
      <dgm:prSet/>
      <dgm:spPr/>
      <dgm:t>
        <a:bodyPr/>
        <a:lstStyle/>
        <a:p>
          <a:endParaRPr lang="nl-BE"/>
        </a:p>
      </dgm:t>
    </dgm:pt>
    <dgm:pt modelId="{F5D099AF-5FDF-401E-A749-EAA3ACECB379}" type="sibTrans" cxnId="{5FE91DE9-FBF2-4A50-B408-AACE5152F29B}">
      <dgm:prSet/>
      <dgm:spPr/>
      <dgm:t>
        <a:bodyPr/>
        <a:lstStyle/>
        <a:p>
          <a:endParaRPr lang="nl-BE"/>
        </a:p>
      </dgm:t>
    </dgm:pt>
    <dgm:pt modelId="{ECDC756D-B134-4DC6-A3C0-DE8C756D56BA}">
      <dgm:prSet phldrT="[Tekst]"/>
      <dgm:spPr/>
      <dgm:t>
        <a:bodyPr/>
        <a:lstStyle/>
        <a:p>
          <a:r>
            <a:rPr lang="nl-BE" dirty="0" smtClean="0"/>
            <a:t>Bestaand</a:t>
          </a:r>
          <a:endParaRPr lang="nl-BE" dirty="0"/>
        </a:p>
      </dgm:t>
    </dgm:pt>
    <dgm:pt modelId="{642521E0-B4C6-4928-9B34-DAF1E085F0EE}" type="parTrans" cxnId="{80D09200-A805-4107-84BF-794DCA0DFB62}">
      <dgm:prSet/>
      <dgm:spPr/>
      <dgm:t>
        <a:bodyPr/>
        <a:lstStyle/>
        <a:p>
          <a:endParaRPr lang="nl-BE"/>
        </a:p>
      </dgm:t>
    </dgm:pt>
    <dgm:pt modelId="{026C0534-B718-4A8E-B73F-BDF3F3795AE1}" type="sibTrans" cxnId="{80D09200-A805-4107-84BF-794DCA0DFB62}">
      <dgm:prSet/>
      <dgm:spPr/>
      <dgm:t>
        <a:bodyPr/>
        <a:lstStyle/>
        <a:p>
          <a:endParaRPr lang="nl-BE"/>
        </a:p>
      </dgm:t>
    </dgm:pt>
    <dgm:pt modelId="{E1E01737-F9AD-4732-98BD-DC7A5F93AFF8}">
      <dgm:prSet phldrT="[Tekst]"/>
      <dgm:spPr/>
      <dgm:t>
        <a:bodyPr/>
        <a:lstStyle/>
        <a:p>
          <a:r>
            <a:rPr lang="nl-BE" dirty="0" smtClean="0"/>
            <a:t>Nog niet ingediende kostenlijn(en)</a:t>
          </a:r>
          <a:endParaRPr lang="nl-BE" dirty="0"/>
        </a:p>
      </dgm:t>
    </dgm:pt>
    <dgm:pt modelId="{4A6E9FAA-AD04-4108-BA72-62CE40AECCAC}" type="parTrans" cxnId="{2D8A1D90-2CC3-46A7-BC8C-569B2822946C}">
      <dgm:prSet/>
      <dgm:spPr/>
      <dgm:t>
        <a:bodyPr/>
        <a:lstStyle/>
        <a:p>
          <a:endParaRPr lang="nl-BE"/>
        </a:p>
      </dgm:t>
    </dgm:pt>
    <dgm:pt modelId="{055B4005-14B0-48C7-B3E1-4C4B357E4482}" type="sibTrans" cxnId="{2D8A1D90-2CC3-46A7-BC8C-569B2822946C}">
      <dgm:prSet/>
      <dgm:spPr/>
      <dgm:t>
        <a:bodyPr/>
        <a:lstStyle/>
        <a:p>
          <a:endParaRPr lang="nl-BE"/>
        </a:p>
      </dgm:t>
    </dgm:pt>
    <dgm:pt modelId="{5E0132B9-981A-45C8-9055-32BB7639B501}">
      <dgm:prSet phldrT="[Tekst]"/>
      <dgm:spPr/>
      <dgm:t>
        <a:bodyPr/>
        <a:lstStyle/>
        <a:p>
          <a:r>
            <a:rPr lang="nl-BE" dirty="0" smtClean="0"/>
            <a:t>Ingediende kostenlijn</a:t>
          </a:r>
          <a:endParaRPr lang="nl-BE" dirty="0"/>
        </a:p>
      </dgm:t>
    </dgm:pt>
    <dgm:pt modelId="{EE5F7D22-EC79-42B8-8436-7AC9D61F2B32}" type="parTrans" cxnId="{056C8EAB-F138-444D-8091-1AC0CFCFE478}">
      <dgm:prSet/>
      <dgm:spPr/>
      <dgm:t>
        <a:bodyPr/>
        <a:lstStyle/>
        <a:p>
          <a:endParaRPr lang="nl-BE"/>
        </a:p>
      </dgm:t>
    </dgm:pt>
    <dgm:pt modelId="{F8DE2E25-5CFA-450C-A9E5-CB350D6BEDD2}" type="sibTrans" cxnId="{056C8EAB-F138-444D-8091-1AC0CFCFE478}">
      <dgm:prSet/>
      <dgm:spPr/>
      <dgm:t>
        <a:bodyPr/>
        <a:lstStyle/>
        <a:p>
          <a:endParaRPr lang="nl-BE"/>
        </a:p>
      </dgm:t>
    </dgm:pt>
    <dgm:pt modelId="{94B29DC1-0191-4B41-B6CF-AB4B22FB41E6}">
      <dgm:prSet phldrT="[Tekst]"/>
      <dgm:spPr>
        <a:solidFill>
          <a:srgbClr val="FFC000"/>
        </a:solidFill>
      </dgm:spPr>
      <dgm:t>
        <a:bodyPr/>
        <a:lstStyle/>
        <a:p>
          <a:r>
            <a:rPr lang="nl-BE" dirty="0" smtClean="0">
              <a:solidFill>
                <a:schemeClr val="tx1"/>
              </a:solidFill>
            </a:rPr>
            <a:t>Niet meer bewerken: info naar dossierbehandelaar voor aanvulling</a:t>
          </a:r>
          <a:endParaRPr lang="nl-BE" dirty="0">
            <a:solidFill>
              <a:schemeClr val="tx1"/>
            </a:solidFill>
          </a:endParaRPr>
        </a:p>
      </dgm:t>
    </dgm:pt>
    <dgm:pt modelId="{3BBDCA6E-F5CD-4F2A-9356-BAEDAD15AC44}" type="parTrans" cxnId="{E7D6BEC3-3346-4808-8264-BE019973AA99}">
      <dgm:prSet/>
      <dgm:spPr/>
      <dgm:t>
        <a:bodyPr/>
        <a:lstStyle/>
        <a:p>
          <a:endParaRPr lang="nl-BE"/>
        </a:p>
      </dgm:t>
    </dgm:pt>
    <dgm:pt modelId="{E26AC059-CE48-4B1F-9F08-9CA71637800F}" type="sibTrans" cxnId="{E7D6BEC3-3346-4808-8264-BE019973AA99}">
      <dgm:prSet/>
      <dgm:spPr/>
      <dgm:t>
        <a:bodyPr/>
        <a:lstStyle/>
        <a:p>
          <a:endParaRPr lang="nl-BE"/>
        </a:p>
      </dgm:t>
    </dgm:pt>
    <dgm:pt modelId="{D2C9CE5D-4FC3-4DFD-AF1F-36F03532EB09}">
      <dgm:prSet phldrT="[Tekst]"/>
      <dgm:spPr>
        <a:solidFill>
          <a:srgbClr val="00B050"/>
        </a:solidFill>
      </dgm:spPr>
      <dgm:t>
        <a:bodyPr/>
        <a:lstStyle/>
        <a:p>
          <a:r>
            <a:rPr lang="nl-BE" dirty="0" smtClean="0"/>
            <a:t>U wijzigt naar wens</a:t>
          </a:r>
          <a:endParaRPr lang="nl-BE" dirty="0"/>
        </a:p>
      </dgm:t>
    </dgm:pt>
    <dgm:pt modelId="{A6CC65B6-0F3D-428D-AB38-2C076C132020}" type="parTrans" cxnId="{0D9626F8-8AC1-4324-825A-BE39AC393B3B}">
      <dgm:prSet/>
      <dgm:spPr/>
      <dgm:t>
        <a:bodyPr/>
        <a:lstStyle/>
        <a:p>
          <a:endParaRPr lang="nl-BE"/>
        </a:p>
      </dgm:t>
    </dgm:pt>
    <dgm:pt modelId="{80FA74CF-CAB8-4683-BC3D-FE556A05F5A5}" type="sibTrans" cxnId="{0D9626F8-8AC1-4324-825A-BE39AC393B3B}">
      <dgm:prSet/>
      <dgm:spPr/>
      <dgm:t>
        <a:bodyPr/>
        <a:lstStyle/>
        <a:p>
          <a:endParaRPr lang="nl-BE"/>
        </a:p>
      </dgm:t>
    </dgm:pt>
    <dgm:pt modelId="{B8EB539B-5B6A-41E8-88AD-81BB30DE8455}">
      <dgm:prSet phldrT="[Tekst]"/>
      <dgm:spPr>
        <a:solidFill>
          <a:srgbClr val="00B050"/>
        </a:solidFill>
      </dgm:spPr>
      <dgm:t>
        <a:bodyPr/>
        <a:lstStyle/>
        <a:p>
          <a:r>
            <a:rPr lang="nl-BE" dirty="0" smtClean="0"/>
            <a:t>U wijzigt naar wens</a:t>
          </a:r>
          <a:endParaRPr lang="nl-BE" dirty="0"/>
        </a:p>
      </dgm:t>
    </dgm:pt>
    <dgm:pt modelId="{2A932639-5678-45D0-BC6D-1CBFA554821F}" type="parTrans" cxnId="{2B0BDF47-5EE8-43D9-AE7F-EE6BAD5B1C33}">
      <dgm:prSet/>
      <dgm:spPr/>
      <dgm:t>
        <a:bodyPr/>
        <a:lstStyle/>
        <a:p>
          <a:endParaRPr lang="nl-BE"/>
        </a:p>
      </dgm:t>
    </dgm:pt>
    <dgm:pt modelId="{66ED4FB9-1D92-405E-A9AD-F3075C7AE19A}" type="sibTrans" cxnId="{2B0BDF47-5EE8-43D9-AE7F-EE6BAD5B1C33}">
      <dgm:prSet/>
      <dgm:spPr/>
      <dgm:t>
        <a:bodyPr/>
        <a:lstStyle/>
        <a:p>
          <a:endParaRPr lang="nl-BE"/>
        </a:p>
      </dgm:t>
    </dgm:pt>
    <dgm:pt modelId="{2AA95786-A7F6-4AD6-9558-25567273578B}" type="pres">
      <dgm:prSet presAssocID="{BDAFCF80-B0DD-4736-AA8B-7F4899F852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FC989C59-53CA-4E2D-8E26-AF43F42D5176}" type="pres">
      <dgm:prSet presAssocID="{1D1A4E61-A428-41AC-8B98-669644663A95}" presName="root1" presStyleCnt="0"/>
      <dgm:spPr/>
    </dgm:pt>
    <dgm:pt modelId="{D3610899-C8F2-4D86-ABB1-AF5408AD6E32}" type="pres">
      <dgm:prSet presAssocID="{1D1A4E61-A428-41AC-8B98-669644663A9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D6AC65E1-BB4D-44F4-960E-14AB9FDA1255}" type="pres">
      <dgm:prSet presAssocID="{1D1A4E61-A428-41AC-8B98-669644663A95}" presName="level2hierChild" presStyleCnt="0"/>
      <dgm:spPr/>
    </dgm:pt>
    <dgm:pt modelId="{B9D23D9B-0C70-456D-BE31-C6CA7C51C6EB}" type="pres">
      <dgm:prSet presAssocID="{2B3719C2-A5AA-428D-9857-8807AAE9B320}" presName="conn2-1" presStyleLbl="parChTrans1D2" presStyleIdx="0" presStyleCnt="2"/>
      <dgm:spPr/>
      <dgm:t>
        <a:bodyPr/>
        <a:lstStyle/>
        <a:p>
          <a:endParaRPr lang="nl-BE"/>
        </a:p>
      </dgm:t>
    </dgm:pt>
    <dgm:pt modelId="{EAF7E1AF-36ED-44E4-9235-27CD6C8D76DE}" type="pres">
      <dgm:prSet presAssocID="{2B3719C2-A5AA-428D-9857-8807AAE9B320}" presName="connTx" presStyleLbl="parChTrans1D2" presStyleIdx="0" presStyleCnt="2"/>
      <dgm:spPr/>
      <dgm:t>
        <a:bodyPr/>
        <a:lstStyle/>
        <a:p>
          <a:endParaRPr lang="nl-BE"/>
        </a:p>
      </dgm:t>
    </dgm:pt>
    <dgm:pt modelId="{D430710F-D2FA-45E9-B599-C81384CC1A51}" type="pres">
      <dgm:prSet presAssocID="{C9DA8499-8260-42D0-B791-08EE66BDBCAA}" presName="root2" presStyleCnt="0"/>
      <dgm:spPr/>
    </dgm:pt>
    <dgm:pt modelId="{27BBB5F2-FDA8-4CA4-B2CB-3316F5CA8492}" type="pres">
      <dgm:prSet presAssocID="{C9DA8499-8260-42D0-B791-08EE66BDBCAA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2D651213-F0E6-4FD6-BBE6-4867654D300C}" type="pres">
      <dgm:prSet presAssocID="{C9DA8499-8260-42D0-B791-08EE66BDBCAA}" presName="level3hierChild" presStyleCnt="0"/>
      <dgm:spPr/>
    </dgm:pt>
    <dgm:pt modelId="{13590A2D-C2AA-479A-9BAF-B5435DEB64CE}" type="pres">
      <dgm:prSet presAssocID="{5CEFB9E2-846E-4AFB-84D4-388CF8BA3DCC}" presName="conn2-1" presStyleLbl="parChTrans1D3" presStyleIdx="0" presStyleCnt="3"/>
      <dgm:spPr/>
      <dgm:t>
        <a:bodyPr/>
        <a:lstStyle/>
        <a:p>
          <a:endParaRPr lang="nl-BE"/>
        </a:p>
      </dgm:t>
    </dgm:pt>
    <dgm:pt modelId="{BDCCB1F6-F780-4E3F-9103-881767355A51}" type="pres">
      <dgm:prSet presAssocID="{5CEFB9E2-846E-4AFB-84D4-388CF8BA3DCC}" presName="connTx" presStyleLbl="parChTrans1D3" presStyleIdx="0" presStyleCnt="3"/>
      <dgm:spPr/>
      <dgm:t>
        <a:bodyPr/>
        <a:lstStyle/>
        <a:p>
          <a:endParaRPr lang="nl-BE"/>
        </a:p>
      </dgm:t>
    </dgm:pt>
    <dgm:pt modelId="{80A608D5-F51F-4CD4-8BFF-7C4C26BC889B}" type="pres">
      <dgm:prSet presAssocID="{3C8F3D2E-653B-4BB9-A397-ECD5FD402910}" presName="root2" presStyleCnt="0"/>
      <dgm:spPr/>
    </dgm:pt>
    <dgm:pt modelId="{FF53E791-ED46-4375-B811-B5E5D4326AC3}" type="pres">
      <dgm:prSet presAssocID="{3C8F3D2E-653B-4BB9-A397-ECD5FD402910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48BA47BC-BC8D-4ED8-90CE-60D4FE048BE7}" type="pres">
      <dgm:prSet presAssocID="{3C8F3D2E-653B-4BB9-A397-ECD5FD402910}" presName="level3hierChild" presStyleCnt="0"/>
      <dgm:spPr/>
    </dgm:pt>
    <dgm:pt modelId="{886ED137-9A36-4489-98F6-89744C5B7AF0}" type="pres">
      <dgm:prSet presAssocID="{A6CC65B6-0F3D-428D-AB38-2C076C132020}" presName="conn2-1" presStyleLbl="parChTrans1D4" presStyleIdx="0" presStyleCnt="3"/>
      <dgm:spPr/>
      <dgm:t>
        <a:bodyPr/>
        <a:lstStyle/>
        <a:p>
          <a:endParaRPr lang="nl-BE"/>
        </a:p>
      </dgm:t>
    </dgm:pt>
    <dgm:pt modelId="{146D6364-7719-4E4D-BDBB-FF594F6F7532}" type="pres">
      <dgm:prSet presAssocID="{A6CC65B6-0F3D-428D-AB38-2C076C132020}" presName="connTx" presStyleLbl="parChTrans1D4" presStyleIdx="0" presStyleCnt="3"/>
      <dgm:spPr/>
      <dgm:t>
        <a:bodyPr/>
        <a:lstStyle/>
        <a:p>
          <a:endParaRPr lang="nl-BE"/>
        </a:p>
      </dgm:t>
    </dgm:pt>
    <dgm:pt modelId="{1D7B7D99-31EE-4C67-9B49-12171B6ED05A}" type="pres">
      <dgm:prSet presAssocID="{D2C9CE5D-4FC3-4DFD-AF1F-36F03532EB09}" presName="root2" presStyleCnt="0"/>
      <dgm:spPr/>
    </dgm:pt>
    <dgm:pt modelId="{98E8B6F4-B4E8-4AB3-ADC6-8C9748B7F246}" type="pres">
      <dgm:prSet presAssocID="{D2C9CE5D-4FC3-4DFD-AF1F-36F03532EB09}" presName="LevelTwoTextNode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D824D56E-5F8E-4D49-819D-AD434D2614E1}" type="pres">
      <dgm:prSet presAssocID="{D2C9CE5D-4FC3-4DFD-AF1F-36F03532EB09}" presName="level3hierChild" presStyleCnt="0"/>
      <dgm:spPr/>
    </dgm:pt>
    <dgm:pt modelId="{8F8D21B7-95AE-42DD-A140-8CE4E8F14141}" type="pres">
      <dgm:prSet presAssocID="{642521E0-B4C6-4928-9B34-DAF1E085F0EE}" presName="conn2-1" presStyleLbl="parChTrans1D2" presStyleIdx="1" presStyleCnt="2"/>
      <dgm:spPr/>
      <dgm:t>
        <a:bodyPr/>
        <a:lstStyle/>
        <a:p>
          <a:endParaRPr lang="nl-BE"/>
        </a:p>
      </dgm:t>
    </dgm:pt>
    <dgm:pt modelId="{F93A7229-595C-417C-8581-A55E2034AE55}" type="pres">
      <dgm:prSet presAssocID="{642521E0-B4C6-4928-9B34-DAF1E085F0EE}" presName="connTx" presStyleLbl="parChTrans1D2" presStyleIdx="1" presStyleCnt="2"/>
      <dgm:spPr/>
      <dgm:t>
        <a:bodyPr/>
        <a:lstStyle/>
        <a:p>
          <a:endParaRPr lang="nl-BE"/>
        </a:p>
      </dgm:t>
    </dgm:pt>
    <dgm:pt modelId="{99FC83AE-9359-4A4F-95A1-D6F0A34AE5D8}" type="pres">
      <dgm:prSet presAssocID="{ECDC756D-B134-4DC6-A3C0-DE8C756D56BA}" presName="root2" presStyleCnt="0"/>
      <dgm:spPr/>
    </dgm:pt>
    <dgm:pt modelId="{EB224598-FD13-4E61-A508-D19493684AD0}" type="pres">
      <dgm:prSet presAssocID="{ECDC756D-B134-4DC6-A3C0-DE8C756D56BA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2199AFA0-FF0E-469C-B2B2-16A402C85E3E}" type="pres">
      <dgm:prSet presAssocID="{ECDC756D-B134-4DC6-A3C0-DE8C756D56BA}" presName="level3hierChild" presStyleCnt="0"/>
      <dgm:spPr/>
    </dgm:pt>
    <dgm:pt modelId="{EE3F8AC8-9D15-49A0-8C78-A946B1EA7565}" type="pres">
      <dgm:prSet presAssocID="{4A6E9FAA-AD04-4108-BA72-62CE40AECCAC}" presName="conn2-1" presStyleLbl="parChTrans1D3" presStyleIdx="1" presStyleCnt="3"/>
      <dgm:spPr/>
      <dgm:t>
        <a:bodyPr/>
        <a:lstStyle/>
        <a:p>
          <a:endParaRPr lang="nl-BE"/>
        </a:p>
      </dgm:t>
    </dgm:pt>
    <dgm:pt modelId="{8B87F631-C15E-4A28-8B78-A5155EEFD883}" type="pres">
      <dgm:prSet presAssocID="{4A6E9FAA-AD04-4108-BA72-62CE40AECCAC}" presName="connTx" presStyleLbl="parChTrans1D3" presStyleIdx="1" presStyleCnt="3"/>
      <dgm:spPr/>
      <dgm:t>
        <a:bodyPr/>
        <a:lstStyle/>
        <a:p>
          <a:endParaRPr lang="nl-BE"/>
        </a:p>
      </dgm:t>
    </dgm:pt>
    <dgm:pt modelId="{ED4A919D-CB34-4ABA-B37C-9BACCC36FAEC}" type="pres">
      <dgm:prSet presAssocID="{E1E01737-F9AD-4732-98BD-DC7A5F93AFF8}" presName="root2" presStyleCnt="0"/>
      <dgm:spPr/>
    </dgm:pt>
    <dgm:pt modelId="{BB305469-5BD6-4A6B-92BE-03EB72EA0CF2}" type="pres">
      <dgm:prSet presAssocID="{E1E01737-F9AD-4732-98BD-DC7A5F93AFF8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E089FE4D-2874-4F3D-9934-3864A881D73A}" type="pres">
      <dgm:prSet presAssocID="{E1E01737-F9AD-4732-98BD-DC7A5F93AFF8}" presName="level3hierChild" presStyleCnt="0"/>
      <dgm:spPr/>
    </dgm:pt>
    <dgm:pt modelId="{073300FF-8D64-42A1-8B9B-5A8CD805D290}" type="pres">
      <dgm:prSet presAssocID="{2A932639-5678-45D0-BC6D-1CBFA554821F}" presName="conn2-1" presStyleLbl="parChTrans1D4" presStyleIdx="1" presStyleCnt="3"/>
      <dgm:spPr/>
      <dgm:t>
        <a:bodyPr/>
        <a:lstStyle/>
        <a:p>
          <a:endParaRPr lang="nl-BE"/>
        </a:p>
      </dgm:t>
    </dgm:pt>
    <dgm:pt modelId="{01DBE5D6-E7AA-47CE-B8DF-FDCA03E076E9}" type="pres">
      <dgm:prSet presAssocID="{2A932639-5678-45D0-BC6D-1CBFA554821F}" presName="connTx" presStyleLbl="parChTrans1D4" presStyleIdx="1" presStyleCnt="3"/>
      <dgm:spPr/>
      <dgm:t>
        <a:bodyPr/>
        <a:lstStyle/>
        <a:p>
          <a:endParaRPr lang="nl-BE"/>
        </a:p>
      </dgm:t>
    </dgm:pt>
    <dgm:pt modelId="{98CEF31A-8A0A-417A-A854-FC15375907DB}" type="pres">
      <dgm:prSet presAssocID="{B8EB539B-5B6A-41E8-88AD-81BB30DE8455}" presName="root2" presStyleCnt="0"/>
      <dgm:spPr/>
    </dgm:pt>
    <dgm:pt modelId="{971AC707-48D6-4DBF-80DB-D26756527DF2}" type="pres">
      <dgm:prSet presAssocID="{B8EB539B-5B6A-41E8-88AD-81BB30DE8455}" presName="LevelTwoTextNode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EAF4FA03-7804-471A-8940-8B66C229CF24}" type="pres">
      <dgm:prSet presAssocID="{B8EB539B-5B6A-41E8-88AD-81BB30DE8455}" presName="level3hierChild" presStyleCnt="0"/>
      <dgm:spPr/>
    </dgm:pt>
    <dgm:pt modelId="{34105207-D274-4FFC-89A1-27BE97D34C6B}" type="pres">
      <dgm:prSet presAssocID="{EE5F7D22-EC79-42B8-8436-7AC9D61F2B32}" presName="conn2-1" presStyleLbl="parChTrans1D3" presStyleIdx="2" presStyleCnt="3"/>
      <dgm:spPr/>
      <dgm:t>
        <a:bodyPr/>
        <a:lstStyle/>
        <a:p>
          <a:endParaRPr lang="nl-BE"/>
        </a:p>
      </dgm:t>
    </dgm:pt>
    <dgm:pt modelId="{E55B67F5-5112-4A95-8181-229896F54F12}" type="pres">
      <dgm:prSet presAssocID="{EE5F7D22-EC79-42B8-8436-7AC9D61F2B32}" presName="connTx" presStyleLbl="parChTrans1D3" presStyleIdx="2" presStyleCnt="3"/>
      <dgm:spPr/>
      <dgm:t>
        <a:bodyPr/>
        <a:lstStyle/>
        <a:p>
          <a:endParaRPr lang="nl-BE"/>
        </a:p>
      </dgm:t>
    </dgm:pt>
    <dgm:pt modelId="{F1E4DBCE-5A1A-4697-9887-62A41D63140D}" type="pres">
      <dgm:prSet presAssocID="{5E0132B9-981A-45C8-9055-32BB7639B501}" presName="root2" presStyleCnt="0"/>
      <dgm:spPr/>
    </dgm:pt>
    <dgm:pt modelId="{9836BC89-D885-47E0-AFFB-1ADE6803C097}" type="pres">
      <dgm:prSet presAssocID="{5E0132B9-981A-45C8-9055-32BB7639B501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067272BD-3D95-463C-AFAC-B51338F839D6}" type="pres">
      <dgm:prSet presAssocID="{5E0132B9-981A-45C8-9055-32BB7639B501}" presName="level3hierChild" presStyleCnt="0"/>
      <dgm:spPr/>
    </dgm:pt>
    <dgm:pt modelId="{12DB2D72-1463-4242-8A98-84ED57EE09F9}" type="pres">
      <dgm:prSet presAssocID="{3BBDCA6E-F5CD-4F2A-9356-BAEDAD15AC44}" presName="conn2-1" presStyleLbl="parChTrans1D4" presStyleIdx="2" presStyleCnt="3"/>
      <dgm:spPr/>
      <dgm:t>
        <a:bodyPr/>
        <a:lstStyle/>
        <a:p>
          <a:endParaRPr lang="nl-BE"/>
        </a:p>
      </dgm:t>
    </dgm:pt>
    <dgm:pt modelId="{4F497395-CE4B-47C2-8114-665A8B2367C1}" type="pres">
      <dgm:prSet presAssocID="{3BBDCA6E-F5CD-4F2A-9356-BAEDAD15AC44}" presName="connTx" presStyleLbl="parChTrans1D4" presStyleIdx="2" presStyleCnt="3"/>
      <dgm:spPr/>
      <dgm:t>
        <a:bodyPr/>
        <a:lstStyle/>
        <a:p>
          <a:endParaRPr lang="nl-BE"/>
        </a:p>
      </dgm:t>
    </dgm:pt>
    <dgm:pt modelId="{26E9A4B8-1F66-4E56-A754-B006E9F85536}" type="pres">
      <dgm:prSet presAssocID="{94B29DC1-0191-4B41-B6CF-AB4B22FB41E6}" presName="root2" presStyleCnt="0"/>
      <dgm:spPr/>
    </dgm:pt>
    <dgm:pt modelId="{A312B90A-0AA5-44E4-8E54-94EE4404887B}" type="pres">
      <dgm:prSet presAssocID="{94B29DC1-0191-4B41-B6CF-AB4B22FB41E6}" presName="LevelTwoTextNode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F0A36C43-7C0E-4AB0-89E3-F3486B6FAC5F}" type="pres">
      <dgm:prSet presAssocID="{94B29DC1-0191-4B41-B6CF-AB4B22FB41E6}" presName="level3hierChild" presStyleCnt="0"/>
      <dgm:spPr/>
    </dgm:pt>
  </dgm:ptLst>
  <dgm:cxnLst>
    <dgm:cxn modelId="{AA834BD5-0089-43D8-9C9D-D84DA7381271}" srcId="{BDAFCF80-B0DD-4736-AA8B-7F4899F85270}" destId="{1D1A4E61-A428-41AC-8B98-669644663A95}" srcOrd="0" destOrd="0" parTransId="{92684E20-69C3-4D5A-8034-1DB23A6D0ED7}" sibTransId="{B19F4E80-F050-4015-9B9F-D7B4FF1EE3DE}"/>
    <dgm:cxn modelId="{397FEFDC-8C37-4E89-86CA-D22CEA486DDE}" type="presOf" srcId="{5CEFB9E2-846E-4AFB-84D4-388CF8BA3DCC}" destId="{13590A2D-C2AA-479A-9BAF-B5435DEB64CE}" srcOrd="0" destOrd="0" presId="urn:microsoft.com/office/officeart/2005/8/layout/hierarchy2"/>
    <dgm:cxn modelId="{53136C88-34E8-4604-B0AA-C65D207DE1F8}" type="presOf" srcId="{2B3719C2-A5AA-428D-9857-8807AAE9B320}" destId="{B9D23D9B-0C70-456D-BE31-C6CA7C51C6EB}" srcOrd="0" destOrd="0" presId="urn:microsoft.com/office/officeart/2005/8/layout/hierarchy2"/>
    <dgm:cxn modelId="{80D09200-A805-4107-84BF-794DCA0DFB62}" srcId="{1D1A4E61-A428-41AC-8B98-669644663A95}" destId="{ECDC756D-B134-4DC6-A3C0-DE8C756D56BA}" srcOrd="1" destOrd="0" parTransId="{642521E0-B4C6-4928-9B34-DAF1E085F0EE}" sibTransId="{026C0534-B718-4A8E-B73F-BDF3F3795AE1}"/>
    <dgm:cxn modelId="{0DA0434A-5854-417A-8161-0D11B04A4143}" type="presOf" srcId="{4A6E9FAA-AD04-4108-BA72-62CE40AECCAC}" destId="{8B87F631-C15E-4A28-8B78-A5155EEFD883}" srcOrd="1" destOrd="0" presId="urn:microsoft.com/office/officeart/2005/8/layout/hierarchy2"/>
    <dgm:cxn modelId="{8A2819E2-2205-4F16-B3E7-D9BA2297C4FA}" type="presOf" srcId="{ECDC756D-B134-4DC6-A3C0-DE8C756D56BA}" destId="{EB224598-FD13-4E61-A508-D19493684AD0}" srcOrd="0" destOrd="0" presId="urn:microsoft.com/office/officeart/2005/8/layout/hierarchy2"/>
    <dgm:cxn modelId="{FBE7BA44-CD35-413F-B491-E3F937A1321E}" type="presOf" srcId="{5E0132B9-981A-45C8-9055-32BB7639B501}" destId="{9836BC89-D885-47E0-AFFB-1ADE6803C097}" srcOrd="0" destOrd="0" presId="urn:microsoft.com/office/officeart/2005/8/layout/hierarchy2"/>
    <dgm:cxn modelId="{A016AEFC-8C88-402D-A592-46028074DA29}" type="presOf" srcId="{3BBDCA6E-F5CD-4F2A-9356-BAEDAD15AC44}" destId="{4F497395-CE4B-47C2-8114-665A8B2367C1}" srcOrd="1" destOrd="0" presId="urn:microsoft.com/office/officeart/2005/8/layout/hierarchy2"/>
    <dgm:cxn modelId="{B5ED53D4-E7A4-4D38-8D5B-A0AA96B5F33C}" srcId="{1D1A4E61-A428-41AC-8B98-669644663A95}" destId="{C9DA8499-8260-42D0-B791-08EE66BDBCAA}" srcOrd="0" destOrd="0" parTransId="{2B3719C2-A5AA-428D-9857-8807AAE9B320}" sibTransId="{BC688968-47E5-498B-828F-7D809475FD87}"/>
    <dgm:cxn modelId="{2B0BDF47-5EE8-43D9-AE7F-EE6BAD5B1C33}" srcId="{E1E01737-F9AD-4732-98BD-DC7A5F93AFF8}" destId="{B8EB539B-5B6A-41E8-88AD-81BB30DE8455}" srcOrd="0" destOrd="0" parTransId="{2A932639-5678-45D0-BC6D-1CBFA554821F}" sibTransId="{66ED4FB9-1D92-405E-A9AD-F3075C7AE19A}"/>
    <dgm:cxn modelId="{494087E4-AF8B-4691-B7B4-F34CA899E55D}" type="presOf" srcId="{E1E01737-F9AD-4732-98BD-DC7A5F93AFF8}" destId="{BB305469-5BD6-4A6B-92BE-03EB72EA0CF2}" srcOrd="0" destOrd="0" presId="urn:microsoft.com/office/officeart/2005/8/layout/hierarchy2"/>
    <dgm:cxn modelId="{76EB3DA8-50D4-47E5-9235-1E8F6E07C201}" type="presOf" srcId="{3C8F3D2E-653B-4BB9-A397-ECD5FD402910}" destId="{FF53E791-ED46-4375-B811-B5E5D4326AC3}" srcOrd="0" destOrd="0" presId="urn:microsoft.com/office/officeart/2005/8/layout/hierarchy2"/>
    <dgm:cxn modelId="{2D8A1D90-2CC3-46A7-BC8C-569B2822946C}" srcId="{ECDC756D-B134-4DC6-A3C0-DE8C756D56BA}" destId="{E1E01737-F9AD-4732-98BD-DC7A5F93AFF8}" srcOrd="0" destOrd="0" parTransId="{4A6E9FAA-AD04-4108-BA72-62CE40AECCAC}" sibTransId="{055B4005-14B0-48C7-B3E1-4C4B357E4482}"/>
    <dgm:cxn modelId="{B3A61A5E-A053-49AA-BC19-E52DA347AC58}" type="presOf" srcId="{1D1A4E61-A428-41AC-8B98-669644663A95}" destId="{D3610899-C8F2-4D86-ABB1-AF5408AD6E32}" srcOrd="0" destOrd="0" presId="urn:microsoft.com/office/officeart/2005/8/layout/hierarchy2"/>
    <dgm:cxn modelId="{E7D6BEC3-3346-4808-8264-BE019973AA99}" srcId="{5E0132B9-981A-45C8-9055-32BB7639B501}" destId="{94B29DC1-0191-4B41-B6CF-AB4B22FB41E6}" srcOrd="0" destOrd="0" parTransId="{3BBDCA6E-F5CD-4F2A-9356-BAEDAD15AC44}" sibTransId="{E26AC059-CE48-4B1F-9F08-9CA71637800F}"/>
    <dgm:cxn modelId="{5B567C36-30E5-4C7D-AA18-4FF11497533C}" type="presOf" srcId="{EE5F7D22-EC79-42B8-8436-7AC9D61F2B32}" destId="{E55B67F5-5112-4A95-8181-229896F54F12}" srcOrd="1" destOrd="0" presId="urn:microsoft.com/office/officeart/2005/8/layout/hierarchy2"/>
    <dgm:cxn modelId="{CF6A4762-2F5E-411B-A185-CC8A669EF651}" type="presOf" srcId="{2B3719C2-A5AA-428D-9857-8807AAE9B320}" destId="{EAF7E1AF-36ED-44E4-9235-27CD6C8D76DE}" srcOrd="1" destOrd="0" presId="urn:microsoft.com/office/officeart/2005/8/layout/hierarchy2"/>
    <dgm:cxn modelId="{35BEA751-433D-4A2A-AE6C-D505A51DC1B5}" type="presOf" srcId="{A6CC65B6-0F3D-428D-AB38-2C076C132020}" destId="{886ED137-9A36-4489-98F6-89744C5B7AF0}" srcOrd="0" destOrd="0" presId="urn:microsoft.com/office/officeart/2005/8/layout/hierarchy2"/>
    <dgm:cxn modelId="{B5BE8B0D-679E-4557-8A28-2035353F39F0}" type="presOf" srcId="{B8EB539B-5B6A-41E8-88AD-81BB30DE8455}" destId="{971AC707-48D6-4DBF-80DB-D26756527DF2}" srcOrd="0" destOrd="0" presId="urn:microsoft.com/office/officeart/2005/8/layout/hierarchy2"/>
    <dgm:cxn modelId="{F7CB933A-E062-4C62-BA0F-732735F7A61A}" type="presOf" srcId="{642521E0-B4C6-4928-9B34-DAF1E085F0EE}" destId="{F93A7229-595C-417C-8581-A55E2034AE55}" srcOrd="1" destOrd="0" presId="urn:microsoft.com/office/officeart/2005/8/layout/hierarchy2"/>
    <dgm:cxn modelId="{0D9626F8-8AC1-4324-825A-BE39AC393B3B}" srcId="{3C8F3D2E-653B-4BB9-A397-ECD5FD402910}" destId="{D2C9CE5D-4FC3-4DFD-AF1F-36F03532EB09}" srcOrd="0" destOrd="0" parTransId="{A6CC65B6-0F3D-428D-AB38-2C076C132020}" sibTransId="{80FA74CF-CAB8-4683-BC3D-FE556A05F5A5}"/>
    <dgm:cxn modelId="{420E8951-F8C7-4C0F-8B03-02B8FC7F535F}" type="presOf" srcId="{D2C9CE5D-4FC3-4DFD-AF1F-36F03532EB09}" destId="{98E8B6F4-B4E8-4AB3-ADC6-8C9748B7F246}" srcOrd="0" destOrd="0" presId="urn:microsoft.com/office/officeart/2005/8/layout/hierarchy2"/>
    <dgm:cxn modelId="{39A7476E-F186-4595-B09A-26193F1B273B}" type="presOf" srcId="{3BBDCA6E-F5CD-4F2A-9356-BAEDAD15AC44}" destId="{12DB2D72-1463-4242-8A98-84ED57EE09F9}" srcOrd="0" destOrd="0" presId="urn:microsoft.com/office/officeart/2005/8/layout/hierarchy2"/>
    <dgm:cxn modelId="{08B3D117-8193-4838-85DD-3276DC089E1A}" type="presOf" srcId="{2A932639-5678-45D0-BC6D-1CBFA554821F}" destId="{073300FF-8D64-42A1-8B9B-5A8CD805D290}" srcOrd="0" destOrd="0" presId="urn:microsoft.com/office/officeart/2005/8/layout/hierarchy2"/>
    <dgm:cxn modelId="{2D2D8A06-555F-4C04-AFCC-4ED405C74E2F}" type="presOf" srcId="{A6CC65B6-0F3D-428D-AB38-2C076C132020}" destId="{146D6364-7719-4E4D-BDBB-FF594F6F7532}" srcOrd="1" destOrd="0" presId="urn:microsoft.com/office/officeart/2005/8/layout/hierarchy2"/>
    <dgm:cxn modelId="{79F3A5DC-8D9D-4B9E-99F5-402D66EF1CD8}" type="presOf" srcId="{94B29DC1-0191-4B41-B6CF-AB4B22FB41E6}" destId="{A312B90A-0AA5-44E4-8E54-94EE4404887B}" srcOrd="0" destOrd="0" presId="urn:microsoft.com/office/officeart/2005/8/layout/hierarchy2"/>
    <dgm:cxn modelId="{81E057AE-D901-44FA-9ACD-ADFCE54CB4D1}" type="presOf" srcId="{BDAFCF80-B0DD-4736-AA8B-7F4899F85270}" destId="{2AA95786-A7F6-4AD6-9558-25567273578B}" srcOrd="0" destOrd="0" presId="urn:microsoft.com/office/officeart/2005/8/layout/hierarchy2"/>
    <dgm:cxn modelId="{04229283-FE40-4A03-9FE5-AB916A335D8E}" type="presOf" srcId="{C9DA8499-8260-42D0-B791-08EE66BDBCAA}" destId="{27BBB5F2-FDA8-4CA4-B2CB-3316F5CA8492}" srcOrd="0" destOrd="0" presId="urn:microsoft.com/office/officeart/2005/8/layout/hierarchy2"/>
    <dgm:cxn modelId="{339C3CFE-1C64-4525-925E-FD101D14CEBD}" type="presOf" srcId="{642521E0-B4C6-4928-9B34-DAF1E085F0EE}" destId="{8F8D21B7-95AE-42DD-A140-8CE4E8F14141}" srcOrd="0" destOrd="0" presId="urn:microsoft.com/office/officeart/2005/8/layout/hierarchy2"/>
    <dgm:cxn modelId="{5FE91DE9-FBF2-4A50-B408-AACE5152F29B}" srcId="{C9DA8499-8260-42D0-B791-08EE66BDBCAA}" destId="{3C8F3D2E-653B-4BB9-A397-ECD5FD402910}" srcOrd="0" destOrd="0" parTransId="{5CEFB9E2-846E-4AFB-84D4-388CF8BA3DCC}" sibTransId="{F5D099AF-5FDF-401E-A749-EAA3ACECB379}"/>
    <dgm:cxn modelId="{96B6BEE7-D284-4B2D-9639-5E0080603AE3}" type="presOf" srcId="{2A932639-5678-45D0-BC6D-1CBFA554821F}" destId="{01DBE5D6-E7AA-47CE-B8DF-FDCA03E076E9}" srcOrd="1" destOrd="0" presId="urn:microsoft.com/office/officeart/2005/8/layout/hierarchy2"/>
    <dgm:cxn modelId="{056C8EAB-F138-444D-8091-1AC0CFCFE478}" srcId="{ECDC756D-B134-4DC6-A3C0-DE8C756D56BA}" destId="{5E0132B9-981A-45C8-9055-32BB7639B501}" srcOrd="1" destOrd="0" parTransId="{EE5F7D22-EC79-42B8-8436-7AC9D61F2B32}" sibTransId="{F8DE2E25-5CFA-450C-A9E5-CB350D6BEDD2}"/>
    <dgm:cxn modelId="{D653474B-9F59-49A9-BCAE-43A8C630902C}" type="presOf" srcId="{EE5F7D22-EC79-42B8-8436-7AC9D61F2B32}" destId="{34105207-D274-4FFC-89A1-27BE97D34C6B}" srcOrd="0" destOrd="0" presId="urn:microsoft.com/office/officeart/2005/8/layout/hierarchy2"/>
    <dgm:cxn modelId="{D5CEE5F9-1B54-460D-AA63-54E9619381D0}" type="presOf" srcId="{5CEFB9E2-846E-4AFB-84D4-388CF8BA3DCC}" destId="{BDCCB1F6-F780-4E3F-9103-881767355A51}" srcOrd="1" destOrd="0" presId="urn:microsoft.com/office/officeart/2005/8/layout/hierarchy2"/>
    <dgm:cxn modelId="{7869B09F-5DE5-4484-AF2B-4C76252EDDF0}" type="presOf" srcId="{4A6E9FAA-AD04-4108-BA72-62CE40AECCAC}" destId="{EE3F8AC8-9D15-49A0-8C78-A946B1EA7565}" srcOrd="0" destOrd="0" presId="urn:microsoft.com/office/officeart/2005/8/layout/hierarchy2"/>
    <dgm:cxn modelId="{AA882014-AF25-4E7D-B6BD-7B3D5D7B0200}" type="presParOf" srcId="{2AA95786-A7F6-4AD6-9558-25567273578B}" destId="{FC989C59-53CA-4E2D-8E26-AF43F42D5176}" srcOrd="0" destOrd="0" presId="urn:microsoft.com/office/officeart/2005/8/layout/hierarchy2"/>
    <dgm:cxn modelId="{619BC2D3-5D1E-4A54-B2A8-9E8CF3EB241D}" type="presParOf" srcId="{FC989C59-53CA-4E2D-8E26-AF43F42D5176}" destId="{D3610899-C8F2-4D86-ABB1-AF5408AD6E32}" srcOrd="0" destOrd="0" presId="urn:microsoft.com/office/officeart/2005/8/layout/hierarchy2"/>
    <dgm:cxn modelId="{5E1DBADB-7D02-4BB2-B1F1-0467D308AA1D}" type="presParOf" srcId="{FC989C59-53CA-4E2D-8E26-AF43F42D5176}" destId="{D6AC65E1-BB4D-44F4-960E-14AB9FDA1255}" srcOrd="1" destOrd="0" presId="urn:microsoft.com/office/officeart/2005/8/layout/hierarchy2"/>
    <dgm:cxn modelId="{CE34A7B1-9B25-40BF-AC09-9FCE31B06866}" type="presParOf" srcId="{D6AC65E1-BB4D-44F4-960E-14AB9FDA1255}" destId="{B9D23D9B-0C70-456D-BE31-C6CA7C51C6EB}" srcOrd="0" destOrd="0" presId="urn:microsoft.com/office/officeart/2005/8/layout/hierarchy2"/>
    <dgm:cxn modelId="{D9F82BD2-460A-4F82-AD9A-76C29E9F70BA}" type="presParOf" srcId="{B9D23D9B-0C70-456D-BE31-C6CA7C51C6EB}" destId="{EAF7E1AF-36ED-44E4-9235-27CD6C8D76DE}" srcOrd="0" destOrd="0" presId="urn:microsoft.com/office/officeart/2005/8/layout/hierarchy2"/>
    <dgm:cxn modelId="{6AD52C4B-DF13-4042-A3F6-4273E83F47D2}" type="presParOf" srcId="{D6AC65E1-BB4D-44F4-960E-14AB9FDA1255}" destId="{D430710F-D2FA-45E9-B599-C81384CC1A51}" srcOrd="1" destOrd="0" presId="urn:microsoft.com/office/officeart/2005/8/layout/hierarchy2"/>
    <dgm:cxn modelId="{253C7CA2-B21A-4B03-9AB0-D277E4047EDD}" type="presParOf" srcId="{D430710F-D2FA-45E9-B599-C81384CC1A51}" destId="{27BBB5F2-FDA8-4CA4-B2CB-3316F5CA8492}" srcOrd="0" destOrd="0" presId="urn:microsoft.com/office/officeart/2005/8/layout/hierarchy2"/>
    <dgm:cxn modelId="{AAB97931-1C90-44C8-AFCC-F8412294F950}" type="presParOf" srcId="{D430710F-D2FA-45E9-B599-C81384CC1A51}" destId="{2D651213-F0E6-4FD6-BBE6-4867654D300C}" srcOrd="1" destOrd="0" presId="urn:microsoft.com/office/officeart/2005/8/layout/hierarchy2"/>
    <dgm:cxn modelId="{BA1A5744-355B-4681-9F8A-F7B3EBEAF38F}" type="presParOf" srcId="{2D651213-F0E6-4FD6-BBE6-4867654D300C}" destId="{13590A2D-C2AA-479A-9BAF-B5435DEB64CE}" srcOrd="0" destOrd="0" presId="urn:microsoft.com/office/officeart/2005/8/layout/hierarchy2"/>
    <dgm:cxn modelId="{3B9C24A4-B2A0-43C7-AE6D-F18A376BEEE6}" type="presParOf" srcId="{13590A2D-C2AA-479A-9BAF-B5435DEB64CE}" destId="{BDCCB1F6-F780-4E3F-9103-881767355A51}" srcOrd="0" destOrd="0" presId="urn:microsoft.com/office/officeart/2005/8/layout/hierarchy2"/>
    <dgm:cxn modelId="{1E2CF8F3-568A-4860-B656-30EA0707F819}" type="presParOf" srcId="{2D651213-F0E6-4FD6-BBE6-4867654D300C}" destId="{80A608D5-F51F-4CD4-8BFF-7C4C26BC889B}" srcOrd="1" destOrd="0" presId="urn:microsoft.com/office/officeart/2005/8/layout/hierarchy2"/>
    <dgm:cxn modelId="{603A2608-C41D-43AA-B229-4978C7EAA643}" type="presParOf" srcId="{80A608D5-F51F-4CD4-8BFF-7C4C26BC889B}" destId="{FF53E791-ED46-4375-B811-B5E5D4326AC3}" srcOrd="0" destOrd="0" presId="urn:microsoft.com/office/officeart/2005/8/layout/hierarchy2"/>
    <dgm:cxn modelId="{CEC57B1D-6479-4762-B251-63E242AAEC1F}" type="presParOf" srcId="{80A608D5-F51F-4CD4-8BFF-7C4C26BC889B}" destId="{48BA47BC-BC8D-4ED8-90CE-60D4FE048BE7}" srcOrd="1" destOrd="0" presId="urn:microsoft.com/office/officeart/2005/8/layout/hierarchy2"/>
    <dgm:cxn modelId="{80B40221-5DCA-4298-AFB8-AF808220ECD6}" type="presParOf" srcId="{48BA47BC-BC8D-4ED8-90CE-60D4FE048BE7}" destId="{886ED137-9A36-4489-98F6-89744C5B7AF0}" srcOrd="0" destOrd="0" presId="urn:microsoft.com/office/officeart/2005/8/layout/hierarchy2"/>
    <dgm:cxn modelId="{BF3C00C0-3207-4735-85AE-17D17D8A5584}" type="presParOf" srcId="{886ED137-9A36-4489-98F6-89744C5B7AF0}" destId="{146D6364-7719-4E4D-BDBB-FF594F6F7532}" srcOrd="0" destOrd="0" presId="urn:microsoft.com/office/officeart/2005/8/layout/hierarchy2"/>
    <dgm:cxn modelId="{FB1D983D-11FD-4776-9F26-F7026A12B3A1}" type="presParOf" srcId="{48BA47BC-BC8D-4ED8-90CE-60D4FE048BE7}" destId="{1D7B7D99-31EE-4C67-9B49-12171B6ED05A}" srcOrd="1" destOrd="0" presId="urn:microsoft.com/office/officeart/2005/8/layout/hierarchy2"/>
    <dgm:cxn modelId="{C9C47AA6-F93C-4F83-9213-6523BB6E347B}" type="presParOf" srcId="{1D7B7D99-31EE-4C67-9B49-12171B6ED05A}" destId="{98E8B6F4-B4E8-4AB3-ADC6-8C9748B7F246}" srcOrd="0" destOrd="0" presId="urn:microsoft.com/office/officeart/2005/8/layout/hierarchy2"/>
    <dgm:cxn modelId="{02CD2356-4C5F-4378-8BEE-144BD2724866}" type="presParOf" srcId="{1D7B7D99-31EE-4C67-9B49-12171B6ED05A}" destId="{D824D56E-5F8E-4D49-819D-AD434D2614E1}" srcOrd="1" destOrd="0" presId="urn:microsoft.com/office/officeart/2005/8/layout/hierarchy2"/>
    <dgm:cxn modelId="{2A621B31-F615-47CD-882D-F6A9EEDBABBD}" type="presParOf" srcId="{D6AC65E1-BB4D-44F4-960E-14AB9FDA1255}" destId="{8F8D21B7-95AE-42DD-A140-8CE4E8F14141}" srcOrd="2" destOrd="0" presId="urn:microsoft.com/office/officeart/2005/8/layout/hierarchy2"/>
    <dgm:cxn modelId="{59B7B81C-8A1D-496C-8218-49B57143A715}" type="presParOf" srcId="{8F8D21B7-95AE-42DD-A140-8CE4E8F14141}" destId="{F93A7229-595C-417C-8581-A55E2034AE55}" srcOrd="0" destOrd="0" presId="urn:microsoft.com/office/officeart/2005/8/layout/hierarchy2"/>
    <dgm:cxn modelId="{C3CD94EE-1B69-403A-9939-CDDAF8E58EA1}" type="presParOf" srcId="{D6AC65E1-BB4D-44F4-960E-14AB9FDA1255}" destId="{99FC83AE-9359-4A4F-95A1-D6F0A34AE5D8}" srcOrd="3" destOrd="0" presId="urn:microsoft.com/office/officeart/2005/8/layout/hierarchy2"/>
    <dgm:cxn modelId="{83E07173-C60D-4AEF-9415-55F01AF0D22A}" type="presParOf" srcId="{99FC83AE-9359-4A4F-95A1-D6F0A34AE5D8}" destId="{EB224598-FD13-4E61-A508-D19493684AD0}" srcOrd="0" destOrd="0" presId="urn:microsoft.com/office/officeart/2005/8/layout/hierarchy2"/>
    <dgm:cxn modelId="{8C044BDA-B9E5-4941-96E9-166BFF83CACA}" type="presParOf" srcId="{99FC83AE-9359-4A4F-95A1-D6F0A34AE5D8}" destId="{2199AFA0-FF0E-469C-B2B2-16A402C85E3E}" srcOrd="1" destOrd="0" presId="urn:microsoft.com/office/officeart/2005/8/layout/hierarchy2"/>
    <dgm:cxn modelId="{DA790DCB-25BD-480B-A315-D6375D448F90}" type="presParOf" srcId="{2199AFA0-FF0E-469C-B2B2-16A402C85E3E}" destId="{EE3F8AC8-9D15-49A0-8C78-A946B1EA7565}" srcOrd="0" destOrd="0" presId="urn:microsoft.com/office/officeart/2005/8/layout/hierarchy2"/>
    <dgm:cxn modelId="{939EFFE1-45B3-4B83-B79F-1EFB3371F7A9}" type="presParOf" srcId="{EE3F8AC8-9D15-49A0-8C78-A946B1EA7565}" destId="{8B87F631-C15E-4A28-8B78-A5155EEFD883}" srcOrd="0" destOrd="0" presId="urn:microsoft.com/office/officeart/2005/8/layout/hierarchy2"/>
    <dgm:cxn modelId="{90E70732-E4DC-404C-9819-FD6C5790FCCB}" type="presParOf" srcId="{2199AFA0-FF0E-469C-B2B2-16A402C85E3E}" destId="{ED4A919D-CB34-4ABA-B37C-9BACCC36FAEC}" srcOrd="1" destOrd="0" presId="urn:microsoft.com/office/officeart/2005/8/layout/hierarchy2"/>
    <dgm:cxn modelId="{F597EB8D-C97D-4AAC-B30A-C7D89CCB8D18}" type="presParOf" srcId="{ED4A919D-CB34-4ABA-B37C-9BACCC36FAEC}" destId="{BB305469-5BD6-4A6B-92BE-03EB72EA0CF2}" srcOrd="0" destOrd="0" presId="urn:microsoft.com/office/officeart/2005/8/layout/hierarchy2"/>
    <dgm:cxn modelId="{4A1700BD-069F-4AF6-973A-01C496B88393}" type="presParOf" srcId="{ED4A919D-CB34-4ABA-B37C-9BACCC36FAEC}" destId="{E089FE4D-2874-4F3D-9934-3864A881D73A}" srcOrd="1" destOrd="0" presId="urn:microsoft.com/office/officeart/2005/8/layout/hierarchy2"/>
    <dgm:cxn modelId="{7CDCB51A-EE94-4961-B66A-D35E21677D5E}" type="presParOf" srcId="{E089FE4D-2874-4F3D-9934-3864A881D73A}" destId="{073300FF-8D64-42A1-8B9B-5A8CD805D290}" srcOrd="0" destOrd="0" presId="urn:microsoft.com/office/officeart/2005/8/layout/hierarchy2"/>
    <dgm:cxn modelId="{07966AEF-06A2-4C31-8D7E-31B5476263B7}" type="presParOf" srcId="{073300FF-8D64-42A1-8B9B-5A8CD805D290}" destId="{01DBE5D6-E7AA-47CE-B8DF-FDCA03E076E9}" srcOrd="0" destOrd="0" presId="urn:microsoft.com/office/officeart/2005/8/layout/hierarchy2"/>
    <dgm:cxn modelId="{E3746F1C-5564-49BF-B905-2B4526C1FDBD}" type="presParOf" srcId="{E089FE4D-2874-4F3D-9934-3864A881D73A}" destId="{98CEF31A-8A0A-417A-A854-FC15375907DB}" srcOrd="1" destOrd="0" presId="urn:microsoft.com/office/officeart/2005/8/layout/hierarchy2"/>
    <dgm:cxn modelId="{14B93209-53F6-4025-8930-F67163D6ADE9}" type="presParOf" srcId="{98CEF31A-8A0A-417A-A854-FC15375907DB}" destId="{971AC707-48D6-4DBF-80DB-D26756527DF2}" srcOrd="0" destOrd="0" presId="urn:microsoft.com/office/officeart/2005/8/layout/hierarchy2"/>
    <dgm:cxn modelId="{DD73C7C3-65FD-4A7E-8E10-D6B1E1DE949D}" type="presParOf" srcId="{98CEF31A-8A0A-417A-A854-FC15375907DB}" destId="{EAF4FA03-7804-471A-8940-8B66C229CF24}" srcOrd="1" destOrd="0" presId="urn:microsoft.com/office/officeart/2005/8/layout/hierarchy2"/>
    <dgm:cxn modelId="{2B39A648-AB89-46E4-87C0-93383E472E2D}" type="presParOf" srcId="{2199AFA0-FF0E-469C-B2B2-16A402C85E3E}" destId="{34105207-D274-4FFC-89A1-27BE97D34C6B}" srcOrd="2" destOrd="0" presId="urn:microsoft.com/office/officeart/2005/8/layout/hierarchy2"/>
    <dgm:cxn modelId="{C523A618-955E-4C15-9877-32F8166C6BFC}" type="presParOf" srcId="{34105207-D274-4FFC-89A1-27BE97D34C6B}" destId="{E55B67F5-5112-4A95-8181-229896F54F12}" srcOrd="0" destOrd="0" presId="urn:microsoft.com/office/officeart/2005/8/layout/hierarchy2"/>
    <dgm:cxn modelId="{5444C5A4-DB43-422D-AE8B-C441B763E4EE}" type="presParOf" srcId="{2199AFA0-FF0E-469C-B2B2-16A402C85E3E}" destId="{F1E4DBCE-5A1A-4697-9887-62A41D63140D}" srcOrd="3" destOrd="0" presId="urn:microsoft.com/office/officeart/2005/8/layout/hierarchy2"/>
    <dgm:cxn modelId="{C3C924DC-B131-4E94-85F6-BC43D1BAC575}" type="presParOf" srcId="{F1E4DBCE-5A1A-4697-9887-62A41D63140D}" destId="{9836BC89-D885-47E0-AFFB-1ADE6803C097}" srcOrd="0" destOrd="0" presId="urn:microsoft.com/office/officeart/2005/8/layout/hierarchy2"/>
    <dgm:cxn modelId="{22C8AB28-C9FF-4C6E-86AA-C1CF3B2EE284}" type="presParOf" srcId="{F1E4DBCE-5A1A-4697-9887-62A41D63140D}" destId="{067272BD-3D95-463C-AFAC-B51338F839D6}" srcOrd="1" destOrd="0" presId="urn:microsoft.com/office/officeart/2005/8/layout/hierarchy2"/>
    <dgm:cxn modelId="{10FB8C92-7FC7-406D-AC11-6B57E969FFF1}" type="presParOf" srcId="{067272BD-3D95-463C-AFAC-B51338F839D6}" destId="{12DB2D72-1463-4242-8A98-84ED57EE09F9}" srcOrd="0" destOrd="0" presId="urn:microsoft.com/office/officeart/2005/8/layout/hierarchy2"/>
    <dgm:cxn modelId="{7AB982E4-B463-454E-ACAD-C734E08F9C74}" type="presParOf" srcId="{12DB2D72-1463-4242-8A98-84ED57EE09F9}" destId="{4F497395-CE4B-47C2-8114-665A8B2367C1}" srcOrd="0" destOrd="0" presId="urn:microsoft.com/office/officeart/2005/8/layout/hierarchy2"/>
    <dgm:cxn modelId="{C5419EBE-5136-4EB4-A691-3638EAA31630}" type="presParOf" srcId="{067272BD-3D95-463C-AFAC-B51338F839D6}" destId="{26E9A4B8-1F66-4E56-A754-B006E9F85536}" srcOrd="1" destOrd="0" presId="urn:microsoft.com/office/officeart/2005/8/layout/hierarchy2"/>
    <dgm:cxn modelId="{B149F61D-F55B-4269-A42A-075F6F02C994}" type="presParOf" srcId="{26E9A4B8-1F66-4E56-A754-B006E9F85536}" destId="{A312B90A-0AA5-44E4-8E54-94EE4404887B}" srcOrd="0" destOrd="0" presId="urn:microsoft.com/office/officeart/2005/8/layout/hierarchy2"/>
    <dgm:cxn modelId="{C1D7A468-E0DE-47D7-B357-B963343C72D8}" type="presParOf" srcId="{26E9A4B8-1F66-4E56-A754-B006E9F85536}" destId="{F0A36C43-7C0E-4AB0-89E3-F3486B6FAC5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D31B9-15ED-46B7-91BE-D00639C336BA}">
      <dsp:nvSpPr>
        <dsp:cNvPr id="0" name=""/>
        <dsp:cNvSpPr/>
      </dsp:nvSpPr>
      <dsp:spPr>
        <a:xfrm>
          <a:off x="720" y="1623243"/>
          <a:ext cx="1932466" cy="966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Iemand is geregistreerd bij uw organisatie</a:t>
          </a:r>
          <a:endParaRPr lang="nl-BE" sz="1300" kern="1200" dirty="0"/>
        </a:p>
      </dsp:txBody>
      <dsp:txXfrm>
        <a:off x="29020" y="1651543"/>
        <a:ext cx="1875866" cy="909633"/>
      </dsp:txXfrm>
    </dsp:sp>
    <dsp:sp modelId="{1BEBC509-CD7F-4BBA-9C5C-C3793D37D657}">
      <dsp:nvSpPr>
        <dsp:cNvPr id="0" name=""/>
        <dsp:cNvSpPr/>
      </dsp:nvSpPr>
      <dsp:spPr>
        <a:xfrm rot="18770822">
          <a:off x="1751344" y="1671434"/>
          <a:ext cx="1136672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1136672" y="182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2291264" y="1661254"/>
        <a:ext cx="56833" cy="56833"/>
      </dsp:txXfrm>
    </dsp:sp>
    <dsp:sp modelId="{5D2D8352-1C7A-409A-B498-7315CFDFA88B}">
      <dsp:nvSpPr>
        <dsp:cNvPr id="0" name=""/>
        <dsp:cNvSpPr/>
      </dsp:nvSpPr>
      <dsp:spPr>
        <a:xfrm>
          <a:off x="2706174" y="789866"/>
          <a:ext cx="1932466" cy="966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Gebruiker</a:t>
          </a:r>
          <a:endParaRPr lang="nl-BE" sz="1300" kern="1200" dirty="0"/>
        </a:p>
      </dsp:txBody>
      <dsp:txXfrm>
        <a:off x="2734474" y="818166"/>
        <a:ext cx="1875866" cy="909633"/>
      </dsp:txXfrm>
    </dsp:sp>
    <dsp:sp modelId="{D1CDFCA4-E446-4E3D-A754-66DEC34D396A}">
      <dsp:nvSpPr>
        <dsp:cNvPr id="0" name=""/>
        <dsp:cNvSpPr/>
      </dsp:nvSpPr>
      <dsp:spPr>
        <a:xfrm rot="19457599">
          <a:off x="4549166" y="976954"/>
          <a:ext cx="951936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951936" y="182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5001336" y="971392"/>
        <a:ext cx="47596" cy="47596"/>
      </dsp:txXfrm>
    </dsp:sp>
    <dsp:sp modelId="{DABB01B5-4BEA-4441-ABF5-6408DE7B91AC}">
      <dsp:nvSpPr>
        <dsp:cNvPr id="0" name=""/>
        <dsp:cNvSpPr/>
      </dsp:nvSpPr>
      <dsp:spPr>
        <a:xfrm>
          <a:off x="5411628" y="234282"/>
          <a:ext cx="1932466" cy="966233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Niet in projectorganisatie van het project</a:t>
          </a:r>
          <a:endParaRPr lang="nl-BE" sz="1300" kern="1200" dirty="0"/>
        </a:p>
      </dsp:txBody>
      <dsp:txXfrm>
        <a:off x="5439928" y="262582"/>
        <a:ext cx="1875866" cy="909633"/>
      </dsp:txXfrm>
    </dsp:sp>
    <dsp:sp modelId="{A92D1BE1-EBFD-4D33-B811-0115EA0C9BDA}">
      <dsp:nvSpPr>
        <dsp:cNvPr id="0" name=""/>
        <dsp:cNvSpPr/>
      </dsp:nvSpPr>
      <dsp:spPr>
        <a:xfrm rot="2142401">
          <a:off x="4549166" y="1532538"/>
          <a:ext cx="951936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951936" y="182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5001336" y="1526977"/>
        <a:ext cx="47596" cy="47596"/>
      </dsp:txXfrm>
    </dsp:sp>
    <dsp:sp modelId="{836630A6-C0BF-47BD-A19F-B0C9B550058B}">
      <dsp:nvSpPr>
        <dsp:cNvPr id="0" name=""/>
        <dsp:cNvSpPr/>
      </dsp:nvSpPr>
      <dsp:spPr>
        <a:xfrm>
          <a:off x="5411628" y="1345451"/>
          <a:ext cx="1932466" cy="96623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Opgenomen in projectorganisatie van het project </a:t>
          </a:r>
          <a:endParaRPr lang="nl-BE" sz="1300" kern="1200" dirty="0"/>
        </a:p>
      </dsp:txBody>
      <dsp:txXfrm>
        <a:off x="5439928" y="1373751"/>
        <a:ext cx="1875866" cy="909633"/>
      </dsp:txXfrm>
    </dsp:sp>
    <dsp:sp modelId="{62071995-EA49-419C-8701-ECF53B1B434F}">
      <dsp:nvSpPr>
        <dsp:cNvPr id="0" name=""/>
        <dsp:cNvSpPr/>
      </dsp:nvSpPr>
      <dsp:spPr>
        <a:xfrm rot="2829178">
          <a:off x="1751344" y="2504810"/>
          <a:ext cx="1136672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1136672" y="182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2291264" y="2494631"/>
        <a:ext cx="56833" cy="56833"/>
      </dsp:txXfrm>
    </dsp:sp>
    <dsp:sp modelId="{85D36DF7-5423-46B4-BD15-843562132794}">
      <dsp:nvSpPr>
        <dsp:cNvPr id="0" name=""/>
        <dsp:cNvSpPr/>
      </dsp:nvSpPr>
      <dsp:spPr>
        <a:xfrm>
          <a:off x="2706174" y="2456619"/>
          <a:ext cx="1932466" cy="966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Toegangsverantwoordelijke of mede-toegangsverantwoordelijke</a:t>
          </a:r>
          <a:endParaRPr lang="nl-BE" sz="1300" kern="1200" dirty="0"/>
        </a:p>
      </dsp:txBody>
      <dsp:txXfrm>
        <a:off x="2734474" y="2484919"/>
        <a:ext cx="1875866" cy="909633"/>
      </dsp:txXfrm>
    </dsp:sp>
    <dsp:sp modelId="{CF56B065-4F1B-440E-948C-D80DC3D83F6C}">
      <dsp:nvSpPr>
        <dsp:cNvPr id="0" name=""/>
        <dsp:cNvSpPr/>
      </dsp:nvSpPr>
      <dsp:spPr>
        <a:xfrm>
          <a:off x="4638641" y="2921498"/>
          <a:ext cx="772986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772986" y="182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5005810" y="2920411"/>
        <a:ext cx="38649" cy="38649"/>
      </dsp:txXfrm>
    </dsp:sp>
    <dsp:sp modelId="{4D75E282-237E-472E-A898-1797BC619263}">
      <dsp:nvSpPr>
        <dsp:cNvPr id="0" name=""/>
        <dsp:cNvSpPr/>
      </dsp:nvSpPr>
      <dsp:spPr>
        <a:xfrm>
          <a:off x="5411628" y="2456619"/>
          <a:ext cx="1932466" cy="96623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Toegang tot alle projecten</a:t>
          </a:r>
          <a:endParaRPr lang="nl-BE" sz="1300" kern="1200" dirty="0"/>
        </a:p>
      </dsp:txBody>
      <dsp:txXfrm>
        <a:off x="5439928" y="2484919"/>
        <a:ext cx="1875866" cy="909633"/>
      </dsp:txXfrm>
    </dsp:sp>
    <dsp:sp modelId="{5013B15C-3BC5-43CC-AADB-2A62E2E1CF08}">
      <dsp:nvSpPr>
        <dsp:cNvPr id="0" name=""/>
        <dsp:cNvSpPr/>
      </dsp:nvSpPr>
      <dsp:spPr>
        <a:xfrm>
          <a:off x="720" y="3567788"/>
          <a:ext cx="1932466" cy="96623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smtClean="0"/>
            <a:t>Iemand is niet geregistreerd bij uw organisatie (bvb. Copromotor)</a:t>
          </a:r>
          <a:endParaRPr lang="nl-BE" sz="1300" kern="1200" dirty="0"/>
        </a:p>
      </dsp:txBody>
      <dsp:txXfrm>
        <a:off x="29020" y="3596088"/>
        <a:ext cx="1875866" cy="909633"/>
      </dsp:txXfrm>
    </dsp:sp>
    <dsp:sp modelId="{310A9F99-B5B3-4E16-8AAF-8121917F7768}">
      <dsp:nvSpPr>
        <dsp:cNvPr id="0" name=""/>
        <dsp:cNvSpPr/>
      </dsp:nvSpPr>
      <dsp:spPr>
        <a:xfrm>
          <a:off x="1933187" y="4032667"/>
          <a:ext cx="772986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772986" y="182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2300356" y="4031580"/>
        <a:ext cx="38649" cy="38649"/>
      </dsp:txXfrm>
    </dsp:sp>
    <dsp:sp modelId="{473AD1E9-5B62-4E7E-9F09-76D4682E6DE0}">
      <dsp:nvSpPr>
        <dsp:cNvPr id="0" name=""/>
        <dsp:cNvSpPr/>
      </dsp:nvSpPr>
      <dsp:spPr>
        <a:xfrm>
          <a:off x="2706174" y="3567788"/>
          <a:ext cx="1932466" cy="966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Geen rol binnen uw  organisatie</a:t>
          </a:r>
          <a:endParaRPr lang="nl-BE" sz="1300" kern="1200" dirty="0"/>
        </a:p>
      </dsp:txBody>
      <dsp:txXfrm>
        <a:off x="2734474" y="3596088"/>
        <a:ext cx="1875866" cy="909633"/>
      </dsp:txXfrm>
    </dsp:sp>
    <dsp:sp modelId="{D31BC0A4-2CB4-4663-ADDF-6002ECFC2EF7}">
      <dsp:nvSpPr>
        <dsp:cNvPr id="0" name=""/>
        <dsp:cNvSpPr/>
      </dsp:nvSpPr>
      <dsp:spPr>
        <a:xfrm>
          <a:off x="4638641" y="4032667"/>
          <a:ext cx="772986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772986" y="182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5005810" y="4031580"/>
        <a:ext cx="38649" cy="38649"/>
      </dsp:txXfrm>
    </dsp:sp>
    <dsp:sp modelId="{301B2B15-B942-4BD1-95B3-8257630B6972}">
      <dsp:nvSpPr>
        <dsp:cNvPr id="0" name=""/>
        <dsp:cNvSpPr/>
      </dsp:nvSpPr>
      <dsp:spPr>
        <a:xfrm>
          <a:off x="5411628" y="3567788"/>
          <a:ext cx="1932466" cy="966233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Geen toegang</a:t>
          </a:r>
          <a:endParaRPr lang="nl-BE" sz="1300" kern="1200" dirty="0"/>
        </a:p>
      </dsp:txBody>
      <dsp:txXfrm>
        <a:off x="5439928" y="3596088"/>
        <a:ext cx="1875866" cy="909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10899-C8F2-4D86-ABB1-AF5408AD6E32}">
      <dsp:nvSpPr>
        <dsp:cNvPr id="0" name=""/>
        <dsp:cNvSpPr/>
      </dsp:nvSpPr>
      <dsp:spPr>
        <a:xfrm>
          <a:off x="2197" y="1731440"/>
          <a:ext cx="1581770" cy="790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Werkrelatie</a:t>
          </a:r>
          <a:endParaRPr lang="nl-BE" sz="1300" kern="1200" dirty="0"/>
        </a:p>
      </dsp:txBody>
      <dsp:txXfrm>
        <a:off x="25361" y="1754604"/>
        <a:ext cx="1535442" cy="744557"/>
      </dsp:txXfrm>
    </dsp:sp>
    <dsp:sp modelId="{B9D23D9B-0C70-456D-BE31-C6CA7C51C6EB}">
      <dsp:nvSpPr>
        <dsp:cNvPr id="0" name=""/>
        <dsp:cNvSpPr/>
      </dsp:nvSpPr>
      <dsp:spPr>
        <a:xfrm rot="18770822">
          <a:off x="1435125" y="1770696"/>
          <a:ext cx="930393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930393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1877061" y="1762554"/>
        <a:ext cx="46519" cy="46519"/>
      </dsp:txXfrm>
    </dsp:sp>
    <dsp:sp modelId="{27BBB5F2-FDA8-4CA4-B2CB-3316F5CA8492}">
      <dsp:nvSpPr>
        <dsp:cNvPr id="0" name=""/>
        <dsp:cNvSpPr/>
      </dsp:nvSpPr>
      <dsp:spPr>
        <a:xfrm>
          <a:off x="2216675" y="1049302"/>
          <a:ext cx="1581770" cy="790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Nieuw</a:t>
          </a:r>
          <a:endParaRPr lang="nl-BE" sz="1300" kern="1200" dirty="0"/>
        </a:p>
      </dsp:txBody>
      <dsp:txXfrm>
        <a:off x="2239839" y="1072466"/>
        <a:ext cx="1535442" cy="744557"/>
      </dsp:txXfrm>
    </dsp:sp>
    <dsp:sp modelId="{13590A2D-C2AA-479A-9BAF-B5435DEB64CE}">
      <dsp:nvSpPr>
        <dsp:cNvPr id="0" name=""/>
        <dsp:cNvSpPr/>
      </dsp:nvSpPr>
      <dsp:spPr>
        <a:xfrm>
          <a:off x="3798445" y="1429627"/>
          <a:ext cx="632708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32708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4098982" y="1428926"/>
        <a:ext cx="31635" cy="31635"/>
      </dsp:txXfrm>
    </dsp:sp>
    <dsp:sp modelId="{FF53E791-ED46-4375-B811-B5E5D4326AC3}">
      <dsp:nvSpPr>
        <dsp:cNvPr id="0" name=""/>
        <dsp:cNvSpPr/>
      </dsp:nvSpPr>
      <dsp:spPr>
        <a:xfrm>
          <a:off x="4431154" y="1049302"/>
          <a:ext cx="1581770" cy="790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Hangt niet aan ingediende kostenlijn</a:t>
          </a:r>
          <a:endParaRPr lang="nl-BE" sz="1300" kern="1200" dirty="0"/>
        </a:p>
      </dsp:txBody>
      <dsp:txXfrm>
        <a:off x="4454318" y="1072466"/>
        <a:ext cx="1535442" cy="744557"/>
      </dsp:txXfrm>
    </dsp:sp>
    <dsp:sp modelId="{886ED137-9A36-4489-98F6-89744C5B7AF0}">
      <dsp:nvSpPr>
        <dsp:cNvPr id="0" name=""/>
        <dsp:cNvSpPr/>
      </dsp:nvSpPr>
      <dsp:spPr>
        <a:xfrm>
          <a:off x="6012924" y="1429627"/>
          <a:ext cx="632708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32708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6313460" y="1428926"/>
        <a:ext cx="31635" cy="31635"/>
      </dsp:txXfrm>
    </dsp:sp>
    <dsp:sp modelId="{98E8B6F4-B4E8-4AB3-ADC6-8C9748B7F246}">
      <dsp:nvSpPr>
        <dsp:cNvPr id="0" name=""/>
        <dsp:cNvSpPr/>
      </dsp:nvSpPr>
      <dsp:spPr>
        <a:xfrm>
          <a:off x="6645632" y="1049302"/>
          <a:ext cx="1581770" cy="790885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U wijzigt naar wens</a:t>
          </a:r>
          <a:endParaRPr lang="nl-BE" sz="1300" kern="1200" dirty="0"/>
        </a:p>
      </dsp:txBody>
      <dsp:txXfrm>
        <a:off x="6668796" y="1072466"/>
        <a:ext cx="1535442" cy="744557"/>
      </dsp:txXfrm>
    </dsp:sp>
    <dsp:sp modelId="{8F8D21B7-95AE-42DD-A140-8CE4E8F14141}">
      <dsp:nvSpPr>
        <dsp:cNvPr id="0" name=""/>
        <dsp:cNvSpPr/>
      </dsp:nvSpPr>
      <dsp:spPr>
        <a:xfrm rot="2829178">
          <a:off x="1435125" y="2452835"/>
          <a:ext cx="930393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930393" y="151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1877061" y="2444692"/>
        <a:ext cx="46519" cy="46519"/>
      </dsp:txXfrm>
    </dsp:sp>
    <dsp:sp modelId="{EB224598-FD13-4E61-A508-D19493684AD0}">
      <dsp:nvSpPr>
        <dsp:cNvPr id="0" name=""/>
        <dsp:cNvSpPr/>
      </dsp:nvSpPr>
      <dsp:spPr>
        <a:xfrm>
          <a:off x="2216675" y="2413578"/>
          <a:ext cx="1581770" cy="790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Bestaand</a:t>
          </a:r>
          <a:endParaRPr lang="nl-BE" sz="1300" kern="1200" dirty="0"/>
        </a:p>
      </dsp:txBody>
      <dsp:txXfrm>
        <a:off x="2239839" y="2436742"/>
        <a:ext cx="1535442" cy="744557"/>
      </dsp:txXfrm>
    </dsp:sp>
    <dsp:sp modelId="{EE3F8AC8-9D15-49A0-8C78-A946B1EA7565}">
      <dsp:nvSpPr>
        <dsp:cNvPr id="0" name=""/>
        <dsp:cNvSpPr/>
      </dsp:nvSpPr>
      <dsp:spPr>
        <a:xfrm rot="19457599">
          <a:off x="3725208" y="2566524"/>
          <a:ext cx="779182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79182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4095320" y="2562162"/>
        <a:ext cx="38959" cy="38959"/>
      </dsp:txXfrm>
    </dsp:sp>
    <dsp:sp modelId="{BB305469-5BD6-4A6B-92BE-03EB72EA0CF2}">
      <dsp:nvSpPr>
        <dsp:cNvPr id="0" name=""/>
        <dsp:cNvSpPr/>
      </dsp:nvSpPr>
      <dsp:spPr>
        <a:xfrm>
          <a:off x="4431154" y="1958819"/>
          <a:ext cx="1581770" cy="790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Nog niet ingediende kostenlijn(en)</a:t>
          </a:r>
          <a:endParaRPr lang="nl-BE" sz="1300" kern="1200" dirty="0"/>
        </a:p>
      </dsp:txBody>
      <dsp:txXfrm>
        <a:off x="4454318" y="1981983"/>
        <a:ext cx="1535442" cy="744557"/>
      </dsp:txXfrm>
    </dsp:sp>
    <dsp:sp modelId="{073300FF-8D64-42A1-8B9B-5A8CD805D290}">
      <dsp:nvSpPr>
        <dsp:cNvPr id="0" name=""/>
        <dsp:cNvSpPr/>
      </dsp:nvSpPr>
      <dsp:spPr>
        <a:xfrm>
          <a:off x="6012924" y="2339145"/>
          <a:ext cx="632708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32708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6313460" y="2338444"/>
        <a:ext cx="31635" cy="31635"/>
      </dsp:txXfrm>
    </dsp:sp>
    <dsp:sp modelId="{971AC707-48D6-4DBF-80DB-D26756527DF2}">
      <dsp:nvSpPr>
        <dsp:cNvPr id="0" name=""/>
        <dsp:cNvSpPr/>
      </dsp:nvSpPr>
      <dsp:spPr>
        <a:xfrm>
          <a:off x="6645632" y="1958819"/>
          <a:ext cx="1581770" cy="790885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U wijzigt naar wens</a:t>
          </a:r>
          <a:endParaRPr lang="nl-BE" sz="1300" kern="1200" dirty="0"/>
        </a:p>
      </dsp:txBody>
      <dsp:txXfrm>
        <a:off x="6668796" y="1981983"/>
        <a:ext cx="1535442" cy="744557"/>
      </dsp:txXfrm>
    </dsp:sp>
    <dsp:sp modelId="{34105207-D274-4FFC-89A1-27BE97D34C6B}">
      <dsp:nvSpPr>
        <dsp:cNvPr id="0" name=""/>
        <dsp:cNvSpPr/>
      </dsp:nvSpPr>
      <dsp:spPr>
        <a:xfrm rot="2142401">
          <a:off x="3725208" y="3021283"/>
          <a:ext cx="779182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779182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4095320" y="3016921"/>
        <a:ext cx="38959" cy="38959"/>
      </dsp:txXfrm>
    </dsp:sp>
    <dsp:sp modelId="{9836BC89-D885-47E0-AFFB-1ADE6803C097}">
      <dsp:nvSpPr>
        <dsp:cNvPr id="0" name=""/>
        <dsp:cNvSpPr/>
      </dsp:nvSpPr>
      <dsp:spPr>
        <a:xfrm>
          <a:off x="4431154" y="2868337"/>
          <a:ext cx="1581770" cy="790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/>
            <a:t>Ingediende kostenlijn</a:t>
          </a:r>
          <a:endParaRPr lang="nl-BE" sz="1300" kern="1200" dirty="0"/>
        </a:p>
      </dsp:txBody>
      <dsp:txXfrm>
        <a:off x="4454318" y="2891501"/>
        <a:ext cx="1535442" cy="744557"/>
      </dsp:txXfrm>
    </dsp:sp>
    <dsp:sp modelId="{12DB2D72-1463-4242-8A98-84ED57EE09F9}">
      <dsp:nvSpPr>
        <dsp:cNvPr id="0" name=""/>
        <dsp:cNvSpPr/>
      </dsp:nvSpPr>
      <dsp:spPr>
        <a:xfrm>
          <a:off x="6012924" y="3248663"/>
          <a:ext cx="632708" cy="30234"/>
        </a:xfrm>
        <a:custGeom>
          <a:avLst/>
          <a:gdLst/>
          <a:ahLst/>
          <a:cxnLst/>
          <a:rect l="0" t="0" r="0" b="0"/>
          <a:pathLst>
            <a:path>
              <a:moveTo>
                <a:pt x="0" y="15117"/>
              </a:moveTo>
              <a:lnTo>
                <a:pt x="632708" y="151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6313460" y="3247962"/>
        <a:ext cx="31635" cy="31635"/>
      </dsp:txXfrm>
    </dsp:sp>
    <dsp:sp modelId="{A312B90A-0AA5-44E4-8E54-94EE4404887B}">
      <dsp:nvSpPr>
        <dsp:cNvPr id="0" name=""/>
        <dsp:cNvSpPr/>
      </dsp:nvSpPr>
      <dsp:spPr>
        <a:xfrm>
          <a:off x="6645632" y="2868337"/>
          <a:ext cx="1581770" cy="79088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 smtClean="0">
              <a:solidFill>
                <a:schemeClr val="tx1"/>
              </a:solidFill>
            </a:rPr>
            <a:t>Niet meer bewerken: info naar dossierbehandelaar voor aanvulling</a:t>
          </a:r>
          <a:endParaRPr lang="nl-BE" sz="1300" kern="1200" dirty="0">
            <a:solidFill>
              <a:schemeClr val="tx1"/>
            </a:solidFill>
          </a:endParaRPr>
        </a:p>
      </dsp:txBody>
      <dsp:txXfrm>
        <a:off x="6668796" y="2891501"/>
        <a:ext cx="1535442" cy="744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6411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60" cy="496411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5AFD8249-2D23-457E-84FD-EDF5D699666B}" type="datetimeFigureOut">
              <a:rPr lang="nl-BE" smtClean="0"/>
              <a:t>7/12/2018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60" cy="496411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60" cy="496411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9B961F07-784C-4AA6-9595-B6C6091FB35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2536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6411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60" cy="496411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006F5CB9-617D-4908-960D-CA1CE3A6DB63}" type="datetimeFigureOut">
              <a:rPr lang="nl-BE" smtClean="0"/>
              <a:t>7/12/2018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7713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9" y="4715908"/>
            <a:ext cx="5438140" cy="4467701"/>
          </a:xfrm>
          <a:prstGeom prst="rect">
            <a:avLst/>
          </a:prstGeom>
        </p:spPr>
        <p:txBody>
          <a:bodyPr vert="horz" lIns="95571" tIns="47786" rIns="95571" bIns="47786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60" cy="496411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60" cy="496411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762CF7B7-8227-447F-9265-21B78A50387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4080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AA73212-EF27-44F4-9C13-BD2D87FB769F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8113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7EB38A-EEA8-4D67-BEEC-79FE77B0FC6A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484323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F0FB52-62FC-4807-9AD4-25D9F23A6410}" type="slidenum">
              <a:rPr lang="en-US" sz="1200"/>
              <a:pPr/>
              <a:t>149</a:t>
            </a:fld>
            <a:endParaRPr 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249961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F38315A-08D4-4A97-8080-2D003278FE82}" type="slidenum">
              <a:rPr lang="en-US" sz="1200"/>
              <a:pPr/>
              <a:t>150</a:t>
            </a:fld>
            <a:endParaRPr 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117706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B20519-E2D6-493F-9F14-5812C3427FC5}" type="slidenum">
              <a:rPr lang="en-US" sz="1200"/>
              <a:pPr/>
              <a:t>152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Doel</a:t>
            </a:r>
            <a:r>
              <a:rPr lang="nl-NL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is basisinzicht geven in hoe u kunt rapporteren. </a:t>
            </a:r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773368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03A318-18C8-4576-9C8A-4537238FD811}" type="slidenum">
              <a:rPr lang="en-US" sz="1200"/>
              <a:pPr/>
              <a:t>153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145874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CF7B7-8227-447F-9265-21B78A50387B}" type="slidenum">
              <a:rPr lang="nl-BE" smtClean="0"/>
              <a:t>155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9571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CF7B7-8227-447F-9265-21B78A50387B}" type="slidenum">
              <a:rPr lang="nl-BE" smtClean="0"/>
              <a:t>163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090469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CF7B7-8227-447F-9265-21B78A50387B}" type="slidenum">
              <a:rPr lang="nl-BE" smtClean="0"/>
              <a:t>171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337115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CF7B7-8227-447F-9265-21B78A50387B}" type="slidenum">
              <a:rPr lang="nl-BE" smtClean="0"/>
              <a:t>188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732059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CF7B7-8227-447F-9265-21B78A50387B}" type="slidenum">
              <a:rPr lang="nl-BE" smtClean="0"/>
              <a:t>194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8250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7EB38A-EEA8-4D67-BEEC-79FE77B0FC6A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2929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7EB38A-EEA8-4D67-BEEC-79FE77B0FC6A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7337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7EB38A-EEA8-4D67-BEEC-79FE77B0FC6A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3375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7EB38A-EEA8-4D67-BEEC-79FE77B0FC6A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8584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7EB38A-EEA8-4D67-BEEC-79FE77B0FC6A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980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7EB38A-EEA8-4D67-BEEC-79FE77B0FC6A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4893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7EB38A-EEA8-4D67-BEEC-79FE77B0FC6A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3736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5DB29BF-E10A-4D22-A2D2-2F2ED09CB2BB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BE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Als u een inkomstenraming hebt gemaakt, weet u dit nog. Anders niet van toepassing. Er zijn maar een tiental projecten in deze situatie.</a:t>
            </a:r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8551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4EC835-F53A-4A40-9441-482D88C57553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BE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Als u een inkomstenraming hebt gemaakt, weet u dit nog. Anders niet van toepassing. Er zijn maar een tiental projecten in deze situatie.</a:t>
            </a:r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782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B20519-E2D6-493F-9F14-5812C3427FC5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Doel</a:t>
            </a:r>
            <a:r>
              <a:rPr lang="nl-NL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is basisinzicht geven in hoe u kunt rapporteren. </a:t>
            </a:r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0401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CF7B7-8227-447F-9265-21B78A50387B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8013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9E81E4-507E-4DDE-8E3E-5ADC6B47E602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300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9E81E4-507E-4DDE-8E3E-5ADC6B47E602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9401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9E81E4-507E-4DDE-8E3E-5ADC6B47E602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4547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9E81E4-507E-4DDE-8E3E-5ADC6B47E602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7539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9E81E4-507E-4DDE-8E3E-5ADC6B47E602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86384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9E81E4-507E-4DDE-8E3E-5ADC6B47E602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424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B20519-E2D6-493F-9F14-5812C3427FC5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Doel</a:t>
            </a:r>
            <a:r>
              <a:rPr lang="nl-NL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is basisinzicht geven in hoe u kunt rapporteren. </a:t>
            </a:r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7341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6C83D2-7483-4AEF-9565-696D57E1925B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95204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6C83D2-7483-4AEF-9565-696D57E1925B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9977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CF7B7-8227-447F-9265-21B78A50387B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82292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6C83D2-7483-4AEF-9565-696D57E1925B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8864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A6F789-46D8-4994-BAB0-1C3BD54E3B9A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66072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CB8969-8E51-4658-BAA8-B0B7F0E548D9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5876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8315A-08D4-4A97-8080-2D003278FE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18397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B20519-E2D6-493F-9F14-5812C3427FC5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nl-NL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Doel</a:t>
            </a:r>
            <a:r>
              <a:rPr lang="nl-NL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is basisinzicht geven in hoe u kunt rapporteren. </a:t>
            </a:r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65687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Mag algemeen of concrete</a:t>
            </a:r>
            <a:r>
              <a:rPr lang="nl-BE" baseline="0" dirty="0" smtClean="0"/>
              <a:t> onvolkomenheid.</a:t>
            </a:r>
          </a:p>
          <a:p>
            <a:r>
              <a:rPr lang="nl-BE" baseline="0" dirty="0" smtClean="0"/>
              <a:t>Zonder feedback: alles is OK en er zijn geen wijzigingen meer nodig!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CF7B7-8227-447F-9265-21B78A50387B}" type="slidenum">
              <a:rPr lang="nl-BE" smtClean="0"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9129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U</a:t>
            </a:r>
            <a:r>
              <a:rPr lang="nl-BE" baseline="0" dirty="0" smtClean="0"/>
              <a:t> moet niet zoveel doen. Simpel toch!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CF7B7-8227-447F-9265-21B78A50387B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54768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48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dirty="0" smtClean="0"/>
          </a:p>
        </p:txBody>
      </p:sp>
    </p:spTree>
    <p:extLst>
      <p:ext uri="{BB962C8B-B14F-4D97-AF65-F5344CB8AC3E}">
        <p14:creationId xmlns:p14="http://schemas.microsoft.com/office/powerpoint/2010/main" val="39764339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50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dirty="0" smtClean="0"/>
          </a:p>
        </p:txBody>
      </p:sp>
    </p:spTree>
    <p:extLst>
      <p:ext uri="{BB962C8B-B14F-4D97-AF65-F5344CB8AC3E}">
        <p14:creationId xmlns:p14="http://schemas.microsoft.com/office/powerpoint/2010/main" val="14155599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53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dirty="0" smtClean="0"/>
          </a:p>
        </p:txBody>
      </p:sp>
    </p:spTree>
    <p:extLst>
      <p:ext uri="{BB962C8B-B14F-4D97-AF65-F5344CB8AC3E}">
        <p14:creationId xmlns:p14="http://schemas.microsoft.com/office/powerpoint/2010/main" val="301618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CB8969-8E51-4658-BAA8-B0B7F0E548D9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1322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CF7B7-8227-447F-9265-21B78A50387B}" type="slidenum">
              <a:rPr lang="nl-BE" smtClean="0"/>
              <a:t>55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40505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F9FFF23-798A-4B26-9740-AEA5D2E4CAD3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39504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59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dirty="0" smtClean="0"/>
          </a:p>
        </p:txBody>
      </p:sp>
    </p:spTree>
    <p:extLst>
      <p:ext uri="{BB962C8B-B14F-4D97-AF65-F5344CB8AC3E}">
        <p14:creationId xmlns:p14="http://schemas.microsoft.com/office/powerpoint/2010/main" val="42248311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59434240-C28A-42C9-A18E-2A0BA4F606AF}" type="slidenum">
              <a:rPr lang="en-US" altLang="nl-BE" sz="1200" smtClean="0"/>
              <a:pPr/>
              <a:t>61</a:t>
            </a:fld>
            <a:endParaRPr lang="en-US" altLang="nl-BE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smtClean="0"/>
          </a:p>
        </p:txBody>
      </p:sp>
    </p:spTree>
    <p:extLst>
      <p:ext uri="{BB962C8B-B14F-4D97-AF65-F5344CB8AC3E}">
        <p14:creationId xmlns:p14="http://schemas.microsoft.com/office/powerpoint/2010/main" val="29623836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62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dirty="0" smtClean="0"/>
          </a:p>
        </p:txBody>
      </p:sp>
    </p:spTree>
    <p:extLst>
      <p:ext uri="{BB962C8B-B14F-4D97-AF65-F5344CB8AC3E}">
        <p14:creationId xmlns:p14="http://schemas.microsoft.com/office/powerpoint/2010/main" val="19987049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63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smtClean="0"/>
          </a:p>
        </p:txBody>
      </p:sp>
    </p:spTree>
    <p:extLst>
      <p:ext uri="{BB962C8B-B14F-4D97-AF65-F5344CB8AC3E}">
        <p14:creationId xmlns:p14="http://schemas.microsoft.com/office/powerpoint/2010/main" val="35207840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CF7B7-8227-447F-9265-21B78A50387B}" type="slidenum">
              <a:rPr lang="nl-BE" smtClean="0"/>
              <a:t>65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74265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69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dirty="0" smtClean="0"/>
          </a:p>
        </p:txBody>
      </p:sp>
    </p:spTree>
    <p:extLst>
      <p:ext uri="{BB962C8B-B14F-4D97-AF65-F5344CB8AC3E}">
        <p14:creationId xmlns:p14="http://schemas.microsoft.com/office/powerpoint/2010/main" val="19164498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76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dirty="0" smtClean="0"/>
          </a:p>
        </p:txBody>
      </p:sp>
    </p:spTree>
    <p:extLst>
      <p:ext uri="{BB962C8B-B14F-4D97-AF65-F5344CB8AC3E}">
        <p14:creationId xmlns:p14="http://schemas.microsoft.com/office/powerpoint/2010/main" val="7065574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79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dirty="0" smtClean="0"/>
          </a:p>
        </p:txBody>
      </p:sp>
    </p:spTree>
    <p:extLst>
      <p:ext uri="{BB962C8B-B14F-4D97-AF65-F5344CB8AC3E}">
        <p14:creationId xmlns:p14="http://schemas.microsoft.com/office/powerpoint/2010/main" val="1953550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6C83D2-7483-4AEF-9565-696D57E1925B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23195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80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dirty="0" smtClean="0"/>
          </a:p>
        </p:txBody>
      </p:sp>
    </p:spTree>
    <p:extLst>
      <p:ext uri="{BB962C8B-B14F-4D97-AF65-F5344CB8AC3E}">
        <p14:creationId xmlns:p14="http://schemas.microsoft.com/office/powerpoint/2010/main" val="18048087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81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smtClean="0"/>
          </a:p>
        </p:txBody>
      </p:sp>
    </p:spTree>
    <p:extLst>
      <p:ext uri="{BB962C8B-B14F-4D97-AF65-F5344CB8AC3E}">
        <p14:creationId xmlns:p14="http://schemas.microsoft.com/office/powerpoint/2010/main" val="9575428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83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smtClean="0"/>
          </a:p>
        </p:txBody>
      </p:sp>
    </p:spTree>
    <p:extLst>
      <p:ext uri="{BB962C8B-B14F-4D97-AF65-F5344CB8AC3E}">
        <p14:creationId xmlns:p14="http://schemas.microsoft.com/office/powerpoint/2010/main" val="1141189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86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dirty="0" smtClean="0"/>
          </a:p>
        </p:txBody>
      </p:sp>
    </p:spTree>
    <p:extLst>
      <p:ext uri="{BB962C8B-B14F-4D97-AF65-F5344CB8AC3E}">
        <p14:creationId xmlns:p14="http://schemas.microsoft.com/office/powerpoint/2010/main" val="31928277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90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dirty="0" smtClean="0"/>
          </a:p>
        </p:txBody>
      </p:sp>
    </p:spTree>
    <p:extLst>
      <p:ext uri="{BB962C8B-B14F-4D97-AF65-F5344CB8AC3E}">
        <p14:creationId xmlns:p14="http://schemas.microsoft.com/office/powerpoint/2010/main" val="35194786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92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dirty="0" smtClean="0"/>
          </a:p>
        </p:txBody>
      </p:sp>
    </p:spTree>
    <p:extLst>
      <p:ext uri="{BB962C8B-B14F-4D97-AF65-F5344CB8AC3E}">
        <p14:creationId xmlns:p14="http://schemas.microsoft.com/office/powerpoint/2010/main" val="33441546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60410D1D-98D6-47F0-AC53-A69B472846F8}" type="slidenum">
              <a:rPr lang="en-US" altLang="nl-BE" sz="1200" smtClean="0"/>
              <a:pPr/>
              <a:t>94</a:t>
            </a:fld>
            <a:endParaRPr lang="en-US" altLang="nl-BE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dirty="0" smtClean="0"/>
          </a:p>
        </p:txBody>
      </p:sp>
    </p:spTree>
    <p:extLst>
      <p:ext uri="{BB962C8B-B14F-4D97-AF65-F5344CB8AC3E}">
        <p14:creationId xmlns:p14="http://schemas.microsoft.com/office/powerpoint/2010/main" val="38298683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DE6DA5E6-29A5-43B6-864C-AFDD23BB557E}" type="slidenum">
              <a:rPr lang="en-US" altLang="nl-BE" sz="1200" smtClean="0"/>
              <a:pPr/>
              <a:t>97</a:t>
            </a:fld>
            <a:endParaRPr lang="en-US" altLang="nl-BE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smtClean="0"/>
          </a:p>
        </p:txBody>
      </p:sp>
    </p:spTree>
    <p:extLst>
      <p:ext uri="{BB962C8B-B14F-4D97-AF65-F5344CB8AC3E}">
        <p14:creationId xmlns:p14="http://schemas.microsoft.com/office/powerpoint/2010/main" val="36740335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A3EADFF5-0B4A-4171-BADE-0DCD97693585}" type="slidenum">
              <a:rPr lang="en-US" altLang="nl-BE" sz="1200" smtClean="0"/>
              <a:pPr/>
              <a:t>99</a:t>
            </a:fld>
            <a:endParaRPr lang="en-US" altLang="nl-BE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smtClean="0"/>
          </a:p>
        </p:txBody>
      </p:sp>
    </p:spTree>
    <p:extLst>
      <p:ext uri="{BB962C8B-B14F-4D97-AF65-F5344CB8AC3E}">
        <p14:creationId xmlns:p14="http://schemas.microsoft.com/office/powerpoint/2010/main" val="36873746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fld id="{2DE187B4-51B4-45EF-AA15-C54102093F61}" type="slidenum">
              <a:rPr lang="en-US" altLang="nl-BE" sz="1200" smtClean="0"/>
              <a:pPr/>
              <a:t>101</a:t>
            </a:fld>
            <a:endParaRPr lang="en-US" altLang="nl-BE" sz="12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BE" smtClean="0"/>
          </a:p>
        </p:txBody>
      </p:sp>
    </p:spTree>
    <p:extLst>
      <p:ext uri="{BB962C8B-B14F-4D97-AF65-F5344CB8AC3E}">
        <p14:creationId xmlns:p14="http://schemas.microsoft.com/office/powerpoint/2010/main" val="1645976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6C83D2-7483-4AEF-9565-696D57E1925B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39374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B20519-E2D6-493F-9F14-5812C3427FC5}" type="slidenum">
              <a:rPr lang="en-US" sz="1200"/>
              <a:pPr/>
              <a:t>102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14170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FE16FEE-A2DA-4F64-A1FD-A95155595419}" type="slidenum">
              <a:rPr lang="en-US" sz="1200"/>
              <a:pPr/>
              <a:t>103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8805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E04CC7-178F-46CA-BB87-E1733C041EE2}" type="slidenum">
              <a:rPr lang="en-US" sz="1200"/>
              <a:pPr/>
              <a:t>104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07226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AB29BD-E889-42DF-AEDB-A38E195B79C2}" type="slidenum">
              <a:rPr lang="en-US" sz="1200"/>
              <a:pPr/>
              <a:t>105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50710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6378F78-E441-4735-A19A-0A06A18DA303}" type="slidenum">
              <a:rPr lang="en-US" sz="1200"/>
              <a:pPr/>
              <a:t>106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488115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7A4AAE-814B-47A3-A6AE-36ED382DE17F}" type="slidenum">
              <a:rPr lang="en-US" sz="1200"/>
              <a:pPr/>
              <a:t>107</a:t>
            </a:fld>
            <a:endParaRPr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2087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81362F3-13AC-42FD-A87A-253B2101E8D7}" type="slidenum">
              <a:rPr lang="en-US" sz="1200"/>
              <a:pPr/>
              <a:t>108</a:t>
            </a:fld>
            <a:endParaRPr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78902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415D09D-6920-4DC4-8A2D-471E898C56DF}" type="slidenum">
              <a:rPr lang="en-US" sz="1200"/>
              <a:pPr/>
              <a:t>109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570785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BC19A0C-64F9-4CCA-877B-A789C2B6BAC4}" type="slidenum">
              <a:rPr lang="en-US" sz="1200"/>
              <a:pPr/>
              <a:t>110</a:t>
            </a:fld>
            <a:endParaRPr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9871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F513397-B178-41BF-931A-96A87CAD43F9}" type="slidenum">
              <a:rPr lang="en-US" sz="1200"/>
              <a:pPr/>
              <a:t>111</a:t>
            </a:fld>
            <a:endParaRPr 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251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6C83D2-7483-4AEF-9565-696D57E1925B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39034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932D5D-6A4D-43B0-887B-7F0C68F2595B}" type="slidenum">
              <a:rPr lang="en-US" sz="1200"/>
              <a:pPr/>
              <a:t>112</a:t>
            </a:fld>
            <a:endParaRPr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86746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AB6D15D-5CF3-4EE7-92FC-E572250A4577}" type="slidenum">
              <a:rPr lang="en-US" sz="1200"/>
              <a:pPr/>
              <a:t>113</a:t>
            </a:fld>
            <a:endParaRPr 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27755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28A41D-14A0-48C6-A9BC-E7772F6707AF}" type="slidenum">
              <a:rPr lang="en-US" sz="1200"/>
              <a:pPr/>
              <a:t>114</a:t>
            </a:fld>
            <a:endParaRPr 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983089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6C4545-089C-4122-9D3F-5A25B777A4AD}" type="slidenum">
              <a:rPr lang="en-US" sz="1200"/>
              <a:pPr/>
              <a:t>115</a:t>
            </a:fld>
            <a:endParaRPr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4224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B20519-E2D6-493F-9F14-5812C3427FC5}" type="slidenum">
              <a:rPr lang="en-US" sz="1200"/>
              <a:pPr/>
              <a:t>116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66358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8EE02BA-4BFC-4A57-86CC-D550A9BB7E64}" type="slidenum">
              <a:rPr lang="en-US" sz="1200"/>
              <a:pPr/>
              <a:t>117</a:t>
            </a:fld>
            <a:endParaRPr lang="en-US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522371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0F456F-5E45-40C1-A50F-02D4C026A745}" type="slidenum">
              <a:rPr lang="en-US" sz="1200"/>
              <a:pPr/>
              <a:t>118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614497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546D5A-3A0E-4CC3-A589-5FD30A9E019E}" type="slidenum">
              <a:rPr lang="en-US" sz="1200"/>
              <a:pPr/>
              <a:t>119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207365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DCF3D5F-0FBE-41F5-A01A-52B3E196FCFB}" type="slidenum">
              <a:rPr lang="en-US" sz="1200"/>
              <a:pPr/>
              <a:t>120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9936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40D5838-4916-407C-B61E-2C6316297E36}" type="slidenum">
              <a:rPr lang="en-US" sz="1200"/>
              <a:pPr/>
              <a:t>121</a:t>
            </a:fld>
            <a:endParaRPr 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9012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2D31CD4-FC8C-4E72-A0AD-EF7FD98D42CF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052857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7587F9B-B03C-433B-ACDD-A978BA1F96B1}" type="slidenum">
              <a:rPr lang="en-US" sz="1200"/>
              <a:pPr/>
              <a:t>122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97568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AEDA8D-0DD0-4535-817D-450D6A5344E9}" type="slidenum">
              <a:rPr lang="en-US" sz="1200"/>
              <a:pPr/>
              <a:t>123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968395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CFCCF81-A659-49FC-9DB6-3D2DD6B74554}" type="slidenum">
              <a:rPr lang="en-US" sz="1200"/>
              <a:pPr/>
              <a:t>124</a:t>
            </a:fld>
            <a:endParaRPr 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6307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07FAB47-F630-4522-84F2-2BE06034462F}" type="slidenum">
              <a:rPr lang="en-US" sz="1200"/>
              <a:pPr/>
              <a:t>125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201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77EC6A-F146-4B19-BEA4-C1C307914928}" type="slidenum">
              <a:rPr lang="en-US" sz="1200"/>
              <a:pPr/>
              <a:t>126</a:t>
            </a:fld>
            <a:endParaRPr 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4330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AEDA8D-0DD0-4535-817D-450D6A5344E9}" type="slidenum">
              <a:rPr lang="en-US" sz="1200"/>
              <a:pPr/>
              <a:t>127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1556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3467A2-6C94-447C-8C71-6D8A2EAA4BF0}" type="slidenum">
              <a:rPr lang="en-US" sz="1200"/>
              <a:pPr/>
              <a:t>128</a:t>
            </a:fld>
            <a:endParaRPr 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232921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68DC24-F9EF-4CD1-8F08-39F381676B2B}" type="slidenum">
              <a:rPr lang="en-US" sz="1200"/>
              <a:pPr/>
              <a:t>129</a:t>
            </a:fld>
            <a:endParaRPr 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358867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AEDA8D-0DD0-4535-817D-450D6A5344E9}" type="slidenum">
              <a:rPr lang="en-US" sz="1200"/>
              <a:pPr/>
              <a:t>130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363937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AF61FC-5EED-4EEA-8B16-B985DCBA8D53}" type="slidenum">
              <a:rPr lang="en-US" sz="1200"/>
              <a:pPr/>
              <a:t>131</a:t>
            </a:fld>
            <a:endParaRPr 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0892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A269F6-0E91-42D1-A59F-182B8DF8FED4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356894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0C297AF-3520-4C0E-A8F1-C75EFCE248B0}" type="slidenum">
              <a:rPr lang="en-US" sz="1200"/>
              <a:pPr/>
              <a:t>132</a:t>
            </a:fld>
            <a:endParaRPr lang="en-US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82153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AEDA8D-0DD0-4535-817D-450D6A5344E9}" type="slidenum">
              <a:rPr lang="en-US" sz="1200"/>
              <a:pPr/>
              <a:t>133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753025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F0FB52-62FC-4807-9AD4-25D9F23A6410}" type="slidenum">
              <a:rPr lang="en-US" sz="1200"/>
              <a:pPr/>
              <a:t>134</a:t>
            </a:fld>
            <a:endParaRPr 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649104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D7749D8-79F8-4BB5-8EF7-F96AB5D82B01}" type="slidenum">
              <a:rPr lang="en-US" sz="1200"/>
              <a:pPr/>
              <a:t>135</a:t>
            </a:fld>
            <a:endParaRPr 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07267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9EA4F6-DC74-4A92-9401-245EB6B4AE86}" type="slidenum">
              <a:rPr lang="en-US" sz="1200"/>
              <a:pPr/>
              <a:t>136</a:t>
            </a:fld>
            <a:endParaRPr 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237375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AEDA8D-0DD0-4535-817D-450D6A5344E9}" type="slidenum">
              <a:rPr lang="en-US" sz="1200"/>
              <a:pPr/>
              <a:t>137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713461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Let hier op: sterretjes</a:t>
            </a:r>
            <a:r>
              <a:rPr lang="nl-BE" baseline="0" dirty="0" smtClean="0"/>
              <a:t> zijn verplicht.</a:t>
            </a:r>
          </a:p>
          <a:p>
            <a:r>
              <a:rPr lang="nl-BE" baseline="0" dirty="0" smtClean="0"/>
              <a:t>Dus er moet een bijlage zijn voor Arbeidsovereenkomst en een bijlage voor berekeningsbasis.</a:t>
            </a:r>
          </a:p>
          <a:p>
            <a:r>
              <a:rPr lang="nl-BE" baseline="0" dirty="0" smtClean="0"/>
              <a:t>Er is maar één bijlage mogelijk.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CF7B7-8227-447F-9265-21B78A50387B}" type="slidenum">
              <a:rPr lang="nl-BE" smtClean="0"/>
              <a:t>141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407800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AEDA8D-0DD0-4535-817D-450D6A5344E9}" type="slidenum">
              <a:rPr lang="en-US" sz="1200"/>
              <a:pPr/>
              <a:t>146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113225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F0FB52-62FC-4807-9AD4-25D9F23A6410}" type="slidenum">
              <a:rPr lang="en-US" sz="1200"/>
              <a:pPr/>
              <a:t>147</a:t>
            </a:fld>
            <a:endParaRPr 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645546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Komt ook naar bewijsstukken: onzeker op 31/7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CF7B7-8227-447F-9265-21B78A50387B}" type="slidenum">
              <a:rPr lang="nl-BE" smtClean="0"/>
              <a:t>148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6025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881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49E73-B05F-4502-B234-E319F82596A8}" type="datetimeFigureOut">
              <a:rPr lang="nl-BE" smtClean="0"/>
              <a:t>7/12/2018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71597C-2697-4045-945F-0D196F462D6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301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36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20A-E842-4FCA-8D53-09B1B1582C9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BB05-6A6C-4B62-B104-FF18DCBB81F6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9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20A-E842-4FCA-8D53-09B1B1582C9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BB05-6A6C-4B62-B104-FF18DCBB81F6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4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20A-E842-4FCA-8D53-09B1B1582C9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BB05-6A6C-4B62-B104-FF18DCBB81F6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97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20A-E842-4FCA-8D53-09B1B1582C9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BB05-6A6C-4B62-B104-FF18DCBB81F6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65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20A-E842-4FCA-8D53-09B1B1582C9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BB05-6A6C-4B62-B104-FF18DCBB81F6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70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20A-E842-4FCA-8D53-09B1B1582C9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BB05-6A6C-4B62-B104-FF18DCBB81F6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1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20A-E842-4FCA-8D53-09B1B1582C9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BB05-6A6C-4B62-B104-FF18DCBB81F6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26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20A-E842-4FCA-8D53-09B1B1582C9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BB05-6A6C-4B62-B104-FF18DCBB81F6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0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1819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20A-E842-4FCA-8D53-09B1B1582C9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BB05-6A6C-4B62-B104-FF18DCBB81F6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51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20A-E842-4FCA-8D53-09B1B1582C9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BB05-6A6C-4B62-B104-FF18DCBB81F6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58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720A-E842-4FCA-8D53-09B1B1582C9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1BB05-6A6C-4B62-B104-FF18DCBB81F6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24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1996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4574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51711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2666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7457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9022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49E73-B05F-4502-B234-E319F82596A8}" type="datetimeFigureOut">
              <a:rPr lang="nl-BE" smtClean="0">
                <a:solidFill>
                  <a:prstClr val="black"/>
                </a:solidFill>
              </a:rPr>
              <a:pPr/>
              <a:t>7/12/2018</a:t>
            </a:fld>
            <a:endParaRPr lang="nl-BE">
              <a:solidFill>
                <a:prstClr val="black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>
              <a:solidFill>
                <a:prstClr val="black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71597C-2697-4045-945F-0D196F462D6C}" type="slidenum">
              <a:rPr lang="nl-BE" smtClean="0">
                <a:solidFill>
                  <a:prstClr val="black"/>
                </a:solidFill>
              </a:rPr>
              <a:pPr/>
              <a:t>‹nr.›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3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072090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49E73-B05F-4502-B234-E319F82596A8}" type="datetimeFigureOut">
              <a:rPr lang="nl-BE" smtClean="0">
                <a:solidFill>
                  <a:prstClr val="black"/>
                </a:solidFill>
              </a:rPr>
              <a:pPr/>
              <a:t>7/12/2018</a:t>
            </a:fld>
            <a:endParaRPr lang="nl-BE">
              <a:solidFill>
                <a:prstClr val="black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>
              <a:solidFill>
                <a:prstClr val="black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71597C-2697-4045-945F-0D196F462D6C}" type="slidenum">
              <a:rPr lang="nl-BE" smtClean="0">
                <a:solidFill>
                  <a:prstClr val="black"/>
                </a:solidFill>
              </a:rPr>
              <a:pPr/>
              <a:t>‹nr.›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60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49E73-B05F-4502-B234-E319F82596A8}" type="datetimeFigureOut">
              <a:rPr lang="nl-BE" smtClean="0">
                <a:solidFill>
                  <a:prstClr val="black"/>
                </a:solidFill>
              </a:rPr>
              <a:pPr/>
              <a:t>7/12/2018</a:t>
            </a:fld>
            <a:endParaRPr lang="nl-BE">
              <a:solidFill>
                <a:prstClr val="black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>
              <a:solidFill>
                <a:prstClr val="black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71597C-2697-4045-945F-0D196F462D6C}" type="slidenum">
              <a:rPr lang="nl-BE" smtClean="0">
                <a:solidFill>
                  <a:prstClr val="black"/>
                </a:solidFill>
              </a:rPr>
              <a:pPr/>
              <a:t>‹nr.›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04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49E73-B05F-4502-B234-E319F82596A8}" type="datetimeFigureOut">
              <a:rPr lang="nl-BE" smtClean="0">
                <a:solidFill>
                  <a:prstClr val="black"/>
                </a:solidFill>
              </a:rPr>
              <a:pPr/>
              <a:t>7/12/2018</a:t>
            </a:fld>
            <a:endParaRPr lang="nl-BE">
              <a:solidFill>
                <a:prstClr val="black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>
              <a:solidFill>
                <a:prstClr val="black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71597C-2697-4045-945F-0D196F462D6C}" type="slidenum">
              <a:rPr lang="nl-BE" smtClean="0">
                <a:solidFill>
                  <a:prstClr val="black"/>
                </a:solidFill>
              </a:rPr>
              <a:pPr/>
              <a:t>‹nr.›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55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271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928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712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6614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49E73-B05F-4502-B234-E319F82596A8}" type="datetimeFigureOut">
              <a:rPr lang="nl-BE" smtClean="0"/>
              <a:t>7/12/2018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71597C-2697-4045-945F-0D196F462D6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726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49E73-B05F-4502-B234-E319F82596A8}" type="datetimeFigureOut">
              <a:rPr lang="nl-BE" smtClean="0"/>
              <a:t>7/12/2018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71597C-2697-4045-945F-0D196F462D6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807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849E73-B05F-4502-B234-E319F82596A8}" type="datetimeFigureOut">
              <a:rPr lang="nl-BE" smtClean="0"/>
              <a:t>7/12/2018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71597C-2697-4045-945F-0D196F462D6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230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theme" Target="../theme/theme1.xml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78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7544" y="2132856"/>
            <a:ext cx="8229600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5152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3" y="116632"/>
            <a:ext cx="2465933" cy="79208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5" y="6118499"/>
            <a:ext cx="1328192" cy="59768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050023"/>
            <a:ext cx="957709" cy="66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3953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7596336" y="634997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chemeClr val="tx2"/>
                </a:solidFill>
                <a:latin typeface="Flanders Art Sans Bold" pitchFamily="50" charset="0"/>
              </a:rPr>
              <a:t>EFRO.be</a:t>
            </a:r>
            <a:endParaRPr lang="nl-BE" sz="2000" dirty="0">
              <a:solidFill>
                <a:schemeClr val="tx2"/>
              </a:solidFill>
              <a:latin typeface="Flanders Art Sans Bold" pitchFamily="50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0"/>
            <a:ext cx="25152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045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kern="1200" baseline="0">
          <a:solidFill>
            <a:schemeClr val="tx2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E720A-E842-4FCA-8D53-09B1B1582C96}" type="datetimeFigureOut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1BB05-6A6C-4B62-B104-FF18DCBB81F6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8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7596336" y="634997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rgbClr val="1F497D"/>
                </a:solidFill>
                <a:latin typeface="Flanders Art Sans Bold" pitchFamily="50" charset="0"/>
              </a:rPr>
              <a:t>EFRO.be</a:t>
            </a:r>
            <a:endParaRPr lang="nl-BE" sz="2000" dirty="0">
              <a:solidFill>
                <a:srgbClr val="1F497D"/>
              </a:solidFill>
              <a:latin typeface="Flanders Art Sans Bold" pitchFamily="50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0"/>
            <a:ext cx="25152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8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kern="1200" baseline="0">
          <a:solidFill>
            <a:schemeClr val="tx2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mailto:efrosupport@vlaanderen.be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ro.b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mailto:efrosupport@vlaanderen.be" TargetMode="Externa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emf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emf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hyperlink" Target="http://hetinternetookuwzaak.be/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ocateinlimburg.be/nl" TargetMode="External"/><Relationship Id="rId5" Type="http://schemas.openxmlformats.org/officeDocument/2006/relationships/hyperlink" Target="https://www.mechelen.be/mechelen-meemaken" TargetMode="External"/><Relationship Id="rId4" Type="http://schemas.openxmlformats.org/officeDocument/2006/relationships/hyperlink" Target="http://www.flandersmake.be/nl/projecten/familiar" TargetMode="Externa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microsoft.com/office/2007/relationships/hdphoto" Target="../media/hdphoto3.wdp"/><Relationship Id="rId4" Type="http://schemas.openxmlformats.org/officeDocument/2006/relationships/image" Target="../media/image115.png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fro.be/" TargetMode="External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hyperlink" Target="mailto:philippe.rousseau@vlaio.be" TargetMode="External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hyperlink" Target="mailto:Heidi.minner@vlaio.be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hilippe.rousseau@vlaio.b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ro.be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Heidi.minner@vlaio.be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fro.be/" TargetMode="Externa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csam.be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mailto:efrosupport@vlaanderen.be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efro.be/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ro.b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ro.be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25152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21288"/>
            <a:ext cx="1544216" cy="694897"/>
          </a:xfrm>
          <a:prstGeom prst="rect">
            <a:avLst/>
          </a:prstGeom>
        </p:spPr>
      </p:pic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1691680" y="4149080"/>
            <a:ext cx="6400800" cy="936104"/>
          </a:xfrm>
        </p:spPr>
        <p:txBody>
          <a:bodyPr>
            <a:noAutofit/>
          </a:bodyPr>
          <a:lstStyle/>
          <a:p>
            <a:r>
              <a:rPr lang="nl-BE" b="1" dirty="0" smtClean="0">
                <a:solidFill>
                  <a:schemeClr val="tx2"/>
                </a:solidFill>
                <a:latin typeface="FlandersArtSans-Bold" panose="00000800000000000000" pitchFamily="2" charset="0"/>
                <a:cs typeface="DilleniaUPC" panose="02020603050405020304" pitchFamily="18" charset="-34"/>
              </a:rPr>
              <a:t>December 2018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1187624" y="2492896"/>
            <a:ext cx="7059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 smtClean="0">
                <a:solidFill>
                  <a:prstClr val="black"/>
                </a:solidFill>
              </a:rPr>
              <a:t> </a:t>
            </a:r>
            <a:r>
              <a:rPr lang="nl-BE" sz="4400" b="1" dirty="0" smtClean="0">
                <a:solidFill>
                  <a:srgbClr val="1F497D"/>
                </a:solidFill>
                <a:latin typeface="FlandersArtSans-Bold" panose="00000800000000000000" pitchFamily="2" charset="0"/>
              </a:rPr>
              <a:t>INFOSESSIE</a:t>
            </a:r>
          </a:p>
          <a:p>
            <a:pPr algn="ctr"/>
            <a:r>
              <a:rPr lang="nl-BE" sz="4400" b="1" dirty="0" smtClean="0">
                <a:solidFill>
                  <a:srgbClr val="1F497D"/>
                </a:solidFill>
                <a:latin typeface="FlandersArtSans-Bold" panose="00000800000000000000" pitchFamily="2" charset="0"/>
              </a:rPr>
              <a:t>PROJECTRAPPORTERING</a:t>
            </a:r>
          </a:p>
          <a:p>
            <a:pPr algn="ctr"/>
            <a:endParaRPr lang="nl-BE" sz="3200" b="1" dirty="0">
              <a:solidFill>
                <a:srgbClr val="1F497D"/>
              </a:solidFill>
              <a:latin typeface="FlandersArtSans-Bold" panose="00000800000000000000" pitchFamily="2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94" y="6021287"/>
            <a:ext cx="827259" cy="6948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1" y="116632"/>
            <a:ext cx="186079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0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Subsidiabiliteitsregels</a:t>
            </a:r>
            <a:r>
              <a:rPr lang="nl-NL" dirty="0" smtClean="0"/>
              <a:t>: termijnen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2600" dirty="0" smtClean="0">
                <a:latin typeface="FlandersArtSans-Regular" panose="00000500000000000000" pitchFamily="2" charset="0"/>
              </a:rPr>
              <a:t>Factuurdatum binnen projectperiode + 1 maand (prestaties binnen projectperiode werkingsprojecten)</a:t>
            </a:r>
          </a:p>
          <a:p>
            <a:endParaRPr lang="nl-NL" sz="2600" dirty="0" smtClean="0">
              <a:latin typeface="FlandersArtSans-Regular" panose="00000500000000000000" pitchFamily="2" charset="0"/>
            </a:endParaRPr>
          </a:p>
          <a:p>
            <a:r>
              <a:rPr lang="nl-NL" sz="2600" dirty="0" smtClean="0">
                <a:latin typeface="FlandersArtSans-Regular" panose="00000500000000000000" pitchFamily="2" charset="0"/>
              </a:rPr>
              <a:t>Betaaldatum binnen projectperiode + 3 maand</a:t>
            </a:r>
          </a:p>
          <a:p>
            <a:endParaRPr lang="nl-NL" sz="2600" dirty="0" smtClean="0">
              <a:latin typeface="FlandersArtSans-Regular" panose="00000500000000000000" pitchFamily="2" charset="0"/>
            </a:endParaRPr>
          </a:p>
          <a:p>
            <a:r>
              <a:rPr lang="nl-NL" sz="2600" dirty="0" smtClean="0">
                <a:latin typeface="FlandersArtSans-Regular" panose="00000500000000000000" pitchFamily="2" charset="0"/>
              </a:rPr>
              <a:t>Geen bestemmingswijziging: 5 </a:t>
            </a:r>
            <a:r>
              <a:rPr lang="nl-NL" sz="2600" dirty="0">
                <a:latin typeface="FlandersArtSans-Regular" panose="00000500000000000000" pitchFamily="2" charset="0"/>
              </a:rPr>
              <a:t>jaar na </a:t>
            </a:r>
            <a:r>
              <a:rPr lang="nl-NL" sz="2600" dirty="0" smtClean="0">
                <a:latin typeface="FlandersArtSans-Regular" panose="00000500000000000000" pitchFamily="2" charset="0"/>
              </a:rPr>
              <a:t>eindsaldo </a:t>
            </a:r>
            <a:endParaRPr lang="nl-NL" sz="2600" dirty="0">
              <a:latin typeface="FlandersArtSans-Regular" panose="00000500000000000000" pitchFamily="2" charset="0"/>
            </a:endParaRPr>
          </a:p>
          <a:p>
            <a:endParaRPr lang="nl-NL" sz="2600" dirty="0" smtClean="0">
              <a:latin typeface="FlandersArtSans-Regular" panose="00000500000000000000" pitchFamily="2" charset="0"/>
            </a:endParaRPr>
          </a:p>
          <a:p>
            <a:r>
              <a:rPr lang="nl-NL" sz="2600" dirty="0" smtClean="0">
                <a:latin typeface="FlandersArtSans-Regular" panose="00000500000000000000" pitchFamily="2" charset="0"/>
              </a:rPr>
              <a:t>Bewaartermijn</a:t>
            </a:r>
            <a:r>
              <a:rPr lang="nl-NL" sz="2600" dirty="0">
                <a:latin typeface="FlandersArtSans-Regular" panose="00000500000000000000" pitchFamily="2" charset="0"/>
              </a:rPr>
              <a:t>: </a:t>
            </a:r>
            <a:r>
              <a:rPr lang="nl-NL" sz="2600" dirty="0" smtClean="0">
                <a:latin typeface="FlandersArtSans-Regular" panose="00000500000000000000" pitchFamily="2" charset="0"/>
              </a:rPr>
              <a:t>10 jaar na eindsaldo (staatssteun: 2032)</a:t>
            </a:r>
          </a:p>
          <a:p>
            <a:pPr eaLnBrk="1" hangingPunct="1">
              <a:buFontTx/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55025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Bijlagen bij rapportering – verschillende locaties en technieken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1600200"/>
            <a:ext cx="8892480" cy="3917032"/>
          </a:xfrm>
        </p:spPr>
        <p:txBody>
          <a:bodyPr>
            <a:normAutofit fontScale="85000" lnSpcReduction="10000"/>
          </a:bodyPr>
          <a:lstStyle/>
          <a:p>
            <a:r>
              <a:rPr lang="nl-BE" dirty="0" smtClean="0"/>
              <a:t>Overal: </a:t>
            </a:r>
            <a:r>
              <a:rPr lang="nl-BE" dirty="0"/>
              <a:t>Maximaal </a:t>
            </a:r>
            <a:r>
              <a:rPr lang="nl-BE" dirty="0" smtClean="0"/>
              <a:t>50 </a:t>
            </a:r>
            <a:r>
              <a:rPr lang="nl-BE" dirty="0"/>
              <a:t>MB per </a:t>
            </a:r>
            <a:r>
              <a:rPr lang="nl-BE" dirty="0" smtClean="0"/>
              <a:t>bestand</a:t>
            </a:r>
          </a:p>
          <a:p>
            <a:r>
              <a:rPr lang="nl-BE" dirty="0" smtClean="0"/>
              <a:t>Hoeveel tegelijkertijd toevoegen?</a:t>
            </a:r>
          </a:p>
          <a:p>
            <a:pPr lvl="1"/>
            <a:r>
              <a:rPr lang="nl-BE" dirty="0" smtClean="0"/>
              <a:t>Eén per één</a:t>
            </a:r>
          </a:p>
          <a:p>
            <a:pPr lvl="2" indent="-342900"/>
            <a:r>
              <a:rPr lang="nl-BE" dirty="0" smtClean="0"/>
              <a:t>Inhoudelijke bijlagen in tabblad rapportering. Indiening gebeurt bij indiening rapport. </a:t>
            </a:r>
          </a:p>
          <a:p>
            <a:pPr marL="857250" lvl="1" indent="-457200"/>
            <a:r>
              <a:rPr lang="nl-BE" dirty="0" smtClean="0"/>
              <a:t>Per 100</a:t>
            </a:r>
          </a:p>
          <a:p>
            <a:pPr lvl="2"/>
            <a:r>
              <a:rPr lang="nl-BE" b="1" dirty="0" smtClean="0"/>
              <a:t>Bewijsstukken</a:t>
            </a:r>
            <a:r>
              <a:rPr lang="nl-BE" dirty="0" smtClean="0"/>
              <a:t> van kosten, overheidsopdrachten en ‘andere’ – tabblad bewijsstukken van een rapport. Indiening gebeurt bij indiening rapport.</a:t>
            </a:r>
          </a:p>
          <a:p>
            <a:pPr lvl="2"/>
            <a:r>
              <a:rPr lang="nl-BE" dirty="0" smtClean="0"/>
              <a:t>Zaken die niet in rapport kunnen – </a:t>
            </a:r>
            <a:r>
              <a:rPr lang="nl-BE" b="1" dirty="0" smtClean="0"/>
              <a:t>projectpostbus</a:t>
            </a:r>
            <a:r>
              <a:rPr lang="nl-BE" dirty="0" smtClean="0"/>
              <a:t>.</a:t>
            </a:r>
          </a:p>
          <a:p>
            <a:pPr lvl="3"/>
            <a:r>
              <a:rPr lang="nl-BE" dirty="0" smtClean="0"/>
              <a:t>Bijlagen toevoegen (=klaarzetten voor indiening)</a:t>
            </a:r>
          </a:p>
          <a:p>
            <a:pPr lvl="3"/>
            <a:r>
              <a:rPr lang="nl-BE" dirty="0" smtClean="0"/>
              <a:t>Bijlagen indienen (definitief onwijzigbaar en ondertekend)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515553"/>
            <a:ext cx="7248218" cy="12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7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755650" y="836613"/>
            <a:ext cx="7772400" cy="72072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Hulp nodig? </a:t>
            </a: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  <a:sym typeface="Wingdings" pitchFamily="2" charset="2"/>
              </a:rPr>
              <a:t/>
            </a:r>
            <a:b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  <a:sym typeface="Wingdings" pitchFamily="2" charset="2"/>
              </a:rPr>
            </a:b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  <a:sym typeface="Wingdings" pitchFamily="2" charset="2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684213" y="1484313"/>
            <a:ext cx="8280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altLang="nl-BE" dirty="0">
                <a:solidFill>
                  <a:srgbClr val="003399"/>
                </a:solidFill>
                <a:latin typeface="Verdana" pitchFamily="34" charset="0"/>
                <a:sym typeface="Wingdings" pitchFamily="2" charset="2"/>
              </a:rPr>
              <a:t>  </a:t>
            </a:r>
            <a:r>
              <a:rPr lang="nl-BE" altLang="nl-BE" dirty="0">
                <a:latin typeface="Verdana" pitchFamily="34" charset="0"/>
                <a:sym typeface="Wingdings" pitchFamily="2" charset="2"/>
              </a:rPr>
              <a:t>In uw project op het tabblad projectorganisatie</a:t>
            </a:r>
          </a:p>
          <a:p>
            <a:pPr eaLnBrk="1" hangingPunct="1">
              <a:spcBef>
                <a:spcPct val="20000"/>
              </a:spcBef>
            </a:pPr>
            <a:endParaRPr lang="nl-BE" altLang="nl-BE" sz="1400" dirty="0">
              <a:latin typeface="Verdana" pitchFamily="34" charset="0"/>
              <a:sym typeface="Wingdings" pitchFamily="2" charset="2"/>
            </a:endParaRP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nl-BE" altLang="nl-BE" sz="2000" dirty="0">
                <a:latin typeface="Verdana" pitchFamily="34" charset="0"/>
                <a:sym typeface="Wingdings" pitchFamily="2" charset="2"/>
              </a:rPr>
              <a:t> </a:t>
            </a:r>
            <a:r>
              <a:rPr lang="nl-BE" altLang="nl-BE" sz="2000" dirty="0" smtClean="0">
                <a:latin typeface="Verdana" pitchFamily="34" charset="0"/>
                <a:sym typeface="Wingdings" pitchFamily="2" charset="2"/>
              </a:rPr>
              <a:t>Projectbegeleider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nl-BE" altLang="nl-BE" sz="2000" dirty="0">
                <a:latin typeface="Verdana" pitchFamily="34" charset="0"/>
                <a:sym typeface="Wingdings" pitchFamily="2" charset="2"/>
              </a:rPr>
              <a:t> </a:t>
            </a:r>
            <a:r>
              <a:rPr lang="nl-BE" altLang="nl-BE" sz="2000" dirty="0" smtClean="0">
                <a:latin typeface="Verdana" pitchFamily="34" charset="0"/>
                <a:sym typeface="Wingdings" pitchFamily="2" charset="2"/>
              </a:rPr>
              <a:t>Prioriteitsbeheerder</a:t>
            </a:r>
            <a:endParaRPr lang="nl-BE" altLang="nl-BE" sz="2000" dirty="0">
              <a:latin typeface="Verdana" pitchFamily="34" charset="0"/>
              <a:sym typeface="Wingdings" pitchFamily="2" charset="2"/>
            </a:endParaRP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nl-BE" altLang="nl-BE" sz="2000" dirty="0">
                <a:latin typeface="Verdana" pitchFamily="34" charset="0"/>
                <a:sym typeface="Wingdings" pitchFamily="2" charset="2"/>
              </a:rPr>
              <a:t> Dossierbehandelaar</a:t>
            </a:r>
          </a:p>
          <a:p>
            <a:pPr lvl="1" eaLnBrk="1" hangingPunct="1">
              <a:spcBef>
                <a:spcPct val="20000"/>
              </a:spcBef>
            </a:pPr>
            <a:endParaRPr lang="nl-BE" altLang="nl-BE" sz="2000" dirty="0">
              <a:latin typeface="Verdana" pitchFamily="34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altLang="nl-BE" dirty="0">
                <a:latin typeface="Verdana" pitchFamily="34" charset="0"/>
                <a:sym typeface="Wingdings" pitchFamily="2" charset="2"/>
              </a:rPr>
              <a:t> Contactinformatie:</a:t>
            </a:r>
          </a:p>
          <a:p>
            <a:pPr eaLnBrk="1" hangingPunct="1">
              <a:spcBef>
                <a:spcPct val="20000"/>
              </a:spcBef>
            </a:pPr>
            <a:endParaRPr lang="nl-BE" altLang="nl-BE" sz="1400" dirty="0">
              <a:latin typeface="Verdana" pitchFamily="34" charset="0"/>
              <a:sym typeface="Wingdings" pitchFamily="2" charset="2"/>
            </a:endParaRP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nl-BE" altLang="nl-BE" sz="2000" dirty="0">
                <a:latin typeface="Verdana" pitchFamily="34" charset="0"/>
                <a:sym typeface="Wingdings" pitchFamily="2" charset="2"/>
              </a:rPr>
              <a:t>Inhoudelijke projectbegeleider: meestal contactpunt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nl-BE" altLang="nl-BE" sz="2000" dirty="0">
                <a:latin typeface="Verdana" pitchFamily="34" charset="0"/>
                <a:sym typeface="Wingdings" pitchFamily="2" charset="2"/>
              </a:rPr>
              <a:t>Technische vragen</a:t>
            </a:r>
            <a:r>
              <a:rPr lang="nl-BE" altLang="nl-BE" sz="2000" dirty="0" smtClean="0">
                <a:latin typeface="Verdana" pitchFamily="34" charset="0"/>
                <a:sym typeface="Wingdings" pitchFamily="2" charset="2"/>
              </a:rPr>
              <a:t>: het EFRO E-loket doet niet wat u wenst: </a:t>
            </a:r>
            <a:r>
              <a:rPr lang="nl-BE" altLang="nl-BE" sz="2000" dirty="0">
                <a:latin typeface="Verdana" pitchFamily="34" charset="0"/>
                <a:sym typeface="Wingdings" pitchFamily="2" charset="2"/>
                <a:hlinkClick r:id="rId3"/>
              </a:rPr>
              <a:t>efrosupport@vlaanderen.be</a:t>
            </a:r>
            <a:r>
              <a:rPr lang="nl-BE" altLang="nl-BE" sz="2000" dirty="0">
                <a:latin typeface="Verdana" pitchFamily="34" charset="0"/>
                <a:sym typeface="Wingdings" pitchFamily="2" charset="2"/>
              </a:rPr>
              <a:t> of   </a:t>
            </a:r>
          </a:p>
          <a:p>
            <a:pPr lvl="1" eaLnBrk="1" hangingPunct="1">
              <a:spcBef>
                <a:spcPct val="20000"/>
              </a:spcBef>
            </a:pPr>
            <a:r>
              <a:rPr lang="nl-BE" altLang="nl-BE" sz="2000" dirty="0">
                <a:latin typeface="Verdana" pitchFamily="34" charset="0"/>
                <a:sym typeface="Wingdings" pitchFamily="2" charset="2"/>
              </a:rPr>
              <a:t>	02 553 37 30</a:t>
            </a:r>
          </a:p>
          <a:p>
            <a:pPr lvl="1">
              <a:spcBef>
                <a:spcPct val="50000"/>
              </a:spcBef>
              <a:buFont typeface="Wingdings" pitchFamily="2" charset="2"/>
              <a:buNone/>
            </a:pPr>
            <a:endParaRPr lang="nl-NL" altLang="nl-BE" sz="2000" b="1" dirty="0">
              <a:solidFill>
                <a:srgbClr val="0033CC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2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ChangeArrowheads="1"/>
          </p:cNvSpPr>
          <p:nvPr/>
        </p:nvSpPr>
        <p:spPr bwMode="auto">
          <a:xfrm>
            <a:off x="685800" y="609600"/>
            <a:ext cx="7772400" cy="469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nl-NL" sz="4000" b="1" dirty="0" smtClean="0">
                <a:solidFill>
                  <a:srgbClr val="003399"/>
                </a:solidFill>
                <a:latin typeface="Verdana" panose="020B0604030504040204" pitchFamily="34" charset="0"/>
              </a:rPr>
              <a:t>3. Rapport ingediend en dan?</a:t>
            </a:r>
            <a:endParaRPr lang="nl-NL" sz="4000" b="1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  <p:sp>
        <p:nvSpPr>
          <p:cNvPr id="4099" name="Rectangle 15"/>
          <p:cNvSpPr>
            <a:spLocks noChangeArrowheads="1"/>
          </p:cNvSpPr>
          <p:nvPr/>
        </p:nvSpPr>
        <p:spPr bwMode="auto">
          <a:xfrm>
            <a:off x="539750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nl-BE" b="1" dirty="0">
                <a:solidFill>
                  <a:srgbClr val="0033CC"/>
                </a:solidFill>
                <a:latin typeface="Verdana" panose="020B0604030504040204" pitchFamily="34" charset="0"/>
              </a:rPr>
              <a:t>	</a:t>
            </a:r>
            <a:endParaRPr lang="nl-NL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Opvolging rapporten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457200" indent="-457200" eaLnBrk="1" hangingPunct="1">
              <a:buFontTx/>
              <a:buAutoNum type="arabicPeriod"/>
            </a:pPr>
            <a:r>
              <a:rPr lang="nl-BE" smtClean="0"/>
              <a:t>Dossierbehandelaar in projectorganisatie</a:t>
            </a:r>
            <a:endParaRPr lang="nl-NL" smtClean="0"/>
          </a:p>
          <a:p>
            <a:pPr marL="457200" indent="-457200" eaLnBrk="1" hangingPunct="1">
              <a:buFontTx/>
              <a:buAutoNum type="arabicPeriod"/>
            </a:pPr>
            <a:r>
              <a:rPr lang="nl-BE" smtClean="0"/>
              <a:t>Statussen</a:t>
            </a:r>
            <a:endParaRPr lang="nl-NL" smtClean="0"/>
          </a:p>
          <a:p>
            <a:pPr marL="457200" indent="-457200" eaLnBrk="1" hangingPunct="1">
              <a:buFontTx/>
              <a:buAutoNum type="arabicPeriod"/>
            </a:pPr>
            <a:r>
              <a:rPr lang="nl-NL" smtClean="0"/>
              <a:t>Herwerken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nl-NL" smtClean="0"/>
              <a:t>Correctie van vergissingen: u bent iets vergeten en ontdekt dit zelf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nl-BE" smtClean="0"/>
              <a:t>Kostenlijnenoverzicht (project en per rapport)</a:t>
            </a:r>
            <a:endParaRPr lang="nl-NL" smtClean="0"/>
          </a:p>
          <a:p>
            <a:pPr marL="457200" indent="-457200" eaLnBrk="1" hangingPunct="1">
              <a:buFontTx/>
              <a:buAutoNum type="arabicPeriod"/>
            </a:pPr>
            <a:r>
              <a:rPr lang="nl-NL" smtClean="0"/>
              <a:t>Ontbrekende bewijsstukken, kosten niet aanvaard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nl-NL" smtClean="0"/>
              <a:t>Opvolgen betaling</a:t>
            </a:r>
          </a:p>
          <a:p>
            <a:pPr marL="457200" indent="-457200"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11454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/>
          <a:lstStyle/>
          <a:p>
            <a:pPr algn="l" eaLnBrk="1" hangingPunct="1"/>
            <a:r>
              <a:rPr lang="nl-NL" dirty="0" smtClean="0"/>
              <a:t>Opvolging</a:t>
            </a:r>
            <a:br>
              <a:rPr lang="nl-NL" dirty="0" smtClean="0"/>
            </a:br>
            <a:r>
              <a:rPr lang="nl-NL" dirty="0" smtClean="0"/>
              <a:t>rapporten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995738" y="6249988"/>
            <a:ext cx="850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BE" sz="900"/>
              <a:t>02/553.37.30</a:t>
            </a:r>
            <a:endParaRPr lang="nl-NL" sz="9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20687"/>
            <a:ext cx="671512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916078"/>
            <a:ext cx="3527376" cy="89641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nl-NL" sz="2400" dirty="0" smtClean="0"/>
              <a:t>Dossierbehandelaar: tabblad Projectorganisatie</a:t>
            </a:r>
          </a:p>
        </p:txBody>
      </p:sp>
    </p:spTree>
    <p:extLst>
      <p:ext uri="{BB962C8B-B14F-4D97-AF65-F5344CB8AC3E}">
        <p14:creationId xmlns:p14="http://schemas.microsoft.com/office/powerpoint/2010/main" val="10384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772400" cy="803275"/>
          </a:xfrm>
        </p:spPr>
        <p:txBody>
          <a:bodyPr/>
          <a:lstStyle/>
          <a:p>
            <a:pPr eaLnBrk="1" hangingPunct="1"/>
            <a:r>
              <a:rPr lang="nl-NL" dirty="0" smtClean="0"/>
              <a:t>Opvolging rapporten - </a:t>
            </a:r>
            <a:r>
              <a:rPr lang="nl-NL" dirty="0" err="1" smtClean="0"/>
              <a:t>rapportstatussen</a:t>
            </a:r>
            <a:endParaRPr lang="nl-NL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764704"/>
            <a:ext cx="8352283" cy="2643187"/>
          </a:xfrm>
        </p:spPr>
        <p:txBody>
          <a:bodyPr>
            <a:normAutofit/>
          </a:bodyPr>
          <a:lstStyle/>
          <a:p>
            <a:pPr marL="838200" lvl="1" indent="-381000" eaLnBrk="1" hangingPunct="1"/>
            <a:r>
              <a:rPr lang="nl-BE" sz="2000" dirty="0" smtClean="0"/>
              <a:t>Rapportversie in opmaak</a:t>
            </a:r>
          </a:p>
          <a:p>
            <a:pPr marL="838200" lvl="1" indent="-381000" eaLnBrk="1" hangingPunct="1"/>
            <a:r>
              <a:rPr lang="nl-BE" sz="2000" dirty="0" smtClean="0"/>
              <a:t>Rapportversie ingediend</a:t>
            </a:r>
          </a:p>
          <a:p>
            <a:pPr marL="838200" lvl="1" indent="-381000" eaLnBrk="1" hangingPunct="1"/>
            <a:r>
              <a:rPr lang="nl-BE" sz="2000" dirty="0" smtClean="0"/>
              <a:t>Rapportversie in beslissing (= in behandeling)</a:t>
            </a:r>
          </a:p>
          <a:p>
            <a:pPr marL="838200" lvl="1" indent="-381000" eaLnBrk="1" hangingPunct="1"/>
            <a:r>
              <a:rPr lang="nl-BE" sz="2000" dirty="0" smtClean="0"/>
              <a:t>Rapportversie te herwerken</a:t>
            </a:r>
          </a:p>
          <a:p>
            <a:pPr marL="838200" lvl="1" indent="-381000" eaLnBrk="1" hangingPunct="1"/>
            <a:r>
              <a:rPr lang="nl-BE" sz="2000" dirty="0" smtClean="0"/>
              <a:t>Rapportbeoordeling beoordeeld (= niet definitief)</a:t>
            </a:r>
          </a:p>
          <a:p>
            <a:pPr marL="838200" lvl="1" indent="-381000" eaLnBrk="1" hangingPunct="1"/>
            <a:r>
              <a:rPr lang="nl-BE" sz="2000" dirty="0" smtClean="0"/>
              <a:t>Rapportbeoordeling getekend (= definitief)</a:t>
            </a:r>
            <a:endParaRPr lang="nl-NL" sz="20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4" y="3079634"/>
            <a:ext cx="78009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3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Opvolging rapporten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Herwerken = dossierbehandelaar stuurt rapport terug voor verbetering of aanvulling</a:t>
            </a:r>
          </a:p>
          <a:p>
            <a:pPr eaLnBrk="1" hangingPunct="1"/>
            <a:r>
              <a:rPr lang="nl-BE" dirty="0" smtClean="0"/>
              <a:t>Nieuwe rapportversie die u aanpast en indient</a:t>
            </a:r>
            <a:endParaRPr lang="nl-NL" dirty="0" smtClean="0"/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966207"/>
            <a:ext cx="89058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144140" y="5013176"/>
            <a:ext cx="1331912" cy="35877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17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Opvolging rapporten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Tx/>
              <a:buAutoNum type="arabicPeriod" startAt="4"/>
            </a:pPr>
            <a:r>
              <a:rPr lang="nl-NL" smtClean="0"/>
              <a:t>Correctie van vergissingen die u zelf ontdekt na indiening.</a:t>
            </a:r>
          </a:p>
          <a:p>
            <a:pPr marL="457200" indent="-457200" eaLnBrk="1" hangingPunct="1">
              <a:buFontTx/>
              <a:buNone/>
            </a:pPr>
            <a:endParaRPr lang="nl-NL" smtClean="0"/>
          </a:p>
          <a:p>
            <a:pPr marL="838200" lvl="1" indent="-381000" eaLnBrk="1" hangingPunct="1"/>
            <a:r>
              <a:rPr lang="nl-BE" smtClean="0"/>
              <a:t>Neem contact op met actieve dossierbehandelaar: </a:t>
            </a:r>
          </a:p>
          <a:p>
            <a:pPr marL="1257300" lvl="2" indent="-342900" eaLnBrk="1" hangingPunct="1"/>
            <a:r>
              <a:rPr lang="nl-BE" smtClean="0"/>
              <a:t>Hij/zij houdt er rekening mee</a:t>
            </a:r>
          </a:p>
          <a:p>
            <a:pPr marL="1257300" lvl="2" indent="-342900" eaLnBrk="1" hangingPunct="1"/>
            <a:r>
              <a:rPr lang="nl-BE" smtClean="0"/>
              <a:t>Hij/zij laat u rapport herwerken</a:t>
            </a:r>
          </a:p>
          <a:p>
            <a:pPr marL="1257300" lvl="2" indent="-342900" eaLnBrk="1" hangingPunct="1">
              <a:buFontTx/>
              <a:buAutoNum type="arabicPeriod" startAt="4"/>
            </a:pPr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9265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Opvolging rapporten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07375" cy="4114800"/>
          </a:xfrm>
        </p:spPr>
        <p:txBody>
          <a:bodyPr/>
          <a:lstStyle/>
          <a:p>
            <a:pPr marL="457200" indent="-457200" eaLnBrk="1" hangingPunct="1">
              <a:buFontTx/>
              <a:buAutoNum type="arabicPeriod" startAt="5"/>
            </a:pPr>
            <a:r>
              <a:rPr lang="nl-NL" dirty="0" smtClean="0"/>
              <a:t>‘Kostenlijnenoverzicht’ en ‘Kostenoverzicht per rapportbeoordeling’</a:t>
            </a:r>
          </a:p>
          <a:p>
            <a:pPr marL="457200" indent="-457200" eaLnBrk="1" hangingPunct="1"/>
            <a:endParaRPr lang="nl-BE" dirty="0" smtClean="0"/>
          </a:p>
          <a:p>
            <a:pPr marL="457200" indent="-457200" eaLnBrk="1" hangingPunct="1"/>
            <a:r>
              <a:rPr lang="nl-BE" dirty="0" smtClean="0"/>
              <a:t>Op tabblad ‘Project’, aan de rechterkant in groene vak</a:t>
            </a:r>
          </a:p>
          <a:p>
            <a:pPr marL="457200" indent="-457200" eaLnBrk="1" hangingPunct="1"/>
            <a:r>
              <a:rPr lang="nl-BE" dirty="0" smtClean="0"/>
              <a:t>Ook al vóór u een rapport indient</a:t>
            </a:r>
          </a:p>
        </p:txBody>
      </p:sp>
    </p:spTree>
    <p:extLst>
      <p:ext uri="{BB962C8B-B14F-4D97-AF65-F5344CB8AC3E}">
        <p14:creationId xmlns:p14="http://schemas.microsoft.com/office/powerpoint/2010/main" val="91377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Opvolging rapporten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07375" cy="4114800"/>
          </a:xfrm>
        </p:spPr>
        <p:txBody>
          <a:bodyPr/>
          <a:lstStyle/>
          <a:p>
            <a:pPr eaLnBrk="1" hangingPunct="1"/>
            <a:endParaRPr lang="nl-NL" u="sng" smtClean="0"/>
          </a:p>
        </p:txBody>
      </p:sp>
      <p:pic>
        <p:nvPicPr>
          <p:cNvPr id="39940" name="Picture 4" descr="project goedgekeurd met contr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981075"/>
            <a:ext cx="20478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81075"/>
            <a:ext cx="20764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3" name="Oval 6"/>
          <p:cNvSpPr>
            <a:spLocks noChangeArrowheads="1"/>
          </p:cNvSpPr>
          <p:nvPr/>
        </p:nvSpPr>
        <p:spPr bwMode="auto">
          <a:xfrm>
            <a:off x="6227763" y="908050"/>
            <a:ext cx="2916237" cy="15843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BE"/>
          </a:p>
        </p:txBody>
      </p:sp>
      <p:sp>
        <p:nvSpPr>
          <p:cNvPr id="39944" name="Rechthoek 1"/>
          <p:cNvSpPr>
            <a:spLocks noChangeArrowheads="1"/>
          </p:cNvSpPr>
          <p:nvPr/>
        </p:nvSpPr>
        <p:spPr bwMode="auto">
          <a:xfrm>
            <a:off x="1187450" y="3860800"/>
            <a:ext cx="720725" cy="1444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BE"/>
          </a:p>
        </p:txBody>
      </p:sp>
      <p:sp>
        <p:nvSpPr>
          <p:cNvPr id="39945" name="Rechthoek 2"/>
          <p:cNvSpPr>
            <a:spLocks noChangeArrowheads="1"/>
          </p:cNvSpPr>
          <p:nvPr/>
        </p:nvSpPr>
        <p:spPr bwMode="auto">
          <a:xfrm>
            <a:off x="4932363" y="3860800"/>
            <a:ext cx="935037" cy="1444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62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Algemeen</a:t>
            </a:r>
            <a:endParaRPr lang="nl-NL" dirty="0"/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nl-BE" sz="2800" dirty="0" smtClean="0">
                <a:latin typeface="FlandersArtSans-Regular" panose="00000500000000000000" pitchFamily="2" charset="0"/>
                <a:sym typeface="Wingdings" panose="05000000000000000000" pitchFamily="2" charset="2"/>
              </a:rPr>
              <a:t>Mogelijke subsidie </a:t>
            </a:r>
          </a:p>
          <a:p>
            <a:pPr algn="ctr" eaLnBrk="1" hangingPunct="1">
              <a:buFontTx/>
              <a:buNone/>
            </a:pPr>
            <a:r>
              <a:rPr lang="nl-BE" sz="2800" dirty="0" smtClean="0">
                <a:latin typeface="FlandersArtSans-Regular" panose="00000500000000000000" pitchFamily="2" charset="0"/>
                <a:sym typeface="Wingdings" panose="05000000000000000000" pitchFamily="2" charset="2"/>
              </a:rPr>
              <a:t>= </a:t>
            </a:r>
          </a:p>
          <a:p>
            <a:pPr algn="ctr" eaLnBrk="1" hangingPunct="1">
              <a:buFontTx/>
              <a:buNone/>
            </a:pPr>
            <a:r>
              <a:rPr lang="nl-BE" sz="2800" dirty="0" smtClean="0">
                <a:latin typeface="FlandersArtSans-Regular" panose="00000500000000000000" pitchFamily="2" charset="0"/>
                <a:sym typeface="Wingdings" panose="05000000000000000000" pitchFamily="2" charset="2"/>
              </a:rPr>
              <a:t>	ingediend bedrag ter subsidiëring * EFRO %</a:t>
            </a:r>
          </a:p>
          <a:p>
            <a:pPr eaLnBrk="1" hangingPunct="1">
              <a:buFontTx/>
              <a:buNone/>
            </a:pPr>
            <a:endParaRPr lang="nl-BE" sz="2800" dirty="0" smtClean="0">
              <a:solidFill>
                <a:srgbClr val="FF0066"/>
              </a:solidFill>
              <a:latin typeface="FlandersArtSans-Regular" panose="00000500000000000000" pitchFamily="2" charset="0"/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r>
              <a:rPr lang="nl-BE" sz="2800" dirty="0" smtClean="0">
                <a:solidFill>
                  <a:schemeClr val="tx1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! Niet meer dan toegekend totaalbedrag subsidie</a:t>
            </a:r>
          </a:p>
          <a:p>
            <a:pPr>
              <a:buNone/>
            </a:pPr>
            <a:r>
              <a:rPr lang="nl-BE" sz="2800" dirty="0" smtClean="0">
                <a:latin typeface="FlandersArtSans-Regular" panose="00000500000000000000" pitchFamily="2" charset="0"/>
              </a:rPr>
              <a:t>! Enkel daadwerkelijk gemaakte en betaalde </a:t>
            </a:r>
            <a:r>
              <a:rPr lang="nl-BE" sz="2800" dirty="0">
                <a:latin typeface="FlandersArtSans-Regular" panose="00000500000000000000" pitchFamily="2" charset="0"/>
              </a:rPr>
              <a:t>uitgaven zijn </a:t>
            </a:r>
            <a:r>
              <a:rPr lang="nl-BE" sz="2800" dirty="0" smtClean="0">
                <a:latin typeface="FlandersArtSans-Regular" panose="00000500000000000000" pitchFamily="2" charset="0"/>
              </a:rPr>
              <a:t>subsidiabel (steekproef rekeninguittreksels)</a:t>
            </a:r>
          </a:p>
          <a:p>
            <a:pPr>
              <a:buNone/>
            </a:pPr>
            <a:r>
              <a:rPr lang="nl-BE" sz="2800" dirty="0" smtClean="0">
                <a:latin typeface="FlandersArtSans-Regular" panose="00000500000000000000" pitchFamily="2" charset="0"/>
                <a:sym typeface="Wingdings" panose="05000000000000000000" pitchFamily="2" charset="2"/>
              </a:rPr>
              <a:t>! Enkel subsidiabele uitgaven indienen</a:t>
            </a:r>
          </a:p>
          <a:p>
            <a:pPr>
              <a:buNone/>
            </a:pPr>
            <a:r>
              <a:rPr lang="nl-BE" sz="2800" dirty="0">
                <a:latin typeface="FlandersArtSans-Regular" panose="00000500000000000000" pitchFamily="2" charset="0"/>
                <a:sym typeface="Wingdings" panose="05000000000000000000" pitchFamily="2" charset="2"/>
              </a:rPr>
              <a:t>	</a:t>
            </a:r>
            <a:r>
              <a:rPr lang="nl-BE" sz="2800" dirty="0" smtClean="0">
                <a:latin typeface="FlandersArtSans-Regular" panose="00000500000000000000" pitchFamily="2" charset="0"/>
                <a:sym typeface="Wingdings" panose="05000000000000000000" pitchFamily="2" charset="2"/>
              </a:rPr>
              <a:t>=&gt; netto-correcties na audit</a:t>
            </a:r>
            <a:endParaRPr lang="nl-NL" sz="2800" dirty="0" smtClean="0">
              <a:latin typeface="FlandersArtSans-Regular" panose="00000500000000000000" pitchFamily="2" charset="0"/>
              <a:sym typeface="Wingdings" panose="05000000000000000000" pitchFamily="2" charset="2"/>
            </a:endParaRPr>
          </a:p>
          <a:p>
            <a:pPr>
              <a:buNone/>
            </a:pPr>
            <a:endParaRPr lang="nl-NL" sz="2800" dirty="0">
              <a:solidFill>
                <a:schemeClr val="tx1"/>
              </a:solidFill>
              <a:latin typeface="FlandersArtSans-Regular" panose="00000500000000000000" pitchFamily="2" charset="0"/>
              <a:sym typeface="Wingdings" panose="05000000000000000000" pitchFamily="2" charset="2"/>
            </a:endParaRPr>
          </a:p>
          <a:p>
            <a:pPr algn="ctr" eaLnBrk="1" hangingPunct="1">
              <a:buFontTx/>
              <a:buNone/>
            </a:pPr>
            <a:endParaRPr lang="nl-NL" dirty="0" smtClean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0027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3" descr="ScreenShot2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82296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108575"/>
            <a:ext cx="50482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31" descr="ScreenShot2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88106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</p:spPr>
        <p:txBody>
          <a:bodyPr/>
          <a:lstStyle/>
          <a:p>
            <a:pPr eaLnBrk="1" hangingPunct="1"/>
            <a:r>
              <a:rPr lang="nl-NL" smtClean="0"/>
              <a:t>Kostenlijnenoverzicht</a:t>
            </a:r>
          </a:p>
        </p:txBody>
      </p:sp>
      <p:grpSp>
        <p:nvGrpSpPr>
          <p:cNvPr id="269350" name="Group 38"/>
          <p:cNvGrpSpPr>
            <a:grpSpLocks/>
          </p:cNvGrpSpPr>
          <p:nvPr/>
        </p:nvGrpSpPr>
        <p:grpSpPr bwMode="auto">
          <a:xfrm>
            <a:off x="1209675" y="3357563"/>
            <a:ext cx="2570163" cy="1655762"/>
            <a:chOff x="762" y="2115"/>
            <a:chExt cx="1619" cy="1043"/>
          </a:xfrm>
        </p:grpSpPr>
        <p:sp>
          <p:nvSpPr>
            <p:cNvPr id="40989" name="Rectangle 16"/>
            <p:cNvSpPr>
              <a:spLocks noChangeArrowheads="1"/>
            </p:cNvSpPr>
            <p:nvPr/>
          </p:nvSpPr>
          <p:spPr bwMode="auto">
            <a:xfrm>
              <a:off x="1624" y="2795"/>
              <a:ext cx="589" cy="363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40990" name="Text Box 22"/>
            <p:cNvSpPr txBox="1">
              <a:spLocks noChangeArrowheads="1"/>
            </p:cNvSpPr>
            <p:nvPr/>
          </p:nvSpPr>
          <p:spPr bwMode="auto">
            <a:xfrm>
              <a:off x="762" y="2115"/>
              <a:ext cx="1619" cy="5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Ingediend bedrag</a:t>
              </a:r>
              <a:br>
                <a:rPr lang="nl-BE"/>
              </a:br>
              <a:r>
                <a:rPr lang="nl-BE"/>
                <a:t>ter subsidiëring</a:t>
              </a:r>
              <a:endParaRPr lang="nl-NL"/>
            </a:p>
          </p:txBody>
        </p:sp>
        <p:sp>
          <p:nvSpPr>
            <p:cNvPr id="40991" name="Line 23"/>
            <p:cNvSpPr>
              <a:spLocks noChangeShapeType="1"/>
            </p:cNvSpPr>
            <p:nvPr/>
          </p:nvSpPr>
          <p:spPr bwMode="auto">
            <a:xfrm>
              <a:off x="1533" y="2614"/>
              <a:ext cx="318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269351" name="Group 39"/>
          <p:cNvGrpSpPr>
            <a:grpSpLocks/>
          </p:cNvGrpSpPr>
          <p:nvPr/>
        </p:nvGrpSpPr>
        <p:grpSpPr bwMode="auto">
          <a:xfrm>
            <a:off x="3708400" y="4437063"/>
            <a:ext cx="2592388" cy="1408112"/>
            <a:chOff x="2336" y="2795"/>
            <a:chExt cx="1633" cy="887"/>
          </a:xfrm>
        </p:grpSpPr>
        <p:sp>
          <p:nvSpPr>
            <p:cNvPr id="40986" name="Rectangle 17"/>
            <p:cNvSpPr>
              <a:spLocks noChangeArrowheads="1"/>
            </p:cNvSpPr>
            <p:nvPr/>
          </p:nvSpPr>
          <p:spPr bwMode="auto">
            <a:xfrm>
              <a:off x="3606" y="2795"/>
              <a:ext cx="363" cy="363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40987" name="Text Box 24"/>
            <p:cNvSpPr txBox="1">
              <a:spLocks noChangeArrowheads="1"/>
            </p:cNvSpPr>
            <p:nvPr/>
          </p:nvSpPr>
          <p:spPr bwMode="auto">
            <a:xfrm>
              <a:off x="2336" y="3158"/>
              <a:ext cx="1052" cy="5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Aanvaarde</a:t>
              </a:r>
              <a:br>
                <a:rPr lang="nl-BE"/>
              </a:br>
              <a:r>
                <a:rPr lang="nl-BE"/>
                <a:t>kost</a:t>
              </a:r>
              <a:endParaRPr lang="nl-NL"/>
            </a:p>
          </p:txBody>
        </p:sp>
        <p:sp>
          <p:nvSpPr>
            <p:cNvPr id="40988" name="Line 25"/>
            <p:cNvSpPr>
              <a:spLocks noChangeShapeType="1"/>
            </p:cNvSpPr>
            <p:nvPr/>
          </p:nvSpPr>
          <p:spPr bwMode="auto">
            <a:xfrm flipV="1">
              <a:off x="2971" y="3022"/>
              <a:ext cx="635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269353" name="Group 41"/>
          <p:cNvGrpSpPr>
            <a:grpSpLocks/>
          </p:cNvGrpSpPr>
          <p:nvPr/>
        </p:nvGrpSpPr>
        <p:grpSpPr bwMode="auto">
          <a:xfrm>
            <a:off x="5940425" y="4437063"/>
            <a:ext cx="2762250" cy="1411287"/>
            <a:chOff x="3742" y="2795"/>
            <a:chExt cx="1740" cy="889"/>
          </a:xfrm>
        </p:grpSpPr>
        <p:sp>
          <p:nvSpPr>
            <p:cNvPr id="40983" name="Rectangle 15"/>
            <p:cNvSpPr>
              <a:spLocks noChangeArrowheads="1"/>
            </p:cNvSpPr>
            <p:nvPr/>
          </p:nvSpPr>
          <p:spPr bwMode="auto">
            <a:xfrm>
              <a:off x="4740" y="2795"/>
              <a:ext cx="454" cy="363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40984" name="Text Box 29"/>
            <p:cNvSpPr txBox="1">
              <a:spLocks noChangeArrowheads="1"/>
            </p:cNvSpPr>
            <p:nvPr/>
          </p:nvSpPr>
          <p:spPr bwMode="auto">
            <a:xfrm>
              <a:off x="3742" y="3390"/>
              <a:ext cx="1740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Opmerking = uitleg</a:t>
              </a:r>
              <a:endParaRPr lang="nl-NL"/>
            </a:p>
          </p:txBody>
        </p:sp>
        <p:sp>
          <p:nvSpPr>
            <p:cNvPr id="40985" name="Line 30"/>
            <p:cNvSpPr>
              <a:spLocks noChangeShapeType="1"/>
            </p:cNvSpPr>
            <p:nvPr/>
          </p:nvSpPr>
          <p:spPr bwMode="auto">
            <a:xfrm flipV="1">
              <a:off x="4422" y="3113"/>
              <a:ext cx="318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269354" name="Group 42"/>
          <p:cNvGrpSpPr>
            <a:grpSpLocks/>
          </p:cNvGrpSpPr>
          <p:nvPr/>
        </p:nvGrpSpPr>
        <p:grpSpPr bwMode="auto">
          <a:xfrm>
            <a:off x="4859338" y="1773238"/>
            <a:ext cx="4398962" cy="3240087"/>
            <a:chOff x="3061" y="1117"/>
            <a:chExt cx="2771" cy="2041"/>
          </a:xfrm>
        </p:grpSpPr>
        <p:sp>
          <p:nvSpPr>
            <p:cNvPr id="40977" name="Rectangle 18"/>
            <p:cNvSpPr>
              <a:spLocks noChangeArrowheads="1"/>
            </p:cNvSpPr>
            <p:nvPr/>
          </p:nvSpPr>
          <p:spPr bwMode="auto">
            <a:xfrm>
              <a:off x="4014" y="2115"/>
              <a:ext cx="408" cy="363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40978" name="Line 28"/>
            <p:cNvSpPr>
              <a:spLocks noChangeShapeType="1"/>
            </p:cNvSpPr>
            <p:nvPr/>
          </p:nvSpPr>
          <p:spPr bwMode="auto">
            <a:xfrm flipH="1">
              <a:off x="4150" y="1616"/>
              <a:ext cx="635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  <p:grpSp>
          <p:nvGrpSpPr>
            <p:cNvPr id="40979" name="Group 40"/>
            <p:cNvGrpSpPr>
              <a:grpSpLocks/>
            </p:cNvGrpSpPr>
            <p:nvPr/>
          </p:nvGrpSpPr>
          <p:grpSpPr bwMode="auto">
            <a:xfrm>
              <a:off x="3061" y="1117"/>
              <a:ext cx="2771" cy="2041"/>
              <a:chOff x="3061" y="1117"/>
              <a:chExt cx="2771" cy="2041"/>
            </a:xfrm>
          </p:grpSpPr>
          <p:sp>
            <p:nvSpPr>
              <p:cNvPr id="40980" name="Text Box 26"/>
              <p:cNvSpPr txBox="1">
                <a:spLocks noChangeArrowheads="1"/>
              </p:cNvSpPr>
              <p:nvPr/>
            </p:nvSpPr>
            <p:spPr bwMode="auto">
              <a:xfrm>
                <a:off x="3061" y="1117"/>
                <a:ext cx="2771" cy="5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nl-BE"/>
                  <a:t>Steun voor kostenlijn en</a:t>
                </a:r>
                <a:br>
                  <a:rPr lang="nl-BE"/>
                </a:br>
                <a:r>
                  <a:rPr lang="nl-BE"/>
                  <a:t>totale steun over alle rapporten</a:t>
                </a:r>
                <a:endParaRPr lang="nl-NL"/>
              </a:p>
            </p:txBody>
          </p:sp>
          <p:sp>
            <p:nvSpPr>
              <p:cNvPr id="40981" name="Line 27"/>
              <p:cNvSpPr>
                <a:spLocks noChangeShapeType="1"/>
              </p:cNvSpPr>
              <p:nvPr/>
            </p:nvSpPr>
            <p:spPr bwMode="auto">
              <a:xfrm flipH="1">
                <a:off x="4241" y="1616"/>
                <a:ext cx="816" cy="11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40982" name="Rectangle 34"/>
              <p:cNvSpPr>
                <a:spLocks noChangeArrowheads="1"/>
              </p:cNvSpPr>
              <p:nvPr/>
            </p:nvSpPr>
            <p:spPr bwMode="auto">
              <a:xfrm>
                <a:off x="4059" y="2795"/>
                <a:ext cx="363" cy="363"/>
              </a:xfrm>
              <a:prstGeom prst="rect">
                <a:avLst/>
              </a:prstGeom>
              <a:solidFill>
                <a:srgbClr val="FFFF00">
                  <a:alpha val="49019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nl-BE"/>
              </a:p>
            </p:txBody>
          </p:sp>
        </p:grpSp>
      </p:grpSp>
      <p:grpSp>
        <p:nvGrpSpPr>
          <p:cNvPr id="269355" name="Group 43"/>
          <p:cNvGrpSpPr>
            <a:grpSpLocks/>
          </p:cNvGrpSpPr>
          <p:nvPr/>
        </p:nvGrpSpPr>
        <p:grpSpPr bwMode="auto">
          <a:xfrm>
            <a:off x="1908175" y="1773238"/>
            <a:ext cx="3311525" cy="1655762"/>
            <a:chOff x="1202" y="1117"/>
            <a:chExt cx="2086" cy="1043"/>
          </a:xfrm>
        </p:grpSpPr>
        <p:sp>
          <p:nvSpPr>
            <p:cNvPr id="40974" name="Rectangle 35"/>
            <p:cNvSpPr>
              <a:spLocks noChangeArrowheads="1"/>
            </p:cNvSpPr>
            <p:nvPr/>
          </p:nvSpPr>
          <p:spPr bwMode="auto">
            <a:xfrm>
              <a:off x="2517" y="1797"/>
              <a:ext cx="771" cy="363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40975" name="Text Box 36"/>
            <p:cNvSpPr txBox="1">
              <a:spLocks noChangeArrowheads="1"/>
            </p:cNvSpPr>
            <p:nvPr/>
          </p:nvSpPr>
          <p:spPr bwMode="auto">
            <a:xfrm>
              <a:off x="1202" y="1117"/>
              <a:ext cx="1554" cy="5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Status</a:t>
              </a:r>
            </a:p>
            <a:p>
              <a:r>
                <a:rPr lang="nl-BE"/>
                <a:t>van de kostenlijn</a:t>
              </a:r>
              <a:endParaRPr lang="nl-NL"/>
            </a:p>
          </p:txBody>
        </p:sp>
        <p:sp>
          <p:nvSpPr>
            <p:cNvPr id="40976" name="Line 37"/>
            <p:cNvSpPr>
              <a:spLocks noChangeShapeType="1"/>
            </p:cNvSpPr>
            <p:nvPr/>
          </p:nvSpPr>
          <p:spPr bwMode="auto">
            <a:xfrm>
              <a:off x="2064" y="1616"/>
              <a:ext cx="453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cxnSp>
        <p:nvCxnSpPr>
          <p:cNvPr id="3" name="Rechte verbindingslijn 2"/>
          <p:cNvCxnSpPr/>
          <p:nvPr/>
        </p:nvCxnSpPr>
        <p:spPr bwMode="auto">
          <a:xfrm>
            <a:off x="250825" y="3284538"/>
            <a:ext cx="8559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Rechte verbindingslijn 32"/>
          <p:cNvCxnSpPr/>
          <p:nvPr/>
        </p:nvCxnSpPr>
        <p:spPr bwMode="auto">
          <a:xfrm>
            <a:off x="95250" y="4949825"/>
            <a:ext cx="8559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Rechte verbindingslijn 33"/>
          <p:cNvCxnSpPr/>
          <p:nvPr/>
        </p:nvCxnSpPr>
        <p:spPr bwMode="auto">
          <a:xfrm>
            <a:off x="698500" y="6669088"/>
            <a:ext cx="401796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3164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9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9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9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400"/>
            <a:ext cx="9144000" cy="533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Rechthoek 1"/>
          <p:cNvSpPr>
            <a:spLocks noChangeArrowheads="1"/>
          </p:cNvSpPr>
          <p:nvPr/>
        </p:nvSpPr>
        <p:spPr bwMode="auto">
          <a:xfrm>
            <a:off x="0" y="4797425"/>
            <a:ext cx="9144000" cy="20875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BE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0775" y="333375"/>
            <a:ext cx="7772400" cy="658813"/>
          </a:xfrm>
        </p:spPr>
        <p:txBody>
          <a:bodyPr/>
          <a:lstStyle/>
          <a:p>
            <a:pPr eaLnBrk="1" hangingPunct="1"/>
            <a:r>
              <a:rPr lang="nl-NL" smtClean="0"/>
              <a:t>Kostenoverzicht per rapportbeoordeling</a:t>
            </a:r>
          </a:p>
        </p:txBody>
      </p:sp>
      <p:grpSp>
        <p:nvGrpSpPr>
          <p:cNvPr id="7" name="Groep 6"/>
          <p:cNvGrpSpPr>
            <a:grpSpLocks/>
          </p:cNvGrpSpPr>
          <p:nvPr/>
        </p:nvGrpSpPr>
        <p:grpSpPr bwMode="auto">
          <a:xfrm>
            <a:off x="3276600" y="1762125"/>
            <a:ext cx="4576763" cy="4549775"/>
            <a:chOff x="3275856" y="1762078"/>
            <a:chExt cx="4577509" cy="4549826"/>
          </a:xfrm>
        </p:grpSpPr>
        <p:sp>
          <p:nvSpPr>
            <p:cNvPr id="42006" name="Rectangle 17"/>
            <p:cNvSpPr>
              <a:spLocks noChangeArrowheads="1"/>
            </p:cNvSpPr>
            <p:nvPr/>
          </p:nvSpPr>
          <p:spPr bwMode="auto">
            <a:xfrm>
              <a:off x="3275856" y="1762078"/>
              <a:ext cx="1316082" cy="3097143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42007" name="Text Box 24"/>
            <p:cNvSpPr txBox="1">
              <a:spLocks noChangeArrowheads="1"/>
            </p:cNvSpPr>
            <p:nvPr/>
          </p:nvSpPr>
          <p:spPr bwMode="auto">
            <a:xfrm>
              <a:off x="4171951" y="5481641"/>
              <a:ext cx="3681414" cy="8302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Ingediende en aanvaarde</a:t>
              </a:r>
              <a:br>
                <a:rPr lang="nl-BE"/>
              </a:br>
              <a:r>
                <a:rPr lang="nl-BE"/>
                <a:t>kost</a:t>
              </a:r>
              <a:endParaRPr lang="nl-NL"/>
            </a:p>
          </p:txBody>
        </p:sp>
        <p:sp>
          <p:nvSpPr>
            <p:cNvPr id="42008" name="Line 25"/>
            <p:cNvSpPr>
              <a:spLocks noChangeShapeType="1"/>
            </p:cNvSpPr>
            <p:nvPr/>
          </p:nvSpPr>
          <p:spPr bwMode="auto">
            <a:xfrm flipH="1" flipV="1">
              <a:off x="3861889" y="4797429"/>
              <a:ext cx="1318125" cy="684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ep 5"/>
          <p:cNvGrpSpPr>
            <a:grpSpLocks/>
          </p:cNvGrpSpPr>
          <p:nvPr/>
        </p:nvGrpSpPr>
        <p:grpSpPr bwMode="auto">
          <a:xfrm>
            <a:off x="5378450" y="2208213"/>
            <a:ext cx="3586163" cy="2589212"/>
            <a:chOff x="5378450" y="2207913"/>
            <a:chExt cx="3586038" cy="2589516"/>
          </a:xfrm>
        </p:grpSpPr>
        <p:sp>
          <p:nvSpPr>
            <p:cNvPr id="42003" name="Rectangle 15"/>
            <p:cNvSpPr>
              <a:spLocks noChangeArrowheads="1"/>
            </p:cNvSpPr>
            <p:nvPr/>
          </p:nvSpPr>
          <p:spPr bwMode="auto">
            <a:xfrm>
              <a:off x="5378450" y="2784447"/>
              <a:ext cx="3586038" cy="2012982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42004" name="Text Box 29"/>
            <p:cNvSpPr txBox="1">
              <a:spLocks noChangeArrowheads="1"/>
            </p:cNvSpPr>
            <p:nvPr/>
          </p:nvSpPr>
          <p:spPr bwMode="auto">
            <a:xfrm>
              <a:off x="5402103" y="2207913"/>
              <a:ext cx="2762250" cy="4667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Opmerking = uitleg</a:t>
              </a:r>
              <a:endParaRPr lang="nl-NL"/>
            </a:p>
          </p:txBody>
        </p:sp>
        <p:sp>
          <p:nvSpPr>
            <p:cNvPr id="42005" name="Line 30"/>
            <p:cNvSpPr>
              <a:spLocks noChangeShapeType="1"/>
            </p:cNvSpPr>
            <p:nvPr/>
          </p:nvSpPr>
          <p:spPr bwMode="auto">
            <a:xfrm flipH="1">
              <a:off x="5738812" y="2674638"/>
              <a:ext cx="360363" cy="1098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ep 4"/>
          <p:cNvGrpSpPr>
            <a:grpSpLocks/>
          </p:cNvGrpSpPr>
          <p:nvPr/>
        </p:nvGrpSpPr>
        <p:grpSpPr bwMode="auto">
          <a:xfrm>
            <a:off x="4643438" y="1284288"/>
            <a:ext cx="4737100" cy="3513137"/>
            <a:chOff x="4644008" y="1284788"/>
            <a:chExt cx="4735860" cy="3512641"/>
          </a:xfrm>
        </p:grpSpPr>
        <p:sp>
          <p:nvSpPr>
            <p:cNvPr id="42000" name="Rectangle 18"/>
            <p:cNvSpPr>
              <a:spLocks noChangeArrowheads="1"/>
            </p:cNvSpPr>
            <p:nvPr/>
          </p:nvSpPr>
          <p:spPr bwMode="auto">
            <a:xfrm>
              <a:off x="4644008" y="1865013"/>
              <a:ext cx="714504" cy="2932416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42001" name="Line 28"/>
            <p:cNvSpPr>
              <a:spLocks noChangeShapeType="1"/>
            </p:cNvSpPr>
            <p:nvPr/>
          </p:nvSpPr>
          <p:spPr bwMode="auto">
            <a:xfrm flipH="1">
              <a:off x="4985194" y="1556618"/>
              <a:ext cx="462187" cy="308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42002" name="Text Box 26"/>
            <p:cNvSpPr txBox="1">
              <a:spLocks noChangeArrowheads="1"/>
            </p:cNvSpPr>
            <p:nvPr/>
          </p:nvSpPr>
          <p:spPr bwMode="auto">
            <a:xfrm>
              <a:off x="5447381" y="1284788"/>
              <a:ext cx="3932487" cy="8309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Steun per kostenlijn en</a:t>
              </a:r>
              <a:br>
                <a:rPr lang="nl-BE"/>
              </a:br>
              <a:r>
                <a:rPr lang="nl-BE"/>
                <a:t>totale steun voor dit rapport</a:t>
              </a:r>
              <a:endParaRPr lang="nl-NL"/>
            </a:p>
          </p:txBody>
        </p:sp>
      </p:grpSp>
      <p:grpSp>
        <p:nvGrpSpPr>
          <p:cNvPr id="4" name="Groep 3"/>
          <p:cNvGrpSpPr>
            <a:grpSpLocks/>
          </p:cNvGrpSpPr>
          <p:nvPr/>
        </p:nvGrpSpPr>
        <p:grpSpPr bwMode="auto">
          <a:xfrm>
            <a:off x="166688" y="620713"/>
            <a:ext cx="2411412" cy="1246187"/>
            <a:chOff x="166539" y="620688"/>
            <a:chExt cx="2411238" cy="1246144"/>
          </a:xfrm>
        </p:grpSpPr>
        <p:sp>
          <p:nvSpPr>
            <p:cNvPr id="41997" name="Rectangle 34"/>
            <p:cNvSpPr>
              <a:spLocks noChangeArrowheads="1"/>
            </p:cNvSpPr>
            <p:nvPr/>
          </p:nvSpPr>
          <p:spPr bwMode="auto">
            <a:xfrm>
              <a:off x="755576" y="1290570"/>
              <a:ext cx="792088" cy="576262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41998" name="Text Box 29"/>
            <p:cNvSpPr txBox="1">
              <a:spLocks noChangeArrowheads="1"/>
            </p:cNvSpPr>
            <p:nvPr/>
          </p:nvSpPr>
          <p:spPr bwMode="auto">
            <a:xfrm>
              <a:off x="166539" y="620688"/>
              <a:ext cx="2411238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Rapportnummer</a:t>
              </a:r>
              <a:endParaRPr lang="nl-NL"/>
            </a:p>
          </p:txBody>
        </p:sp>
        <p:sp>
          <p:nvSpPr>
            <p:cNvPr id="41999" name="Line 30"/>
            <p:cNvSpPr>
              <a:spLocks noChangeShapeType="1"/>
            </p:cNvSpPr>
            <p:nvPr/>
          </p:nvSpPr>
          <p:spPr bwMode="auto">
            <a:xfrm>
              <a:off x="971600" y="1087413"/>
              <a:ext cx="72008" cy="203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ep 7"/>
          <p:cNvGrpSpPr>
            <a:grpSpLocks/>
          </p:cNvGrpSpPr>
          <p:nvPr/>
        </p:nvGrpSpPr>
        <p:grpSpPr bwMode="auto">
          <a:xfrm>
            <a:off x="323850" y="2976563"/>
            <a:ext cx="3435350" cy="2944812"/>
            <a:chOff x="323528" y="2976969"/>
            <a:chExt cx="3435556" cy="2945013"/>
          </a:xfrm>
        </p:grpSpPr>
        <p:sp>
          <p:nvSpPr>
            <p:cNvPr id="41994" name="Rectangle 17"/>
            <p:cNvSpPr>
              <a:spLocks noChangeArrowheads="1"/>
            </p:cNvSpPr>
            <p:nvPr/>
          </p:nvSpPr>
          <p:spPr bwMode="auto">
            <a:xfrm>
              <a:off x="1259632" y="2976969"/>
              <a:ext cx="730049" cy="1892191"/>
            </a:xfrm>
            <a:prstGeom prst="rect">
              <a:avLst/>
            </a:prstGeom>
            <a:solidFill>
              <a:srgbClr val="FFFF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nl-BE"/>
            </a:p>
          </p:txBody>
        </p:sp>
        <p:sp>
          <p:nvSpPr>
            <p:cNvPr id="41995" name="Text Box 24"/>
            <p:cNvSpPr txBox="1">
              <a:spLocks noChangeArrowheads="1"/>
            </p:cNvSpPr>
            <p:nvPr/>
          </p:nvSpPr>
          <p:spPr bwMode="auto">
            <a:xfrm>
              <a:off x="323528" y="5460317"/>
              <a:ext cx="3435556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nl-BE"/>
                <a:t>Promotor of copromotor</a:t>
              </a:r>
              <a:endParaRPr lang="nl-NL"/>
            </a:p>
          </p:txBody>
        </p:sp>
        <p:sp>
          <p:nvSpPr>
            <p:cNvPr id="41996" name="Line 25"/>
            <p:cNvSpPr>
              <a:spLocks noChangeShapeType="1"/>
            </p:cNvSpPr>
            <p:nvPr/>
          </p:nvSpPr>
          <p:spPr bwMode="auto">
            <a:xfrm flipH="1" flipV="1">
              <a:off x="1547664" y="4869160"/>
              <a:ext cx="76992" cy="591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8968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pPr eaLnBrk="1" hangingPunct="1"/>
            <a:r>
              <a:rPr lang="nl-NL" smtClean="0"/>
              <a:t>Opvolging rapporten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8207375" cy="4538662"/>
          </a:xfrm>
        </p:spPr>
        <p:txBody>
          <a:bodyPr>
            <a:normAutofit fontScale="85000" lnSpcReduction="20000"/>
          </a:bodyPr>
          <a:lstStyle/>
          <a:p>
            <a:pPr marL="457200" indent="-457200" eaLnBrk="1" hangingPunct="1">
              <a:buFontTx/>
              <a:buAutoNum type="arabicPeriod" startAt="6"/>
            </a:pPr>
            <a:r>
              <a:rPr lang="nl-NL" dirty="0" smtClean="0"/>
              <a:t>Ontbrekende bewijsstukken, kosten niet aanvaard</a:t>
            </a:r>
          </a:p>
          <a:p>
            <a:pPr marL="457200" indent="-457200" eaLnBrk="1" hangingPunct="1">
              <a:buFontTx/>
              <a:buNone/>
            </a:pPr>
            <a:endParaRPr lang="nl-NL" dirty="0" smtClean="0"/>
          </a:p>
          <a:p>
            <a:pPr marL="457200" indent="-457200" eaLnBrk="1" hangingPunct="1"/>
            <a:r>
              <a:rPr lang="nl-BE" dirty="0" smtClean="0"/>
              <a:t>Reden terug te vinden in kostenlijnenoverzicht of bij iedere kostenlijn afzonderlijk</a:t>
            </a:r>
          </a:p>
          <a:p>
            <a:pPr marL="457200" indent="-457200" eaLnBrk="1" hangingPunct="1">
              <a:buFontTx/>
              <a:buNone/>
            </a:pPr>
            <a:endParaRPr lang="nl-BE" dirty="0" smtClean="0"/>
          </a:p>
          <a:p>
            <a:pPr marL="457200" indent="-457200" eaLnBrk="1" hangingPunct="1"/>
            <a:r>
              <a:rPr lang="nl-BE" dirty="0" smtClean="0"/>
              <a:t>Oplossing = bewijsstukken toevoegen bij volgend rapport. Dossierbehandelaar kan oude lijn opnieuw behandelen op basis van de nieuwe informatie. Duidelijk vermelden.</a:t>
            </a:r>
          </a:p>
          <a:p>
            <a:pPr marL="457200" indent="-457200" eaLnBrk="1" hangingPunct="1"/>
            <a:r>
              <a:rPr lang="nl-BE" dirty="0" smtClean="0"/>
              <a:t>Eventueel kan er ook tussentijds via projectpostbus iets aangeleverd worden in overleg met of op vraag van dossierbehandelaar. TOEVOEGEN én INDIENEN.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97409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Opvolging rapporten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205038"/>
            <a:ext cx="7772400" cy="4114800"/>
          </a:xfrm>
        </p:spPr>
        <p:txBody>
          <a:bodyPr/>
          <a:lstStyle/>
          <a:p>
            <a:pPr marL="457200" indent="-457200" eaLnBrk="1" hangingPunct="1">
              <a:buFontTx/>
              <a:buAutoNum type="arabicPeriod" startAt="7"/>
            </a:pPr>
            <a:r>
              <a:rPr lang="nl-NL" smtClean="0"/>
              <a:t>Opvolgen betaling</a:t>
            </a:r>
          </a:p>
          <a:p>
            <a:pPr marL="457200" indent="-457200" eaLnBrk="1" hangingPunct="1"/>
            <a:endParaRPr lang="nl-BE" smtClean="0"/>
          </a:p>
          <a:p>
            <a:pPr marL="457200" indent="-457200" eaLnBrk="1" hangingPunct="1"/>
            <a:r>
              <a:rPr lang="nl-BE" smtClean="0"/>
              <a:t>Tabblad financieel overzicht / Tabblad betaalopdrachten</a:t>
            </a:r>
            <a:endParaRPr lang="nl-NL" smtClean="0"/>
          </a:p>
          <a:p>
            <a:pPr marL="457200" indent="-457200"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84103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-2604"/>
            <a:ext cx="7772400" cy="731838"/>
          </a:xfrm>
        </p:spPr>
        <p:txBody>
          <a:bodyPr/>
          <a:lstStyle/>
          <a:p>
            <a:pPr eaLnBrk="1" hangingPunct="1"/>
            <a:r>
              <a:rPr lang="nl-NL" dirty="0" smtClean="0"/>
              <a:t>Tabblad financieel overzicht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48679"/>
            <a:ext cx="6696744" cy="6325161"/>
          </a:xfrm>
          <a:prstGeom prst="rect">
            <a:avLst/>
          </a:prstGeom>
        </p:spPr>
      </p:pic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5868144" y="5949280"/>
            <a:ext cx="576064" cy="836712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4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44328" y="25377"/>
            <a:ext cx="7772400" cy="803275"/>
          </a:xfrm>
        </p:spPr>
        <p:txBody>
          <a:bodyPr/>
          <a:lstStyle/>
          <a:p>
            <a:pPr eaLnBrk="1" hangingPunct="1"/>
            <a:r>
              <a:rPr lang="nl-NL" dirty="0" smtClean="0"/>
              <a:t>Opvolging rapporten: betaalopdrachten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78" y="620688"/>
            <a:ext cx="7981950" cy="2505075"/>
          </a:xfrm>
          <a:prstGeom prst="rect">
            <a:avLst/>
          </a:prstGeom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34778" y="2276871"/>
            <a:ext cx="7877176" cy="244055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B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53" y="3108598"/>
            <a:ext cx="802957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5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ChangeArrowheads="1"/>
          </p:cNvSpPr>
          <p:nvPr/>
        </p:nvSpPr>
        <p:spPr bwMode="auto">
          <a:xfrm>
            <a:off x="685800" y="609600"/>
            <a:ext cx="7772400" cy="469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nl-NL" sz="4000" b="1" dirty="0" smtClean="0">
                <a:solidFill>
                  <a:srgbClr val="003399"/>
                </a:solidFill>
                <a:latin typeface="Verdana" panose="020B0604030504040204" pitchFamily="34" charset="0"/>
              </a:rPr>
              <a:t>4. Project ‘In uitvoering’ – alle tabbladen van een project</a:t>
            </a:r>
            <a:endParaRPr lang="nl-NL" sz="4000" b="1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  <p:sp>
        <p:nvSpPr>
          <p:cNvPr id="4099" name="Rectangle 15"/>
          <p:cNvSpPr>
            <a:spLocks noChangeArrowheads="1"/>
          </p:cNvSpPr>
          <p:nvPr/>
        </p:nvSpPr>
        <p:spPr bwMode="auto">
          <a:xfrm>
            <a:off x="539750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nl-BE" b="1" dirty="0">
                <a:solidFill>
                  <a:srgbClr val="0033CC"/>
                </a:solidFill>
                <a:latin typeface="Verdana" panose="020B0604030504040204" pitchFamily="34" charset="0"/>
              </a:rPr>
              <a:t>	</a:t>
            </a:r>
            <a:endParaRPr lang="nl-NL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5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9"/>
          <p:cNvSpPr>
            <a:spLocks noChangeArrowheads="1"/>
          </p:cNvSpPr>
          <p:nvPr/>
        </p:nvSpPr>
        <p:spPr bwMode="auto">
          <a:xfrm>
            <a:off x="684213" y="549275"/>
            <a:ext cx="7772400" cy="136683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Project in uitvoering overzicht </a:t>
            </a:r>
            <a:r>
              <a:rPr 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7 </a:t>
            </a: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tabbladen PROJECT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717191" y="1772816"/>
          <a:ext cx="7706444" cy="45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3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3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Naam tabblad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Wat</a:t>
                      </a:r>
                      <a:r>
                        <a:rPr lang="nl-BE" baseline="0" dirty="0" smtClean="0"/>
                        <a:t> kan u daar doen?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Project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smtClean="0"/>
                        <a:t>Projectgegevens bekijken en</a:t>
                      </a:r>
                    </a:p>
                    <a:p>
                      <a:r>
                        <a:rPr lang="nl-BE" dirty="0" smtClean="0"/>
                        <a:t>rapporten aanmaken en wijzigen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Projectorganisatie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Personen toevoegen en EFRO medewerkers</a:t>
                      </a:r>
                      <a:r>
                        <a:rPr lang="nl-BE" baseline="0" dirty="0" smtClean="0"/>
                        <a:t> bekijken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Bijlagen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Bepaalde</a:t>
                      </a:r>
                      <a:r>
                        <a:rPr lang="nl-BE" baseline="0" dirty="0" smtClean="0"/>
                        <a:t> p</a:t>
                      </a:r>
                      <a:r>
                        <a:rPr lang="nl-BE" dirty="0" smtClean="0"/>
                        <a:t>rojectbijlagen raadplegen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Financieel overzicht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Overzichtscijfers</a:t>
                      </a:r>
                      <a:r>
                        <a:rPr lang="nl-BE" baseline="0" dirty="0" smtClean="0"/>
                        <a:t> bekijken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Betaalopdrachten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Betalingen raadplegen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Personeel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Standaarduurtarieven aanmaken</a:t>
                      </a:r>
                      <a:r>
                        <a:rPr lang="nl-BE" baseline="0" dirty="0" smtClean="0"/>
                        <a:t> en wijzigen voor personeelsleden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Projectpostbus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Bestanden</a:t>
                      </a:r>
                      <a:r>
                        <a:rPr lang="nl-BE" baseline="0" dirty="0" smtClean="0"/>
                        <a:t> officieel sturen naar </a:t>
                      </a:r>
                      <a:r>
                        <a:rPr lang="nl-BE" baseline="0" dirty="0" err="1" smtClean="0"/>
                        <a:t>beheersautoriteit</a:t>
                      </a:r>
                      <a:r>
                        <a:rPr lang="nl-BE" baseline="0" dirty="0" smtClean="0"/>
                        <a:t>, certificeringsautoriteit en auditautoriteit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92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50450"/>
            <a:ext cx="8748464" cy="455710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564904"/>
            <a:ext cx="5871369" cy="250846"/>
          </a:xfrm>
          <a:prstGeom prst="rect">
            <a:avLst/>
          </a:prstGeom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95536" y="2564904"/>
            <a:ext cx="6413794" cy="250846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793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ChangeArrowheads="1"/>
          </p:cNvSpPr>
          <p:nvPr/>
        </p:nvSpPr>
        <p:spPr bwMode="auto">
          <a:xfrm>
            <a:off x="685800" y="609600"/>
            <a:ext cx="7772400" cy="73183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Project in uitvoering: tabblad ‘project’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10243" name="Rectangle 9"/>
          <p:cNvSpPr>
            <a:spLocks noChangeArrowheads="1"/>
          </p:cNvSpPr>
          <p:nvPr/>
        </p:nvSpPr>
        <p:spPr bwMode="auto">
          <a:xfrm>
            <a:off x="685800" y="1484313"/>
            <a:ext cx="7772400" cy="46116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b="1" dirty="0">
                <a:latin typeface="Verdana" panose="020B0604030504040204" pitchFamily="34" charset="0"/>
                <a:sym typeface="Wingdings" panose="05000000000000000000" pitchFamily="2" charset="2"/>
              </a:rPr>
              <a:t>Algemene projectgegevens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b="1" i="1" dirty="0" smtClean="0">
                <a:solidFill>
                  <a:srgbClr val="FF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Rapporten: </a:t>
            </a:r>
            <a:r>
              <a:rPr lang="nl-BE" i="1" dirty="0">
                <a:solidFill>
                  <a:srgbClr val="FF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hier kunt u rapporten aanmaken, bewerken, indienen en opvolgen</a:t>
            </a:r>
            <a:r>
              <a:rPr lang="nl-BE" i="1" dirty="0" smtClean="0">
                <a:solidFill>
                  <a:srgbClr val="FF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.*</a:t>
            </a:r>
            <a:endParaRPr lang="nl-BE" i="1" dirty="0">
              <a:solidFill>
                <a:srgbClr val="FF0000"/>
              </a:solidFill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b="1" dirty="0">
                <a:latin typeface="Verdana" panose="020B0604030504040204" pitchFamily="34" charset="0"/>
                <a:sym typeface="Wingdings" panose="05000000000000000000" pitchFamily="2" charset="2"/>
              </a:rPr>
              <a:t> Contracten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b="1" dirty="0">
                <a:latin typeface="Verdana" panose="020B0604030504040204" pitchFamily="34" charset="0"/>
                <a:sym typeface="Wingdings" panose="05000000000000000000" pitchFamily="2" charset="2"/>
              </a:rPr>
              <a:t> Projectdefinities: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nl-BE" sz="2000" dirty="0">
                <a:latin typeface="Verdana" panose="020B0604030504040204" pitchFamily="34" charset="0"/>
                <a:sym typeface="Wingdings" panose="05000000000000000000" pitchFamily="2" charset="2"/>
              </a:rPr>
              <a:t> de laatste goedgekeurde projectdefinitie = uw project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nl-BE" sz="2000" dirty="0">
                <a:latin typeface="Verdana" panose="020B0604030504040204" pitchFamily="34" charset="0"/>
                <a:sym typeface="Wingdings" panose="05000000000000000000" pitchFamily="2" charset="2"/>
              </a:rPr>
              <a:t> uw (definitief) goedgekeurde projectvoorstel = eerste goedgekeurde projectdefinitie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b="1" dirty="0">
                <a:latin typeface="Verdana" panose="020B0604030504040204" pitchFamily="34" charset="0"/>
                <a:sym typeface="Wingdings" panose="05000000000000000000" pitchFamily="2" charset="2"/>
              </a:rPr>
              <a:t> Projectvoorstellen</a:t>
            </a:r>
            <a:r>
              <a:rPr lang="nl-BE" dirty="0">
                <a:latin typeface="Verdana" panose="020B0604030504040204" pitchFamily="34" charset="0"/>
                <a:sym typeface="Wingdings" panose="05000000000000000000" pitchFamily="2" charset="2"/>
              </a:rPr>
              <a:t>: de voorstellen die u </a:t>
            </a:r>
            <a:r>
              <a:rPr lang="nl-BE" dirty="0" smtClean="0">
                <a:latin typeface="Verdana" panose="020B0604030504040204" pitchFamily="34" charset="0"/>
                <a:sym typeface="Wingdings" panose="05000000000000000000" pitchFamily="2" charset="2"/>
              </a:rPr>
              <a:t>indiende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3635896" y="6054209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*Rode </a:t>
            </a:r>
            <a:r>
              <a:rPr 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kleur cursief: waar kan u iets </a:t>
            </a:r>
            <a:r>
              <a:rPr lang="nl-NL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veranderen</a:t>
            </a:r>
            <a:endParaRPr lang="nl-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22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Overhead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nl-NL" sz="2600" dirty="0" smtClean="0">
                <a:latin typeface="FlandersArtSans-Regular" panose="00000500000000000000" pitchFamily="2" charset="0"/>
              </a:rPr>
              <a:t>Goedgekeurd overhead % op personeel </a:t>
            </a:r>
          </a:p>
          <a:p>
            <a:pPr eaLnBrk="1" hangingPunct="1"/>
            <a:endParaRPr lang="nl-NL" sz="2600" dirty="0" smtClean="0">
              <a:latin typeface="FlandersArtSans-Regular" panose="00000500000000000000" pitchFamily="2" charset="0"/>
            </a:endParaRPr>
          </a:p>
          <a:p>
            <a:r>
              <a:rPr lang="nl-NL" sz="2600" dirty="0">
                <a:latin typeface="FlandersArtSans-Regular" panose="00000500000000000000" pitchFamily="2" charset="0"/>
              </a:rPr>
              <a:t>Zelfde % voor alle partners</a:t>
            </a:r>
          </a:p>
          <a:p>
            <a:pPr eaLnBrk="1" hangingPunct="1"/>
            <a:endParaRPr lang="nl-NL" sz="26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NL" sz="2600" dirty="0" smtClean="0">
                <a:latin typeface="FlandersArtSans-Regular" panose="00000500000000000000" pitchFamily="2" charset="0"/>
              </a:rPr>
              <a:t>Maximaal 15% op projectniveau</a:t>
            </a:r>
          </a:p>
          <a:p>
            <a:pPr marL="0" indent="0" eaLnBrk="1" hangingPunct="1">
              <a:buNone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NL" sz="2600" dirty="0" smtClean="0">
                <a:latin typeface="FlandersArtSans-Regular" panose="00000500000000000000" pitchFamily="2" charset="0"/>
              </a:rPr>
              <a:t>Forfaitaire overhead: geen bewijsstukken / geen controle</a:t>
            </a:r>
          </a:p>
          <a:p>
            <a:pPr eaLnBrk="1" hangingPunct="1"/>
            <a:endParaRPr lang="nl-NL" sz="2600" dirty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NL" sz="2600" dirty="0" smtClean="0">
                <a:latin typeface="FlandersArtSans-Regular" panose="00000500000000000000" pitchFamily="2" charset="0"/>
              </a:rPr>
              <a:t>Onderliggende regelgeving respecteren (bv. OHO)</a:t>
            </a:r>
          </a:p>
          <a:p>
            <a:pPr eaLnBrk="1" hangingPunct="1"/>
            <a:endParaRPr lang="nl-NL" sz="26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NL" sz="2600" dirty="0" smtClean="0">
                <a:latin typeface="FlandersArtSans-Regular" panose="00000500000000000000" pitchFamily="2" charset="0"/>
              </a:rPr>
              <a:t>Automatische toekenning per rapport: kostenlijn per partner</a:t>
            </a:r>
          </a:p>
          <a:p>
            <a:pPr marL="0" indent="0">
              <a:buNone/>
            </a:pPr>
            <a:endParaRPr lang="nl-NL" sz="2800" dirty="0" smtClean="0">
              <a:latin typeface="FlandersArtSans-Regular" panose="00000500000000000000" pitchFamily="2" charset="0"/>
            </a:endParaRPr>
          </a:p>
          <a:p>
            <a:pPr eaLnBrk="1" hangingPunct="1">
              <a:buFontTx/>
              <a:buNone/>
            </a:pPr>
            <a:endParaRPr lang="nl-NL" dirty="0" smtClean="0"/>
          </a:p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89774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2072178" y="116632"/>
            <a:ext cx="70564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Verdana" panose="020B0604030504040204" pitchFamily="34" charset="0"/>
              </a:rPr>
              <a:t>Tabblad project; project in uitvoering boven</a:t>
            </a:r>
            <a:endParaRPr lang="nl-NL" dirty="0">
              <a:latin typeface="Verdana" panose="020B0604030504040204" pitchFamily="34" charset="0"/>
            </a:endParaRPr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1187450" y="3860800"/>
            <a:ext cx="647700" cy="144463"/>
          </a:xfrm>
          <a:prstGeom prst="rect">
            <a:avLst/>
          </a:prstGeom>
          <a:solidFill>
            <a:srgbClr val="DADE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BE"/>
          </a:p>
        </p:txBody>
      </p:sp>
      <p:sp>
        <p:nvSpPr>
          <p:cNvPr id="11270" name="Rectangle 9"/>
          <p:cNvSpPr>
            <a:spLocks noChangeArrowheads="1"/>
          </p:cNvSpPr>
          <p:nvPr/>
        </p:nvSpPr>
        <p:spPr bwMode="auto">
          <a:xfrm>
            <a:off x="4912881" y="3860800"/>
            <a:ext cx="863600" cy="144463"/>
          </a:xfrm>
          <a:prstGeom prst="rect">
            <a:avLst/>
          </a:prstGeom>
          <a:solidFill>
            <a:srgbClr val="DADE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836712"/>
            <a:ext cx="8126290" cy="528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13386" y="4221088"/>
            <a:ext cx="216024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6444208" y="5301208"/>
            <a:ext cx="144016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6452592" y="6381328"/>
            <a:ext cx="144016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6396728" y="5301208"/>
            <a:ext cx="216024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821451"/>
            <a:ext cx="7061473" cy="5529492"/>
          </a:xfrm>
          <a:prstGeom prst="rect">
            <a:avLst/>
          </a:prstGeom>
        </p:spPr>
      </p:pic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1582738" y="23812"/>
            <a:ext cx="756126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Verdana" panose="020B0604030504040204" pitchFamily="34" charset="0"/>
              </a:rPr>
              <a:t>Tabblad project; project in uitvoering midden</a:t>
            </a:r>
            <a:endParaRPr lang="nl-NL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683569" y="260350"/>
            <a:ext cx="7560320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Verdana" panose="020B0604030504040204" pitchFamily="34" charset="0"/>
              </a:rPr>
              <a:t>Tabblad project; project in uitvoering </a:t>
            </a:r>
            <a:r>
              <a:rPr lang="nl-BE" dirty="0" smtClean="0">
                <a:latin typeface="Verdana" panose="020B0604030504040204" pitchFamily="34" charset="0"/>
              </a:rPr>
              <a:t>onderaan</a:t>
            </a:r>
            <a:endParaRPr lang="nl-NL" dirty="0">
              <a:latin typeface="Verdana" panose="020B060403050404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6364327" y="1412776"/>
            <a:ext cx="216024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6374601" y="2492896"/>
            <a:ext cx="216024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36712"/>
            <a:ext cx="8524875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4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ChangeArrowheads="1"/>
          </p:cNvSpPr>
          <p:nvPr/>
        </p:nvSpPr>
        <p:spPr bwMode="auto">
          <a:xfrm>
            <a:off x="685800" y="609600"/>
            <a:ext cx="7772400" cy="130651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Project in uitvoering </a:t>
            </a:r>
            <a:r>
              <a:rPr 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7 </a:t>
            </a: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tabbladen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14339" name="Rectangle 9"/>
          <p:cNvSpPr>
            <a:spLocks noChangeArrowheads="1"/>
          </p:cNvSpPr>
          <p:nvPr/>
        </p:nvSpPr>
        <p:spPr bwMode="auto">
          <a:xfrm>
            <a:off x="684213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Project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b="1" dirty="0">
                <a:solidFill>
                  <a:srgbClr val="003399"/>
                </a:solidFill>
                <a:latin typeface="Verdana" panose="020B0604030504040204" pitchFamily="34" charset="0"/>
              </a:rPr>
              <a:t>Projectorganisatie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Bijlagen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Financieel overzicht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Betaalopdrachten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 smtClean="0">
                <a:solidFill>
                  <a:srgbClr val="003399"/>
                </a:solidFill>
                <a:latin typeface="Verdana" panose="020B0604030504040204" pitchFamily="34" charset="0"/>
              </a:rPr>
              <a:t>Personeel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 smtClean="0">
                <a:solidFill>
                  <a:srgbClr val="003399"/>
                </a:solidFill>
                <a:latin typeface="Verdana" panose="020B0604030504040204" pitchFamily="34" charset="0"/>
              </a:rPr>
              <a:t>Projectpostbus</a:t>
            </a:r>
            <a:endParaRPr lang="nl-BE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9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684213" y="476250"/>
            <a:ext cx="7772400" cy="130651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Project in uitvoering: tabblad ‘projectorganisatie’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16387" name="Rectangle 10"/>
          <p:cNvSpPr>
            <a:spLocks noChangeArrowheads="1"/>
          </p:cNvSpPr>
          <p:nvPr/>
        </p:nvSpPr>
        <p:spPr bwMode="auto">
          <a:xfrm>
            <a:off x="684213" y="1700213"/>
            <a:ext cx="8061325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BE" b="1" dirty="0">
                <a:solidFill>
                  <a:srgbClr val="FF0000"/>
                </a:solidFill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Promotor:</a:t>
            </a:r>
          </a:p>
          <a:p>
            <a:pPr lvl="1" eaLnBrk="1" hangingPunct="1">
              <a:spcBef>
                <a:spcPct val="20000"/>
              </a:spcBef>
              <a:defRPr/>
            </a:pPr>
            <a:r>
              <a:rPr lang="nl-BE" sz="1800" dirty="0">
                <a:solidFill>
                  <a:srgbClr val="FF0000"/>
                </a:solidFill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hier kunt u personen toewijzen aan het project als </a:t>
            </a:r>
            <a:r>
              <a:rPr lang="nl-BE" sz="1800" dirty="0" smtClean="0">
                <a:solidFill>
                  <a:srgbClr val="FF0000"/>
                </a:solidFill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‘Projectverantwoordelijke’, ‘Financieel verantwoordelijke’ </a:t>
            </a:r>
            <a:r>
              <a:rPr lang="nl-BE" sz="1800" dirty="0">
                <a:solidFill>
                  <a:srgbClr val="FF0000"/>
                </a:solidFill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of als </a:t>
            </a:r>
            <a:r>
              <a:rPr lang="nl-BE" sz="1800" dirty="0" smtClean="0">
                <a:solidFill>
                  <a:srgbClr val="FF0000"/>
                </a:solidFill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‘Medewerker’.* </a:t>
            </a:r>
            <a:r>
              <a:rPr lang="nl-BE" sz="1800" dirty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Zo weten wij wie actief is bij u. </a:t>
            </a:r>
            <a:r>
              <a:rPr lang="nl-BE" sz="1800" b="1" dirty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‘Gebruikers’ hebben enkel toegang als ze hier opgenomen zijn.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BE" sz="2000" b="1" dirty="0">
                <a:solidFill>
                  <a:srgbClr val="FF0000"/>
                </a:solidFill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 </a:t>
            </a:r>
            <a:r>
              <a:rPr lang="nl-BE" sz="2000" b="1" dirty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Copromotor:</a:t>
            </a:r>
          </a:p>
          <a:p>
            <a:pPr lvl="1" eaLnBrk="1" hangingPunct="1">
              <a:spcBef>
                <a:spcPct val="20000"/>
              </a:spcBef>
              <a:defRPr/>
            </a:pPr>
            <a:r>
              <a:rPr lang="nl-BE" sz="2000" dirty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hier </a:t>
            </a:r>
            <a:r>
              <a:rPr lang="nl-BE" sz="2000" dirty="0" smtClean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staan copromotoren. Deze organisatie moet u gebruiken voor </a:t>
            </a:r>
            <a:r>
              <a:rPr lang="nl-BE" sz="2000" dirty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toewijzing van kosten bij rapportering.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BE" b="1" dirty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Projectorganisatie EFRO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nl-BE" sz="2000" b="1" dirty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 EFRO: </a:t>
            </a:r>
            <a:r>
              <a:rPr lang="nl-BE" sz="2000" dirty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personen die actief zijn voor uw project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nl-BE" sz="2000" b="1" dirty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 Dossierbehandelaar</a:t>
            </a:r>
            <a:r>
              <a:rPr lang="nl-BE" sz="2000" dirty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: de persoon die uw betalingsaanvraag zal </a:t>
            </a:r>
            <a:r>
              <a:rPr lang="nl-BE" sz="2000" dirty="0" smtClean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behandelen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nl-BE" sz="2000" b="1" dirty="0" smtClean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Inspecteur: </a:t>
            </a:r>
            <a:r>
              <a:rPr lang="nl-BE" sz="2000" dirty="0" smtClean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een persoon die bij u ter plaatse controle zal uitvoeren</a:t>
            </a:r>
            <a:endParaRPr lang="nl-BE" sz="2000" dirty="0">
              <a:latin typeface="Verdana" pitchFamily="34" charset="0"/>
              <a:ea typeface="ＭＳ Ｐゴシック" pitchFamily="8" charset="-128"/>
              <a:sym typeface="Wingdings" pitchFamily="2" charset="2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nl-BE" sz="2000" dirty="0">
              <a:latin typeface="Verdana" pitchFamily="34" charset="0"/>
              <a:ea typeface="ＭＳ Ｐゴシック" pitchFamily="8" charset="-128"/>
              <a:sym typeface="Wingdings" pitchFamily="2" charset="2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995936" y="6127234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*Rode </a:t>
            </a:r>
            <a:r>
              <a:rPr 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kleur cursief: waar kan u iets </a:t>
            </a:r>
            <a:r>
              <a:rPr lang="nl-NL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veranderen</a:t>
            </a:r>
            <a:endParaRPr lang="nl-NL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006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268760"/>
            <a:ext cx="7734300" cy="4848225"/>
          </a:xfrm>
          <a:prstGeom prst="rect">
            <a:avLst/>
          </a:prstGeom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331913" y="333375"/>
            <a:ext cx="655320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Verdana" panose="020B0604030504040204" pitchFamily="34" charset="0"/>
              </a:rPr>
              <a:t>Project in uitvoering: projectorganisatie </a:t>
            </a:r>
            <a:r>
              <a:rPr lang="nl-BE" dirty="0" smtClean="0">
                <a:latin typeface="Verdana" panose="020B0604030504040204" pitchFamily="34" charset="0"/>
              </a:rPr>
              <a:t>in wijzigmodus boven</a:t>
            </a:r>
            <a:endParaRPr lang="nl-NL" dirty="0">
              <a:latin typeface="Verdana" panose="020B060403050404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467544" y="4797152"/>
            <a:ext cx="8280920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535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331913" y="333375"/>
            <a:ext cx="74882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>
                <a:latin typeface="Verdana" panose="020B0604030504040204" pitchFamily="34" charset="0"/>
              </a:rPr>
              <a:t>Project in uitvoering: projectorganisatie onder</a:t>
            </a:r>
            <a:endParaRPr lang="nl-NL">
              <a:latin typeface="Verdana" panose="020B060403050404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340768"/>
            <a:ext cx="8418190" cy="495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5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ChangeArrowheads="1"/>
          </p:cNvSpPr>
          <p:nvPr/>
        </p:nvSpPr>
        <p:spPr bwMode="auto">
          <a:xfrm>
            <a:off x="685800" y="609600"/>
            <a:ext cx="7772400" cy="130651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Project in uitvoering 6 tabbladen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14339" name="Rectangle 9"/>
          <p:cNvSpPr>
            <a:spLocks noChangeArrowheads="1"/>
          </p:cNvSpPr>
          <p:nvPr/>
        </p:nvSpPr>
        <p:spPr bwMode="auto">
          <a:xfrm>
            <a:off x="684213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Project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Projectorganisatie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b="1" dirty="0">
                <a:solidFill>
                  <a:srgbClr val="003399"/>
                </a:solidFill>
                <a:latin typeface="Verdana" panose="020B0604030504040204" pitchFamily="34" charset="0"/>
              </a:rPr>
              <a:t>Bijlagen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Financieel overzicht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Betaalopdrachten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 smtClean="0">
                <a:solidFill>
                  <a:srgbClr val="003399"/>
                </a:solidFill>
                <a:latin typeface="Verdana" panose="020B0604030504040204" pitchFamily="34" charset="0"/>
              </a:rPr>
              <a:t>Personeel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 smtClean="0">
                <a:solidFill>
                  <a:srgbClr val="003399"/>
                </a:solidFill>
                <a:latin typeface="Verdana" panose="020B0604030504040204" pitchFamily="34" charset="0"/>
              </a:rPr>
              <a:t>Projectpostbus</a:t>
            </a:r>
            <a:endParaRPr lang="nl-BE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logo-europese-unie-RECH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7150"/>
            <a:ext cx="2736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685800" y="609600"/>
            <a:ext cx="7772400" cy="130651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Project in uitvoering: tabblad bijlagen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684213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b="1">
                <a:latin typeface="Verdana" panose="020B0604030504040204" pitchFamily="34" charset="0"/>
                <a:sym typeface="Wingdings" panose="05000000000000000000" pitchFamily="2" charset="2"/>
              </a:rPr>
              <a:t>Bijlagen: </a:t>
            </a:r>
            <a:r>
              <a:rPr lang="nl-BE">
                <a:latin typeface="Verdana" panose="020B0604030504040204" pitchFamily="34" charset="0"/>
                <a:sym typeface="Wingdings" panose="05000000000000000000" pitchFamily="2" charset="2"/>
              </a:rPr>
              <a:t>u kunt hier projectbijlagen raadplegen, u kunt zelf niets toevoegen</a:t>
            </a:r>
          </a:p>
          <a:p>
            <a:pPr eaLnBrk="1" hangingPunct="1">
              <a:spcBef>
                <a:spcPct val="20000"/>
              </a:spcBef>
            </a:pPr>
            <a:endParaRPr lang="nl-BE" sz="200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nl-BE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98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bijl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1331913" y="333375"/>
            <a:ext cx="611981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>
                <a:latin typeface="Verdana" panose="020B0604030504040204" pitchFamily="34" charset="0"/>
              </a:rPr>
              <a:t>Project in uitvoering: bijlagen</a:t>
            </a:r>
            <a:endParaRPr lang="nl-NL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0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Personeel: principe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nl-NL" sz="2600" dirty="0" smtClean="0">
                <a:latin typeface="FlandersArtSans-Regular" panose="00000500000000000000" pitchFamily="2" charset="0"/>
              </a:rPr>
              <a:t>Vroeger reële kosten, nu standaarduurtarief (SUT): </a:t>
            </a:r>
          </a:p>
          <a:p>
            <a:pPr marL="0" indent="0" eaLnBrk="1" hangingPunct="1">
              <a:buNone/>
            </a:pPr>
            <a:r>
              <a:rPr lang="nl-NL" sz="2600" dirty="0" smtClean="0">
                <a:latin typeface="FlandersArtSans-Regular" panose="00000500000000000000" pitchFamily="2" charset="0"/>
              </a:rPr>
              <a:t>	SUT</a:t>
            </a:r>
            <a:r>
              <a:rPr lang="nl-NL" sz="2800" dirty="0" smtClean="0">
                <a:latin typeface="FlandersArtSans-Regular" panose="00000500000000000000" pitchFamily="2" charset="0"/>
              </a:rPr>
              <a:t> = bruto maandloon x 1,2%</a:t>
            </a:r>
          </a:p>
          <a:p>
            <a:endParaRPr lang="nl-BE" sz="2600" dirty="0" smtClean="0">
              <a:latin typeface="FlandersArtSans-Regular" panose="00000500000000000000" pitchFamily="2" charset="0"/>
            </a:endParaRP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Factor 1,2% houdt rekening met:</a:t>
            </a:r>
          </a:p>
          <a:p>
            <a:pPr lvl="1"/>
            <a:r>
              <a:rPr lang="nl-BE" sz="2200" dirty="0" smtClean="0">
                <a:latin typeface="FlandersArtSans-Regular" panose="00000500000000000000" pitchFamily="2" charset="0"/>
              </a:rPr>
              <a:t>Patronale lasten, toelagen, premies, …</a:t>
            </a:r>
          </a:p>
          <a:p>
            <a:pPr lvl="1"/>
            <a:r>
              <a:rPr lang="nl-BE" sz="2200" dirty="0" smtClean="0">
                <a:latin typeface="FlandersArtSans-Regular" panose="00000500000000000000" pitchFamily="2" charset="0"/>
              </a:rPr>
              <a:t>Gemiddeld verlof, ziekte, opleiding, …</a:t>
            </a:r>
          </a:p>
          <a:p>
            <a:pPr lvl="1"/>
            <a:r>
              <a:rPr lang="nl-BE" sz="2200" dirty="0" smtClean="0">
                <a:latin typeface="FlandersArtSans-Regular" panose="00000500000000000000" pitchFamily="2" charset="0"/>
              </a:rPr>
              <a:t>Verminderingen (bv. niet door te storten bedrijfsvoorheffing)</a:t>
            </a:r>
          </a:p>
          <a:p>
            <a:pPr lvl="1"/>
            <a:r>
              <a:rPr lang="nl-BE" sz="2200" dirty="0" smtClean="0">
                <a:latin typeface="FlandersArtSans-Regular" panose="00000500000000000000" pitchFamily="2" charset="0"/>
              </a:rPr>
              <a:t>Standaard werktijd EC 1720 u/jaar</a:t>
            </a:r>
          </a:p>
          <a:p>
            <a:endParaRPr lang="nl-NL" sz="2600" dirty="0" smtClean="0">
              <a:latin typeface="FlandersArtSans-Regular" panose="00000500000000000000" pitchFamily="2" charset="0"/>
            </a:endParaRPr>
          </a:p>
          <a:p>
            <a:r>
              <a:rPr lang="nl-NL" sz="2600" dirty="0" smtClean="0">
                <a:latin typeface="FlandersArtSans-Regular" panose="00000500000000000000" pitchFamily="2" charset="0"/>
              </a:rPr>
              <a:t>Vb. bruto 3.500 </a:t>
            </a:r>
            <a:r>
              <a:rPr lang="nl-NL" sz="2600" dirty="0">
                <a:latin typeface="FlandersArtSans-Regular" panose="00000500000000000000" pitchFamily="2" charset="0"/>
              </a:rPr>
              <a:t>€ x 1,2% = </a:t>
            </a:r>
            <a:r>
              <a:rPr lang="nl-NL" sz="2600" dirty="0" smtClean="0">
                <a:latin typeface="FlandersArtSans-Regular" panose="00000500000000000000" pitchFamily="2" charset="0"/>
              </a:rPr>
              <a:t>42,00 </a:t>
            </a:r>
            <a:r>
              <a:rPr lang="nl-NL" sz="2600" dirty="0">
                <a:latin typeface="FlandersArtSans-Regular" panose="00000500000000000000" pitchFamily="2" charset="0"/>
              </a:rPr>
              <a:t>€/</a:t>
            </a:r>
            <a:r>
              <a:rPr lang="nl-NL" sz="2600" dirty="0" smtClean="0">
                <a:latin typeface="FlandersArtSans-Regular" panose="00000500000000000000" pitchFamily="2" charset="0"/>
              </a:rPr>
              <a:t>u</a:t>
            </a:r>
            <a:endParaRPr lang="nl-NL" sz="2600" dirty="0">
              <a:latin typeface="FlandersArtSans-Regular" panose="00000500000000000000" pitchFamily="2" charset="0"/>
            </a:endParaRPr>
          </a:p>
          <a:p>
            <a:endParaRPr lang="nl-NL" sz="2600" dirty="0" smtClean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5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ChangeArrowheads="1"/>
          </p:cNvSpPr>
          <p:nvPr/>
        </p:nvSpPr>
        <p:spPr bwMode="auto">
          <a:xfrm>
            <a:off x="685800" y="609600"/>
            <a:ext cx="7772400" cy="130651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Project in uitvoering 6 tabbladen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14339" name="Rectangle 9"/>
          <p:cNvSpPr>
            <a:spLocks noChangeArrowheads="1"/>
          </p:cNvSpPr>
          <p:nvPr/>
        </p:nvSpPr>
        <p:spPr bwMode="auto">
          <a:xfrm>
            <a:off x="684213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Project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Projectorganisatie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Bijlagen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b="1" dirty="0">
                <a:solidFill>
                  <a:srgbClr val="003399"/>
                </a:solidFill>
                <a:latin typeface="Verdana" panose="020B0604030504040204" pitchFamily="34" charset="0"/>
              </a:rPr>
              <a:t>Financieel overzicht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Betaalopdrachten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 smtClean="0">
                <a:solidFill>
                  <a:srgbClr val="003399"/>
                </a:solidFill>
                <a:latin typeface="Verdana" panose="020B0604030504040204" pitchFamily="34" charset="0"/>
              </a:rPr>
              <a:t>Personeel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 smtClean="0">
                <a:solidFill>
                  <a:srgbClr val="003399"/>
                </a:solidFill>
                <a:latin typeface="Verdana" panose="020B0604030504040204" pitchFamily="34" charset="0"/>
              </a:rPr>
              <a:t>Projectpostbus</a:t>
            </a:r>
            <a:endParaRPr lang="nl-BE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ogo-europese-unie-RECH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7150"/>
            <a:ext cx="2736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85800" y="609600"/>
            <a:ext cx="7772400" cy="130651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Project in uitvoering: ‘financieel overzicht’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84213" y="2246313"/>
            <a:ext cx="7772400" cy="233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dirty="0">
                <a:latin typeface="Verdana" panose="020B0604030504040204" pitchFamily="34" charset="0"/>
                <a:sym typeface="Wingdings" panose="05000000000000000000" pitchFamily="2" charset="2"/>
              </a:rPr>
              <a:t>Totaaloverzicht project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dirty="0" smtClean="0">
                <a:latin typeface="Verdana" panose="020B0604030504040204" pitchFamily="34" charset="0"/>
                <a:sym typeface="Wingdings" panose="05000000000000000000" pitchFamily="2" charset="2"/>
              </a:rPr>
              <a:t>Totaaloverzicht </a:t>
            </a:r>
            <a:r>
              <a:rPr lang="nl-BE" dirty="0">
                <a:latin typeface="Verdana" panose="020B0604030504040204" pitchFamily="34" charset="0"/>
                <a:sym typeface="Wingdings" panose="05000000000000000000" pitchFamily="2" charset="2"/>
              </a:rPr>
              <a:t>project per kostenrubriek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dirty="0" smtClean="0">
                <a:latin typeface="Verdana" panose="020B0604030504040204" pitchFamily="34" charset="0"/>
                <a:sym typeface="Wingdings" panose="05000000000000000000" pitchFamily="2" charset="2"/>
              </a:rPr>
              <a:t>Totaaloverzicht </a:t>
            </a:r>
            <a:r>
              <a:rPr lang="nl-BE" dirty="0">
                <a:latin typeface="Verdana" panose="020B0604030504040204" pitchFamily="34" charset="0"/>
                <a:sym typeface="Wingdings" panose="05000000000000000000" pitchFamily="2" charset="2"/>
              </a:rPr>
              <a:t>project per </a:t>
            </a:r>
            <a:r>
              <a:rPr lang="nl-BE" dirty="0" smtClean="0">
                <a:latin typeface="Verdana" panose="020B0604030504040204" pitchFamily="34" charset="0"/>
                <a:sym typeface="Wingdings" panose="05000000000000000000" pitchFamily="2" charset="2"/>
              </a:rPr>
              <a:t>rapport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nl-BE" dirty="0" smtClean="0">
                <a:latin typeface="Verdana" panose="020B0604030504040204" pitchFamily="34" charset="0"/>
                <a:sym typeface="Wingdings" panose="05000000000000000000" pitchFamily="2" charset="2"/>
              </a:rPr>
              <a:t>Kostenlijnenoverzicht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nl-BE" dirty="0" smtClean="0">
                <a:latin typeface="Verdana" panose="020B0604030504040204" pitchFamily="34" charset="0"/>
                <a:sym typeface="Wingdings" panose="05000000000000000000" pitchFamily="2" charset="2"/>
              </a:rPr>
              <a:t>kostenoverzicht per rapportbeoordeling</a:t>
            </a:r>
            <a:endParaRPr lang="nl-BE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36712"/>
            <a:ext cx="8257908" cy="6806952"/>
          </a:xfrm>
          <a:prstGeom prst="rect">
            <a:avLst/>
          </a:prstGeom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107504" y="35693"/>
            <a:ext cx="6840538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Verdana" panose="020B0604030504040204" pitchFamily="34" charset="0"/>
              </a:rPr>
              <a:t>Project in uitvoering: financieel overzicht</a:t>
            </a:r>
            <a:endParaRPr lang="nl-NL" dirty="0">
              <a:latin typeface="Verdana" panose="020B060403050404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042" y="35693"/>
            <a:ext cx="220980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ChangeArrowheads="1"/>
          </p:cNvSpPr>
          <p:nvPr/>
        </p:nvSpPr>
        <p:spPr bwMode="auto">
          <a:xfrm>
            <a:off x="685800" y="609600"/>
            <a:ext cx="7772400" cy="130651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Project in uitvoering 6 tabbladen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14339" name="Rectangle 9"/>
          <p:cNvSpPr>
            <a:spLocks noChangeArrowheads="1"/>
          </p:cNvSpPr>
          <p:nvPr/>
        </p:nvSpPr>
        <p:spPr bwMode="auto">
          <a:xfrm>
            <a:off x="684213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Project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Projectorganisatie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Bijlagen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Financieel overzicht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b="1" dirty="0">
                <a:solidFill>
                  <a:srgbClr val="003399"/>
                </a:solidFill>
                <a:latin typeface="Verdana" panose="020B0604030504040204" pitchFamily="34" charset="0"/>
              </a:rPr>
              <a:t>Betaalopdrachten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 smtClean="0">
                <a:solidFill>
                  <a:srgbClr val="003399"/>
                </a:solidFill>
                <a:latin typeface="Verdana" panose="020B0604030504040204" pitchFamily="34" charset="0"/>
              </a:rPr>
              <a:t>Personeel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 smtClean="0">
                <a:solidFill>
                  <a:srgbClr val="003399"/>
                </a:solidFill>
                <a:latin typeface="Verdana" panose="020B0604030504040204" pitchFamily="34" charset="0"/>
              </a:rPr>
              <a:t>Projectpostbus</a:t>
            </a:r>
            <a:endParaRPr lang="nl-BE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78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85800" y="609600"/>
            <a:ext cx="7772400" cy="130651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Project in uitvoering: tabblad ‘betaalopdrachten’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84213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b="1" dirty="0">
                <a:latin typeface="Verdana" panose="020B0604030504040204" pitchFamily="34" charset="0"/>
                <a:sym typeface="Wingdings" panose="05000000000000000000" pitchFamily="2" charset="2"/>
              </a:rPr>
              <a:t>Betaalopdrachten: </a:t>
            </a:r>
            <a:r>
              <a:rPr lang="nl-BE" dirty="0">
                <a:latin typeface="Verdana" panose="020B0604030504040204" pitchFamily="34" charset="0"/>
                <a:sym typeface="Wingdings" panose="05000000000000000000" pitchFamily="2" charset="2"/>
              </a:rPr>
              <a:t>hier kunt u zien of:</a:t>
            </a:r>
          </a:p>
          <a:p>
            <a:pPr eaLnBrk="1" hangingPunct="1">
              <a:spcBef>
                <a:spcPct val="20000"/>
              </a:spcBef>
            </a:pPr>
            <a:endParaRPr lang="nl-BE" dirty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nl-BE" sz="2000" dirty="0">
                <a:latin typeface="Verdana" panose="020B0604030504040204" pitchFamily="34" charset="0"/>
                <a:sym typeface="Wingdings" panose="05000000000000000000" pitchFamily="2" charset="2"/>
              </a:rPr>
              <a:t>Is de steun definitief toegekend (=goedgekeurd)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nl-BE" sz="2000" dirty="0">
                <a:latin typeface="Verdana" panose="020B0604030504040204" pitchFamily="34" charset="0"/>
                <a:sym typeface="Wingdings" panose="05000000000000000000" pitchFamily="2" charset="2"/>
              </a:rPr>
              <a:t>Op welke dag is de betaling </a:t>
            </a:r>
            <a:r>
              <a:rPr lang="nl-BE" sz="2000" dirty="0" smtClean="0">
                <a:latin typeface="Verdana" panose="020B0604030504040204" pitchFamily="34" charset="0"/>
                <a:sym typeface="Wingdings" panose="05000000000000000000" pitchFamily="2" charset="2"/>
              </a:rPr>
              <a:t>gebeurd</a:t>
            </a:r>
            <a:endParaRPr lang="nl-BE" sz="2000" dirty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nl-BE" dirty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nl-BE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37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betaalopdracht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8375915" cy="628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1331913" y="333375"/>
            <a:ext cx="691197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dirty="0">
                <a:latin typeface="Verdana" panose="020B0604030504040204" pitchFamily="34" charset="0"/>
              </a:rPr>
              <a:t>Project in uitvoering: </a:t>
            </a:r>
            <a:r>
              <a:rPr lang="nl-BE" dirty="0" smtClean="0">
                <a:latin typeface="Verdana" panose="020B0604030504040204" pitchFamily="34" charset="0"/>
              </a:rPr>
              <a:t>betaalopdrachten</a:t>
            </a:r>
            <a:endParaRPr lang="nl-NL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7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1331913" y="333375"/>
            <a:ext cx="6911975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>
                <a:latin typeface="Verdana" panose="020B0604030504040204" pitchFamily="34" charset="0"/>
              </a:rPr>
              <a:t>Project in uitvoering: betaaldatum</a:t>
            </a:r>
            <a:endParaRPr lang="nl-NL">
              <a:latin typeface="Verdan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24" y="980728"/>
            <a:ext cx="5726489" cy="539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7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ChangeArrowheads="1"/>
          </p:cNvSpPr>
          <p:nvPr/>
        </p:nvSpPr>
        <p:spPr bwMode="auto">
          <a:xfrm>
            <a:off x="685800" y="609600"/>
            <a:ext cx="7772400" cy="130651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Project in uitvoering 6 tabbladen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14339" name="Rectangle 9"/>
          <p:cNvSpPr>
            <a:spLocks noChangeArrowheads="1"/>
          </p:cNvSpPr>
          <p:nvPr/>
        </p:nvSpPr>
        <p:spPr bwMode="auto">
          <a:xfrm>
            <a:off x="684213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Project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Projectorganisatie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Bijlagen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Financieel overzicht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Betaalopdrachten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b="1" dirty="0" smtClean="0">
                <a:solidFill>
                  <a:srgbClr val="003399"/>
                </a:solidFill>
                <a:latin typeface="Verdana" panose="020B0604030504040204" pitchFamily="34" charset="0"/>
              </a:rPr>
              <a:t>Personeel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 smtClean="0">
                <a:solidFill>
                  <a:srgbClr val="003399"/>
                </a:solidFill>
                <a:latin typeface="Verdana" panose="020B0604030504040204" pitchFamily="34" charset="0"/>
              </a:rPr>
              <a:t>Projectpostbus</a:t>
            </a:r>
            <a:endParaRPr lang="nl-BE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1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nl-BE" dirty="0" smtClean="0"/>
              <a:t>Tabblad ‘personeel’</a:t>
            </a:r>
            <a:endParaRPr lang="nl-BE" dirty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67544" y="1340768"/>
            <a:ext cx="8061325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nl-BE" b="1" i="1" dirty="0" smtClean="0">
                <a:solidFill>
                  <a:srgbClr val="FF0000"/>
                </a:solidFill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=standaarduurtarieven:</a:t>
            </a:r>
            <a:endParaRPr lang="nl-BE" b="1" i="1" dirty="0">
              <a:solidFill>
                <a:srgbClr val="FF0000"/>
              </a:solidFill>
              <a:latin typeface="Verdana" pitchFamily="34" charset="0"/>
              <a:ea typeface="ＭＳ Ｐゴシック" pitchFamily="8" charset="-128"/>
              <a:sym typeface="Wingdings" pitchFamily="2" charset="2"/>
            </a:endParaRPr>
          </a:p>
          <a:p>
            <a:pPr lvl="1" eaLnBrk="1" hangingPunct="1">
              <a:spcBef>
                <a:spcPct val="20000"/>
              </a:spcBef>
              <a:defRPr/>
            </a:pPr>
            <a:r>
              <a:rPr lang="nl-BE" sz="1800" i="1" dirty="0" smtClean="0">
                <a:solidFill>
                  <a:srgbClr val="FF0000"/>
                </a:solidFill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Toevoegen</a:t>
            </a:r>
          </a:p>
          <a:p>
            <a:pPr lvl="1" eaLnBrk="1" hangingPunct="1">
              <a:spcBef>
                <a:spcPct val="20000"/>
              </a:spcBef>
              <a:defRPr/>
            </a:pPr>
            <a:r>
              <a:rPr lang="nl-BE" i="1" dirty="0" smtClean="0">
                <a:solidFill>
                  <a:srgbClr val="FF0000"/>
                </a:solidFill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Bewerken</a:t>
            </a:r>
            <a:endParaRPr lang="nl-BE" i="1" dirty="0">
              <a:solidFill>
                <a:srgbClr val="FF0000"/>
              </a:solidFill>
              <a:latin typeface="Verdana" pitchFamily="34" charset="0"/>
              <a:ea typeface="ＭＳ Ｐゴシック" pitchFamily="8" charset="-128"/>
              <a:sym typeface="Wingdings" pitchFamily="2" charset="2"/>
            </a:endParaRPr>
          </a:p>
          <a:p>
            <a:pPr lvl="1" eaLnBrk="1" hangingPunct="1">
              <a:spcBef>
                <a:spcPct val="20000"/>
              </a:spcBef>
              <a:defRPr/>
            </a:pPr>
            <a:endParaRPr lang="nl-BE" dirty="0" smtClean="0">
              <a:solidFill>
                <a:srgbClr val="FF0000"/>
              </a:solidFill>
              <a:latin typeface="Verdana" pitchFamily="34" charset="0"/>
              <a:ea typeface="ＭＳ Ｐゴシック" pitchFamily="8" charset="-128"/>
              <a:sym typeface="Wingdings" pitchFamily="2" charset="2"/>
            </a:endParaRPr>
          </a:p>
          <a:p>
            <a:pPr lvl="1" eaLnBrk="1" hangingPunct="1">
              <a:spcBef>
                <a:spcPct val="20000"/>
              </a:spcBef>
              <a:defRPr/>
            </a:pPr>
            <a:r>
              <a:rPr lang="nl-BE" dirty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S</a:t>
            </a:r>
            <a:r>
              <a:rPr lang="nl-BE" dirty="0" smtClean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tandaarduurtarieven gebruikt u bij personeelskosten in een rapport.</a:t>
            </a:r>
          </a:p>
          <a:p>
            <a:pPr lvl="1" eaLnBrk="1" hangingPunct="1">
              <a:spcBef>
                <a:spcPct val="20000"/>
              </a:spcBef>
              <a:defRPr/>
            </a:pPr>
            <a:endParaRPr lang="nl-BE" dirty="0" smtClean="0">
              <a:latin typeface="Verdana" pitchFamily="34" charset="0"/>
              <a:ea typeface="ＭＳ Ｐゴシック" pitchFamily="8" charset="-128"/>
              <a:sym typeface="Wingdings" pitchFamily="2" charset="2"/>
            </a:endParaRPr>
          </a:p>
          <a:p>
            <a:pPr lvl="1" eaLnBrk="1" hangingPunct="1">
              <a:spcBef>
                <a:spcPct val="20000"/>
              </a:spcBef>
              <a:defRPr/>
            </a:pPr>
            <a:r>
              <a:rPr lang="nl-BE" dirty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M</a:t>
            </a:r>
            <a:r>
              <a:rPr lang="nl-BE" dirty="0" smtClean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aximaal één standaarduurtarief per persoon per kalenderjaar. Tenzij meer dan één arbeidsovereenkomst voor dezelfde persoon of als er een nieuwe arbeidsovereenkomst komt in de loop van het kalenderjaar</a:t>
            </a:r>
          </a:p>
          <a:p>
            <a:pPr lvl="1" eaLnBrk="1" hangingPunct="1">
              <a:spcBef>
                <a:spcPct val="20000"/>
              </a:spcBef>
              <a:defRPr/>
            </a:pPr>
            <a:endParaRPr lang="nl-BE" dirty="0">
              <a:latin typeface="Verdana" pitchFamily="34" charset="0"/>
              <a:ea typeface="ＭＳ Ｐゴシック" pitchFamily="8" charset="-128"/>
              <a:sym typeface="Wingdings" pitchFamily="2" charset="2"/>
            </a:endParaRPr>
          </a:p>
          <a:p>
            <a:pPr lvl="1" eaLnBrk="1" hangingPunct="1">
              <a:spcBef>
                <a:spcPct val="20000"/>
              </a:spcBef>
              <a:defRPr/>
            </a:pPr>
            <a:r>
              <a:rPr lang="nl-BE" dirty="0" smtClean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Ieder kalenderjaar een nieuw standaarduurtarief!</a:t>
            </a:r>
          </a:p>
          <a:p>
            <a:pPr lvl="1" eaLnBrk="1" hangingPunct="1">
              <a:spcBef>
                <a:spcPct val="20000"/>
              </a:spcBef>
              <a:defRPr/>
            </a:pPr>
            <a:r>
              <a:rPr lang="nl-BE" dirty="0" smtClean="0">
                <a:latin typeface="Verdana" pitchFamily="34" charset="0"/>
                <a:ea typeface="ＭＳ Ｐゴシック" pitchFamily="8" charset="-128"/>
                <a:sym typeface="Wingdings" pitchFamily="2" charset="2"/>
              </a:rPr>
              <a:t>Direct bij aanmaak van een standaarduurtarief tot einde van kalenderjaar aanmaken!</a:t>
            </a:r>
          </a:p>
        </p:txBody>
      </p:sp>
    </p:spTree>
    <p:extLst>
      <p:ext uri="{BB962C8B-B14F-4D97-AF65-F5344CB8AC3E}">
        <p14:creationId xmlns:p14="http://schemas.microsoft.com/office/powerpoint/2010/main" val="29358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nl-BE" dirty="0" smtClean="0"/>
              <a:t>Tabblad personeel</a:t>
            </a:r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2319337"/>
            <a:ext cx="8664104" cy="23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Personeel: aandachtspunten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nl-BE" sz="2600" b="1" u="sng" dirty="0" smtClean="0">
                <a:latin typeface="FlandersArtSans-Regular" panose="00000500000000000000" pitchFamily="2" charset="0"/>
              </a:rPr>
              <a:t>Vast</a:t>
            </a:r>
            <a:r>
              <a:rPr lang="nl-BE" sz="2600" u="sng" dirty="0" smtClean="0">
                <a:latin typeface="FlandersArtSans-Regular" panose="00000500000000000000" pitchFamily="2" charset="0"/>
              </a:rPr>
              <a:t> </a:t>
            </a:r>
            <a:r>
              <a:rPr lang="nl-BE" sz="2600" b="1" u="sng" dirty="0" smtClean="0">
                <a:latin typeface="FlandersArtSans-Regular" panose="00000500000000000000" pitchFamily="2" charset="0"/>
              </a:rPr>
              <a:t>voltijds</a:t>
            </a:r>
            <a:r>
              <a:rPr lang="nl-BE" sz="2600" u="sng" dirty="0" smtClean="0">
                <a:latin typeface="FlandersArtSans-Regular" panose="00000500000000000000" pitchFamily="2" charset="0"/>
              </a:rPr>
              <a:t> </a:t>
            </a:r>
            <a:r>
              <a:rPr lang="nl-BE" sz="2600" dirty="0" smtClean="0">
                <a:latin typeface="FlandersArtSans-Regular" panose="00000500000000000000" pitchFamily="2" charset="0"/>
              </a:rPr>
              <a:t>bruto maandloon, geen andere loonelementen</a:t>
            </a:r>
            <a:endParaRPr lang="nl-BE" sz="2600" dirty="0">
              <a:latin typeface="FlandersArtSans-Regular" panose="00000500000000000000" pitchFamily="2" charset="0"/>
            </a:endParaRPr>
          </a:p>
          <a:p>
            <a:endParaRPr lang="nl-BE" sz="2600" b="1" u="sng" dirty="0" smtClean="0">
              <a:latin typeface="FlandersArtSans-Regular" panose="00000500000000000000" pitchFamily="2" charset="0"/>
            </a:endParaRPr>
          </a:p>
          <a:p>
            <a:r>
              <a:rPr lang="nl-BE" sz="2600" b="1" u="sng" dirty="0" smtClean="0">
                <a:latin typeface="FlandersArtSans-Regular" panose="00000500000000000000" pitchFamily="2" charset="0"/>
              </a:rPr>
              <a:t>Verplichte</a:t>
            </a:r>
            <a:r>
              <a:rPr lang="nl-BE" sz="2600" dirty="0" smtClean="0">
                <a:latin typeface="FlandersArtSans-Regular" panose="00000500000000000000" pitchFamily="2" charset="0"/>
              </a:rPr>
              <a:t> jaarlijkse herziening in januari</a:t>
            </a:r>
          </a:p>
          <a:p>
            <a:endParaRPr lang="nl-BE" sz="2600" dirty="0" smtClean="0">
              <a:latin typeface="FlandersArtSans-Regular" panose="00000500000000000000" pitchFamily="2" charset="0"/>
            </a:endParaRP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Tussentijdse herziening enkel mogelijk </a:t>
            </a:r>
            <a:r>
              <a:rPr lang="nl-BE" sz="2600" dirty="0">
                <a:latin typeface="FlandersArtSans-Regular" panose="00000500000000000000" pitchFamily="2" charset="0"/>
              </a:rPr>
              <a:t>bij </a:t>
            </a:r>
            <a:r>
              <a:rPr lang="nl-BE" sz="2600" dirty="0" smtClean="0">
                <a:latin typeface="FlandersArtSans-Regular" panose="00000500000000000000" pitchFamily="2" charset="0"/>
              </a:rPr>
              <a:t>nieuwe arbeidsovereenkomst</a:t>
            </a:r>
          </a:p>
          <a:p>
            <a:endParaRPr lang="nl-BE" sz="2600" dirty="0" smtClean="0">
              <a:latin typeface="FlandersArtSans-Regular" panose="00000500000000000000" pitchFamily="2" charset="0"/>
            </a:endParaRP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Maximaal 100 €/u</a:t>
            </a:r>
            <a:endParaRPr lang="nl-BE" sz="2000" dirty="0" smtClean="0">
              <a:latin typeface="FlandersArtSans-Regular" panose="00000500000000000000" pitchFamily="2" charset="0"/>
            </a:endParaRPr>
          </a:p>
          <a:p>
            <a:pPr lvl="1"/>
            <a:endParaRPr lang="nl-BE" sz="2400" dirty="0" smtClean="0">
              <a:latin typeface="FlandersArtSans-Regular" panose="00000500000000000000" pitchFamily="2" charset="0"/>
            </a:endParaRPr>
          </a:p>
          <a:p>
            <a:pPr marL="0" indent="0" eaLnBrk="1" hangingPunct="1">
              <a:buNone/>
            </a:pPr>
            <a:endParaRPr lang="nl-NL" sz="2400" dirty="0">
              <a:latin typeface="FlandersArtSans-Regular" panose="00000500000000000000" pitchFamily="2" charset="0"/>
            </a:endParaRPr>
          </a:p>
          <a:p>
            <a:endParaRPr lang="nl-NL" sz="2400" dirty="0">
              <a:latin typeface="FlandersArtSans-Regular" panose="00000500000000000000" pitchFamily="2" charset="0"/>
            </a:endParaRPr>
          </a:p>
          <a:p>
            <a:endParaRPr lang="nl-NL" sz="2600" dirty="0" smtClean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nl-BE" dirty="0" smtClean="0"/>
              <a:t>Tabblad personeel</a:t>
            </a:r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2324100"/>
            <a:ext cx="810577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8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066800"/>
            <a:ext cx="7829550" cy="5791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nl-BE" dirty="0" smtClean="0"/>
              <a:t>Tabblad personeel</a:t>
            </a:r>
            <a:endParaRPr lang="nl-BE" dirty="0"/>
          </a:p>
        </p:txBody>
      </p:sp>
      <p:sp>
        <p:nvSpPr>
          <p:cNvPr id="6" name="Rechthoek 5"/>
          <p:cNvSpPr/>
          <p:nvPr/>
        </p:nvSpPr>
        <p:spPr>
          <a:xfrm>
            <a:off x="1115616" y="5445224"/>
            <a:ext cx="3672408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8" name="Rechte verbindingslijn 7"/>
          <p:cNvCxnSpPr>
            <a:stCxn id="6" idx="0"/>
            <a:endCxn id="9" idx="1"/>
          </p:cNvCxnSpPr>
          <p:nvPr/>
        </p:nvCxnSpPr>
        <p:spPr>
          <a:xfrm flipV="1">
            <a:off x="2951820" y="3536142"/>
            <a:ext cx="3871467" cy="190908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/>
          <p:cNvSpPr/>
          <p:nvPr/>
        </p:nvSpPr>
        <p:spPr>
          <a:xfrm>
            <a:off x="6823287" y="3212976"/>
            <a:ext cx="1800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Eén bijlage per vraag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Koppeling mogelijk: anders niet bruikbaar bij personeelskosten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Minimum ingevuld: velden met sterretje.</a:t>
            </a:r>
          </a:p>
          <a:p>
            <a:pPr lvl="1"/>
            <a:r>
              <a:rPr lang="nl-BE" dirty="0" smtClean="0"/>
              <a:t>Voornaam</a:t>
            </a:r>
          </a:p>
          <a:p>
            <a:pPr lvl="1"/>
            <a:r>
              <a:rPr lang="nl-BE" dirty="0" smtClean="0"/>
              <a:t>Naam</a:t>
            </a:r>
          </a:p>
          <a:p>
            <a:pPr lvl="1"/>
            <a:r>
              <a:rPr lang="nl-BE" dirty="0" smtClean="0"/>
              <a:t>Startdatum werkrelatie </a:t>
            </a:r>
            <a:r>
              <a:rPr lang="nl-BE" dirty="0" smtClean="0">
                <a:solidFill>
                  <a:srgbClr val="0070C0"/>
                </a:solidFill>
              </a:rPr>
              <a:t>= start projectperiode</a:t>
            </a:r>
          </a:p>
          <a:p>
            <a:pPr lvl="1"/>
            <a:r>
              <a:rPr lang="nl-BE" dirty="0" smtClean="0"/>
              <a:t>Werkgever</a:t>
            </a:r>
          </a:p>
          <a:p>
            <a:pPr lvl="1"/>
            <a:r>
              <a:rPr lang="nl-BE" dirty="0" smtClean="0"/>
              <a:t>Standaarduurtarief</a:t>
            </a:r>
          </a:p>
          <a:p>
            <a:pPr lvl="1"/>
            <a:r>
              <a:rPr lang="nl-BE" dirty="0" smtClean="0"/>
              <a:t>Bijlage arbeidsovereenkomst</a:t>
            </a:r>
          </a:p>
          <a:p>
            <a:pPr lvl="1"/>
            <a:r>
              <a:rPr lang="nl-BE" dirty="0" smtClean="0"/>
              <a:t>Loonfiche voor berekening SUT</a:t>
            </a:r>
            <a:endParaRPr lang="nl-BE" dirty="0" smtClean="0">
              <a:solidFill>
                <a:srgbClr val="00B0F0"/>
              </a:solidFill>
            </a:endParaRPr>
          </a:p>
          <a:p>
            <a:pPr lvl="1"/>
            <a:r>
              <a:rPr lang="nl-BE" dirty="0" smtClean="0"/>
              <a:t>Nieuwe aanwerving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3019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Op basis van ervaringen: beste werkwijze</a:t>
            </a:r>
            <a:br>
              <a:rPr lang="nl-BE" dirty="0" smtClean="0"/>
            </a:br>
            <a:r>
              <a:rPr lang="nl-BE" dirty="0" smtClean="0"/>
              <a:t>standaarduurtarieven – in te vullen: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nl-BE" dirty="0" smtClean="0"/>
              <a:t>Voornaam</a:t>
            </a:r>
          </a:p>
          <a:p>
            <a:pPr lvl="1"/>
            <a:r>
              <a:rPr lang="nl-BE" dirty="0" smtClean="0"/>
              <a:t>Naam</a:t>
            </a:r>
          </a:p>
          <a:p>
            <a:pPr lvl="1"/>
            <a:r>
              <a:rPr lang="nl-BE" dirty="0" smtClean="0"/>
              <a:t>Startdatum werkrelatie </a:t>
            </a:r>
            <a:r>
              <a:rPr lang="nl-BE" dirty="0" smtClean="0">
                <a:solidFill>
                  <a:srgbClr val="0070C0"/>
                </a:solidFill>
              </a:rPr>
              <a:t>= start projectperiode, start arbeidsovereenkomst of 1 januari ‘kalenderjaar’</a:t>
            </a:r>
          </a:p>
          <a:p>
            <a:pPr lvl="1"/>
            <a:r>
              <a:rPr lang="nl-BE" dirty="0" smtClean="0">
                <a:solidFill>
                  <a:srgbClr val="0070C0"/>
                </a:solidFill>
              </a:rPr>
              <a:t>Tot: 31 december kalenderjaar of einde arbeidsovereenkomst indien u die datum al weet.</a:t>
            </a:r>
          </a:p>
          <a:p>
            <a:pPr lvl="1"/>
            <a:r>
              <a:rPr lang="nl-BE" dirty="0" smtClean="0">
                <a:solidFill>
                  <a:srgbClr val="0070C0"/>
                </a:solidFill>
              </a:rPr>
              <a:t>Reden einde: einde kalenderjaar of andere reden.</a:t>
            </a:r>
          </a:p>
          <a:p>
            <a:pPr lvl="1"/>
            <a:r>
              <a:rPr lang="nl-BE" dirty="0" smtClean="0"/>
              <a:t>Werkgever</a:t>
            </a:r>
          </a:p>
          <a:p>
            <a:pPr lvl="1"/>
            <a:r>
              <a:rPr lang="nl-BE" dirty="0" smtClean="0"/>
              <a:t>Standaarduurtarief</a:t>
            </a:r>
          </a:p>
          <a:p>
            <a:pPr lvl="1"/>
            <a:r>
              <a:rPr lang="nl-BE" dirty="0" smtClean="0"/>
              <a:t>Bijlage arbeidsovereenkomst</a:t>
            </a:r>
          </a:p>
          <a:p>
            <a:pPr lvl="1"/>
            <a:r>
              <a:rPr lang="nl-BE" dirty="0"/>
              <a:t>Loonfiche voor berekening SUT</a:t>
            </a:r>
            <a:endParaRPr lang="nl-BE" dirty="0">
              <a:solidFill>
                <a:srgbClr val="00B0F0"/>
              </a:solidFill>
            </a:endParaRPr>
          </a:p>
          <a:p>
            <a:pPr lvl="1"/>
            <a:r>
              <a:rPr lang="nl-BE" dirty="0"/>
              <a:t>N</a:t>
            </a:r>
            <a:r>
              <a:rPr lang="nl-BE" dirty="0" smtClean="0"/>
              <a:t>ieuwe aanwerving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3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Werkrelaties wijzigen</a:t>
            </a:r>
            <a:br>
              <a:rPr lang="nl-BE" dirty="0" smtClean="0"/>
            </a:br>
            <a:r>
              <a:rPr lang="nl-BE" dirty="0" smtClean="0"/>
              <a:t>wie wijzigt?</a:t>
            </a:r>
            <a:endParaRPr lang="nl-BE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/>
          </p:nvPr>
        </p:nvGraphicFramePr>
        <p:xfrm>
          <a:off x="323528" y="1196752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76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11156"/>
            <a:ext cx="4752528" cy="6339260"/>
          </a:xfrm>
        </p:spPr>
      </p:pic>
    </p:spTree>
    <p:extLst>
      <p:ext uri="{BB962C8B-B14F-4D97-AF65-F5344CB8AC3E}">
        <p14:creationId xmlns:p14="http://schemas.microsoft.com/office/powerpoint/2010/main" val="38627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ChangeArrowheads="1"/>
          </p:cNvSpPr>
          <p:nvPr/>
        </p:nvSpPr>
        <p:spPr bwMode="auto">
          <a:xfrm>
            <a:off x="685800" y="609600"/>
            <a:ext cx="7772400" cy="130651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Project in uitvoering </a:t>
            </a:r>
            <a:r>
              <a:rPr 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7 </a:t>
            </a: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tabbladen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14339" name="Rectangle 9"/>
          <p:cNvSpPr>
            <a:spLocks noChangeArrowheads="1"/>
          </p:cNvSpPr>
          <p:nvPr/>
        </p:nvSpPr>
        <p:spPr bwMode="auto">
          <a:xfrm>
            <a:off x="684213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Project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Projectorganisatie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Bijlagen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Financieel overzicht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>
                <a:solidFill>
                  <a:srgbClr val="003399"/>
                </a:solidFill>
                <a:latin typeface="Verdana" panose="020B0604030504040204" pitchFamily="34" charset="0"/>
              </a:rPr>
              <a:t>Betaalopdrachten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dirty="0" smtClean="0">
                <a:solidFill>
                  <a:srgbClr val="003399"/>
                </a:solidFill>
                <a:latin typeface="Verdana" panose="020B0604030504040204" pitchFamily="34" charset="0"/>
              </a:rPr>
              <a:t>Personeel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nl-BE" b="1" dirty="0" smtClean="0">
                <a:solidFill>
                  <a:srgbClr val="003399"/>
                </a:solidFill>
                <a:latin typeface="Verdana" panose="020B0604030504040204" pitchFamily="34" charset="0"/>
              </a:rPr>
              <a:t>Projectpostbus</a:t>
            </a:r>
            <a:endParaRPr lang="nl-BE" b="1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84213" y="476672"/>
            <a:ext cx="7772400" cy="130651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Tabblad ‘projectpostbus</a:t>
            </a: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’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84213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nl-BE" sz="2000" b="1" i="1" dirty="0" smtClean="0">
                <a:solidFill>
                  <a:srgbClr val="FF0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Hier kunt u documenten elektronisch aan ons bezorgen als dit niet past in een rapport.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rabicPeriod"/>
            </a:pPr>
            <a:r>
              <a:rPr lang="nl-BE" sz="2000" dirty="0" smtClean="0">
                <a:latin typeface="Verdana" panose="020B0604030504040204" pitchFamily="34" charset="0"/>
                <a:sym typeface="Wingdings" panose="05000000000000000000" pitchFamily="2" charset="2"/>
              </a:rPr>
              <a:t>Het rapport staat niet open voor u </a:t>
            </a:r>
          </a:p>
          <a:p>
            <a:pPr marL="914400" lvl="2" indent="0">
              <a:spcBef>
                <a:spcPct val="20000"/>
              </a:spcBef>
            </a:pPr>
            <a:r>
              <a:rPr lang="nl-BE" sz="2000" dirty="0" smtClean="0">
                <a:latin typeface="Verdana" panose="020B0604030504040204" pitchFamily="34" charset="0"/>
                <a:sym typeface="Wingdings" panose="05000000000000000000" pitchFamily="2" charset="2"/>
              </a:rPr>
              <a:t>Bijkomende inlichtingen gevraagd door dossierbehandelaar, inspecteur, auditor, Europese Commissie, …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rabicPeriod"/>
            </a:pPr>
            <a:r>
              <a:rPr lang="nl-BE" sz="2000" dirty="0" smtClean="0">
                <a:latin typeface="Verdana" panose="020B0604030504040204" pitchFamily="34" charset="0"/>
                <a:sym typeface="Wingdings" panose="05000000000000000000" pitchFamily="2" charset="2"/>
              </a:rPr>
              <a:t>Er staat wel een rapport open voor u, maar document staat volstrekt los van een rapport. Zoals bij een officiële vraag tot projectwijziging</a:t>
            </a:r>
          </a:p>
          <a:p>
            <a:pPr marL="51435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BE" dirty="0" smtClean="0">
                <a:latin typeface="Verdana" panose="020B0604030504040204" pitchFamily="34" charset="0"/>
                <a:sym typeface="Wingdings" panose="05000000000000000000" pitchFamily="2" charset="2"/>
              </a:rPr>
              <a:t>NIET VOOR GEWONE RAPPORTERING !! – daarvoor dient </a:t>
            </a:r>
            <a:r>
              <a:rPr lang="nl-BE" b="1" dirty="0" smtClean="0">
                <a:latin typeface="Verdana" panose="020B0604030504040204" pitchFamily="34" charset="0"/>
                <a:sym typeface="Wingdings" panose="05000000000000000000" pitchFamily="2" charset="2"/>
              </a:rPr>
              <a:t>tabblad bewijsstukken </a:t>
            </a:r>
            <a:r>
              <a:rPr lang="nl-BE" dirty="0" smtClean="0">
                <a:latin typeface="Verdana" panose="020B0604030504040204" pitchFamily="34" charset="0"/>
                <a:sym typeface="Wingdings" panose="05000000000000000000" pitchFamily="2" charset="2"/>
              </a:rPr>
              <a:t>in rapport.</a:t>
            </a:r>
            <a:endParaRPr lang="nl-BE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P</a:t>
            </a:r>
            <a:r>
              <a:rPr lang="nl-BE" dirty="0" smtClean="0"/>
              <a:t>rojectpostbus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Meer dan één bestand tegelijk toevoegen.</a:t>
            </a:r>
          </a:p>
          <a:p>
            <a:pPr lvl="1"/>
            <a:r>
              <a:rPr lang="nl-BE" dirty="0" smtClean="0"/>
              <a:t>Maximaal 100 bijlagen per keer</a:t>
            </a:r>
          </a:p>
          <a:p>
            <a:pPr lvl="1"/>
            <a:r>
              <a:rPr lang="nl-BE" dirty="0" smtClean="0"/>
              <a:t>Maximaal 50MB per individueel bestand</a:t>
            </a:r>
          </a:p>
          <a:p>
            <a:r>
              <a:rPr lang="nl-BE" dirty="0" smtClean="0"/>
              <a:t>!!!</a:t>
            </a:r>
            <a:br>
              <a:rPr lang="nl-BE" dirty="0" smtClean="0"/>
            </a:br>
            <a:r>
              <a:rPr lang="nl-BE" b="1" dirty="0" smtClean="0"/>
              <a:t>Na toevoegen ook nog officieel ‘indienen’</a:t>
            </a:r>
            <a:br>
              <a:rPr lang="nl-BE" b="1" dirty="0" smtClean="0"/>
            </a:br>
            <a:r>
              <a:rPr lang="nl-BE" dirty="0" smtClean="0"/>
              <a:t>!!!</a:t>
            </a:r>
          </a:p>
          <a:p>
            <a:r>
              <a:rPr lang="nl-BE" dirty="0" smtClean="0"/>
              <a:t>Bij voorkeur A4 PDF voor de lange termijn en voor de leesbaarheid</a:t>
            </a:r>
          </a:p>
        </p:txBody>
      </p:sp>
    </p:spTree>
    <p:extLst>
      <p:ext uri="{BB962C8B-B14F-4D97-AF65-F5344CB8AC3E}">
        <p14:creationId xmlns:p14="http://schemas.microsoft.com/office/powerpoint/2010/main" val="7318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logo-europese-unie-RECH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7150"/>
            <a:ext cx="2736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85800" y="609600"/>
            <a:ext cx="7772400" cy="1306513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Warme oproep: geen papieren bewijsstukken, geen bestanden per e-mail</a:t>
            </a: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84213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nl-BE" sz="2000" dirty="0" smtClean="0">
                <a:latin typeface="Verdana" panose="020B0604030504040204" pitchFamily="34" charset="0"/>
                <a:sym typeface="Wingdings" panose="05000000000000000000" pitchFamily="2" charset="2"/>
              </a:rPr>
              <a:t>Via </a:t>
            </a:r>
            <a:r>
              <a:rPr lang="nl-BE" sz="2000" b="1" dirty="0" smtClean="0">
                <a:latin typeface="Verdana" panose="020B0604030504040204" pitchFamily="34" charset="0"/>
                <a:sym typeface="Wingdings" panose="05000000000000000000" pitchFamily="2" charset="2"/>
              </a:rPr>
              <a:t>bewijsstukken tabblad in rapport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nl-BE" sz="2000" dirty="0" smtClean="0">
                <a:latin typeface="Verdana" panose="020B0604030504040204" pitchFamily="34" charset="0"/>
                <a:sym typeface="Wingdings" panose="05000000000000000000" pitchFamily="2" charset="2"/>
              </a:rPr>
              <a:t>Als dat niet mogelijk is: </a:t>
            </a:r>
            <a:r>
              <a:rPr lang="nl-BE" sz="2000" b="1" dirty="0" smtClean="0">
                <a:latin typeface="Verdana" panose="020B0604030504040204" pitchFamily="34" charset="0"/>
                <a:sym typeface="Wingdings" panose="05000000000000000000" pitchFamily="2" charset="2"/>
              </a:rPr>
              <a:t>projectpostbus</a:t>
            </a:r>
            <a:endParaRPr lang="nl-BE" sz="2000" b="1" dirty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nl-BE" sz="2000" dirty="0" smtClean="0">
                <a:latin typeface="Verdana" panose="020B0604030504040204" pitchFamily="34" charset="0"/>
                <a:sym typeface="Wingdings" panose="05000000000000000000" pitchFamily="2" charset="2"/>
              </a:rPr>
              <a:t> Veel voordelen: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nl-BE" sz="2000" dirty="0" smtClean="0">
                <a:latin typeface="Verdana" panose="020B0604030504040204" pitchFamily="34" charset="0"/>
                <a:sym typeface="Wingdings" panose="05000000000000000000" pitchFamily="2" charset="2"/>
              </a:rPr>
              <a:t>U weet wat u aangeleverd hebt, wij weten wat u aangeleverd hebt.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nl-BE" sz="2000" dirty="0" smtClean="0">
                <a:latin typeface="Verdana" panose="020B0604030504040204" pitchFamily="34" charset="0"/>
                <a:sym typeface="Wingdings" panose="05000000000000000000" pitchFamily="2" charset="2"/>
              </a:rPr>
              <a:t>Uw opvolger weet wat aangeleverd is.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nl-BE" sz="2000" dirty="0" smtClean="0">
                <a:latin typeface="Verdana" panose="020B0604030504040204" pitchFamily="34" charset="0"/>
                <a:sym typeface="Wingdings" panose="05000000000000000000" pitchFamily="2" charset="2"/>
              </a:rPr>
              <a:t>We mogen alles maar één keer vragen, als u levert via rapportering en projectpostbus.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nl-BE" sz="2000" dirty="0" smtClean="0">
                <a:latin typeface="Verdana" panose="020B0604030504040204" pitchFamily="34" charset="0"/>
                <a:sym typeface="Wingdings" panose="05000000000000000000" pitchFamily="2" charset="2"/>
              </a:rPr>
              <a:t>Betrouwbaar: mail komt soms niet aan. In E-loket kunt u zien wat aangekomen is en zelf controleren wat er aangekomen is.</a:t>
            </a:r>
            <a:endParaRPr lang="nl-BE" dirty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0000"/>
              </a:spcBef>
            </a:pPr>
            <a:endParaRPr lang="nl-BE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6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Personeel: tijdsregistratie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nl-NL" sz="2600" dirty="0">
                <a:latin typeface="FlandersArtSans-Regular" panose="00000500000000000000" pitchFamily="2" charset="0"/>
              </a:rPr>
              <a:t>Rapporteren van EFRO-uren: enkel werkelijke </a:t>
            </a:r>
            <a:r>
              <a:rPr lang="nl-NL" sz="2600" dirty="0" smtClean="0">
                <a:latin typeface="FlandersArtSans-Regular" panose="00000500000000000000" pitchFamily="2" charset="0"/>
              </a:rPr>
              <a:t>projectprestaties</a:t>
            </a:r>
          </a:p>
          <a:p>
            <a:r>
              <a:rPr lang="nl-NL" sz="2600" dirty="0" smtClean="0">
                <a:latin typeface="FlandersArtSans-Regular" panose="00000500000000000000" pitchFamily="2" charset="0"/>
              </a:rPr>
              <a:t>Beknopte omschrijving + werkpakket</a:t>
            </a:r>
            <a:endParaRPr lang="nl-NL" sz="2600" dirty="0">
              <a:latin typeface="FlandersArtSans-Regular" panose="00000500000000000000" pitchFamily="2" charset="0"/>
            </a:endParaRP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Herberekening </a:t>
            </a:r>
            <a:r>
              <a:rPr lang="nl-BE" sz="2600" dirty="0">
                <a:latin typeface="FlandersArtSans-Regular" panose="00000500000000000000" pitchFamily="2" charset="0"/>
              </a:rPr>
              <a:t>deeltijds naar </a:t>
            </a:r>
            <a:r>
              <a:rPr lang="nl-BE" sz="2600" dirty="0" smtClean="0">
                <a:latin typeface="FlandersArtSans-Regular" panose="00000500000000000000" pitchFamily="2" charset="0"/>
              </a:rPr>
              <a:t>voltijds</a:t>
            </a: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Dag- &amp; handtekening werknemer + leidinggevende</a:t>
            </a:r>
            <a:endParaRPr lang="nl-BE" sz="2600" dirty="0">
              <a:latin typeface="FlandersArtSans-Regular" panose="00000500000000000000" pitchFamily="2" charset="0"/>
            </a:endParaRPr>
          </a:p>
          <a:p>
            <a:r>
              <a:rPr lang="nl-BE" sz="2600" dirty="0">
                <a:latin typeface="FlandersArtSans-Regular" panose="00000500000000000000" pitchFamily="2" charset="0"/>
              </a:rPr>
              <a:t>Model met instructies op </a:t>
            </a:r>
            <a:r>
              <a:rPr lang="nl-BE" sz="2600" dirty="0">
                <a:latin typeface="FlandersArtSans-Regular" panose="00000500000000000000" pitchFamily="2" charset="0"/>
                <a:hlinkClick r:id="rId3"/>
              </a:rPr>
              <a:t>www.efro.be</a:t>
            </a:r>
            <a:r>
              <a:rPr lang="nl-BE" sz="2600" dirty="0">
                <a:latin typeface="FlandersArtSans-Regular" panose="00000500000000000000" pitchFamily="2" charset="0"/>
              </a:rPr>
              <a:t> </a:t>
            </a:r>
            <a:r>
              <a:rPr lang="nl-BE" sz="2600" dirty="0" smtClean="0">
                <a:latin typeface="FlandersArtSans-Regular" panose="00000500000000000000" pitchFamily="2" charset="0"/>
              </a:rPr>
              <a:t>(incl. projectkilometers)</a:t>
            </a: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Eigen model mogelijk mits goedkeuring MA</a:t>
            </a:r>
            <a:endParaRPr lang="nl-NL" sz="2600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10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755650" y="836613"/>
            <a:ext cx="7772400" cy="72072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Hulp nodig? </a:t>
            </a:r>
            <a: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  <a:sym typeface="Wingdings" panose="05000000000000000000" pitchFamily="2" charset="2"/>
              </a:rPr>
              <a:t/>
            </a:r>
            <a:br>
              <a:rPr 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  <a:sym typeface="Wingdings" panose="05000000000000000000" pitchFamily="2" charset="2"/>
              </a:rPr>
            </a:br>
            <a:endParaRPr lang="nl-NL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684213" y="1484313"/>
            <a:ext cx="8280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dirty="0">
                <a:latin typeface="Verdana" panose="020B0604030504040204" pitchFamily="34" charset="0"/>
                <a:sym typeface="Wingdings" panose="05000000000000000000" pitchFamily="2" charset="2"/>
              </a:rPr>
              <a:t>Klik op </a:t>
            </a:r>
            <a:r>
              <a:rPr lang="nl-BE" u="sng" dirty="0">
                <a:latin typeface="Verdana" panose="020B0604030504040204" pitchFamily="34" charset="0"/>
                <a:sym typeface="Wingdings" panose="05000000000000000000" pitchFamily="2" charset="2"/>
              </a:rPr>
              <a:t>help</a:t>
            </a:r>
            <a:r>
              <a:rPr lang="nl-BE" dirty="0">
                <a:latin typeface="Verdana" panose="020B0604030504040204" pitchFamily="34" charset="0"/>
                <a:sym typeface="Wingdings" panose="05000000000000000000" pitchFamily="2" charset="2"/>
              </a:rPr>
              <a:t> 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dirty="0" smtClean="0">
                <a:latin typeface="Verdana" panose="020B0604030504040204" pitchFamily="34" charset="0"/>
                <a:sym typeface="Wingdings" panose="05000000000000000000" pitchFamily="2" charset="2"/>
              </a:rPr>
              <a:t>In </a:t>
            </a:r>
            <a:r>
              <a:rPr lang="nl-BE" dirty="0">
                <a:latin typeface="Verdana" panose="020B0604030504040204" pitchFamily="34" charset="0"/>
                <a:sym typeface="Wingdings" panose="05000000000000000000" pitchFamily="2" charset="2"/>
              </a:rPr>
              <a:t>uw project op het tabblad projectorganisatie</a:t>
            </a:r>
          </a:p>
          <a:p>
            <a:pPr eaLnBrk="1" hangingPunct="1">
              <a:spcBef>
                <a:spcPct val="20000"/>
              </a:spcBef>
            </a:pPr>
            <a:endParaRPr lang="nl-BE" sz="1400" dirty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nl-BE" sz="2000" dirty="0">
                <a:latin typeface="Verdana" panose="020B0604030504040204" pitchFamily="34" charset="0"/>
                <a:sym typeface="Wingdings" panose="05000000000000000000" pitchFamily="2" charset="2"/>
              </a:rPr>
              <a:t> Projectbegeleider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nl-BE" sz="2000" dirty="0">
                <a:latin typeface="Verdana" panose="020B0604030504040204" pitchFamily="34" charset="0"/>
                <a:sym typeface="Wingdings" panose="05000000000000000000" pitchFamily="2" charset="2"/>
              </a:rPr>
              <a:t> Dossierbehandelaar</a:t>
            </a:r>
          </a:p>
          <a:p>
            <a:pPr lvl="1" eaLnBrk="1" hangingPunct="1">
              <a:spcBef>
                <a:spcPct val="20000"/>
              </a:spcBef>
            </a:pPr>
            <a:endParaRPr lang="nl-BE" sz="2000" dirty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dirty="0">
                <a:latin typeface="Verdana" panose="020B0604030504040204" pitchFamily="34" charset="0"/>
                <a:sym typeface="Wingdings" panose="05000000000000000000" pitchFamily="2" charset="2"/>
              </a:rPr>
              <a:t> Contactinformatie:</a:t>
            </a:r>
          </a:p>
          <a:p>
            <a:pPr eaLnBrk="1" hangingPunct="1">
              <a:spcBef>
                <a:spcPct val="20000"/>
              </a:spcBef>
            </a:pPr>
            <a:endParaRPr lang="nl-BE" sz="1400" dirty="0"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nl-BE" sz="2000" dirty="0">
                <a:latin typeface="Verdana" panose="020B0604030504040204" pitchFamily="34" charset="0"/>
                <a:sym typeface="Wingdings" panose="05000000000000000000" pitchFamily="2" charset="2"/>
              </a:rPr>
              <a:t>Inhoudelijke projectbegeleider: meestal contactpunt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nl-BE" sz="2000" dirty="0">
                <a:latin typeface="Verdana" panose="020B0604030504040204" pitchFamily="34" charset="0"/>
                <a:sym typeface="Wingdings" panose="05000000000000000000" pitchFamily="2" charset="2"/>
              </a:rPr>
              <a:t>Technische vragen: </a:t>
            </a:r>
            <a:r>
              <a:rPr lang="nl-BE" sz="2000" dirty="0">
                <a:latin typeface="Verdana" panose="020B0604030504040204" pitchFamily="34" charset="0"/>
                <a:sym typeface="Wingdings" panose="05000000000000000000" pitchFamily="2" charset="2"/>
                <a:hlinkClick r:id="rId3"/>
              </a:rPr>
              <a:t>efrosupport@vlaanderen.be</a:t>
            </a:r>
            <a:r>
              <a:rPr lang="nl-BE" sz="2000" dirty="0">
                <a:latin typeface="Verdana" panose="020B0604030504040204" pitchFamily="34" charset="0"/>
                <a:sym typeface="Wingdings" panose="05000000000000000000" pitchFamily="2" charset="2"/>
              </a:rPr>
              <a:t> of   </a:t>
            </a:r>
          </a:p>
          <a:p>
            <a:pPr lvl="1" eaLnBrk="1" hangingPunct="1">
              <a:spcBef>
                <a:spcPct val="20000"/>
              </a:spcBef>
            </a:pPr>
            <a:r>
              <a:rPr lang="nl-BE" sz="2000" dirty="0">
                <a:latin typeface="Verdana" panose="020B0604030504040204" pitchFamily="34" charset="0"/>
                <a:sym typeface="Wingdings" panose="05000000000000000000" pitchFamily="2" charset="2"/>
              </a:rPr>
              <a:t>	02 553 37 30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nl-NL" sz="2000" b="1" dirty="0">
              <a:solidFill>
                <a:srgbClr val="0033CC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4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ebruikersgegevens\loosro\Documents\Mijn afbeeldingen\screenshots_presentatie_rapportindiening\paper-576384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326313" cy="430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Geen papier meer</a:t>
            </a:r>
            <a:endParaRPr lang="nl-BE" dirty="0"/>
          </a:p>
        </p:txBody>
      </p:sp>
      <p:grpSp>
        <p:nvGrpSpPr>
          <p:cNvPr id="2" name="Groep 1"/>
          <p:cNvGrpSpPr/>
          <p:nvPr/>
        </p:nvGrpSpPr>
        <p:grpSpPr>
          <a:xfrm>
            <a:off x="2051720" y="1212776"/>
            <a:ext cx="5400000" cy="5400600"/>
            <a:chOff x="2051720" y="1212776"/>
            <a:chExt cx="5400000" cy="5400600"/>
          </a:xfrm>
        </p:grpSpPr>
        <p:cxnSp>
          <p:nvCxnSpPr>
            <p:cNvPr id="6" name="Rechte verbindingslijn 5"/>
            <p:cNvCxnSpPr>
              <a:endCxn id="9" idx="7"/>
            </p:cNvCxnSpPr>
            <p:nvPr/>
          </p:nvCxnSpPr>
          <p:spPr>
            <a:xfrm flipV="1">
              <a:off x="2987524" y="2003676"/>
              <a:ext cx="3673384" cy="3585564"/>
            </a:xfrm>
            <a:prstGeom prst="line">
              <a:avLst/>
            </a:prstGeom>
            <a:ln w="317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ing 8"/>
            <p:cNvSpPr/>
            <p:nvPr/>
          </p:nvSpPr>
          <p:spPr>
            <a:xfrm>
              <a:off x="2051720" y="1212776"/>
              <a:ext cx="5400000" cy="5400600"/>
            </a:xfrm>
            <a:prstGeom prst="donut">
              <a:avLst>
                <a:gd name="adj" fmla="val 508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45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ChangeArrowheads="1"/>
          </p:cNvSpPr>
          <p:nvPr/>
        </p:nvSpPr>
        <p:spPr bwMode="auto">
          <a:xfrm>
            <a:off x="685800" y="609600"/>
            <a:ext cx="7772400" cy="469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nl-NL" sz="4000" b="1" dirty="0" smtClean="0">
                <a:solidFill>
                  <a:srgbClr val="003399"/>
                </a:solidFill>
                <a:latin typeface="Verdana" panose="020B0604030504040204" pitchFamily="34" charset="0"/>
              </a:rPr>
              <a:t>5. Communicatie-verplichtingen</a:t>
            </a:r>
            <a:endParaRPr lang="nl-NL" sz="4000" b="1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  <p:sp>
        <p:nvSpPr>
          <p:cNvPr id="4099" name="Rectangle 15"/>
          <p:cNvSpPr>
            <a:spLocks noChangeArrowheads="1"/>
          </p:cNvSpPr>
          <p:nvPr/>
        </p:nvSpPr>
        <p:spPr bwMode="auto">
          <a:xfrm>
            <a:off x="539750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nl-BE" b="1" dirty="0">
                <a:solidFill>
                  <a:srgbClr val="0033CC"/>
                </a:solidFill>
                <a:latin typeface="Verdana" panose="020B0604030504040204" pitchFamily="34" charset="0"/>
              </a:rPr>
              <a:t>	</a:t>
            </a:r>
            <a:endParaRPr lang="nl-NL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694111" y="1772816"/>
            <a:ext cx="7772400" cy="4611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BE" sz="2800" dirty="0" smtClean="0">
                <a:solidFill>
                  <a:schemeClr val="tx1"/>
                </a:solidFill>
                <a:latin typeface="FlandersArtSans-Regular" panose="00000500000000000000" pitchFamily="2" charset="0"/>
              </a:rPr>
              <a:t>Informatie verschaffen over het EFRO-programma</a:t>
            </a:r>
          </a:p>
          <a:p>
            <a:pPr algn="l">
              <a:buFontTx/>
              <a:buNone/>
            </a:pPr>
            <a:endParaRPr lang="nl-BE" sz="2800" dirty="0" smtClean="0">
              <a:solidFill>
                <a:schemeClr val="tx1"/>
              </a:solidFill>
              <a:latin typeface="FlandersArtSans-Regular" panose="00000500000000000000" pitchFamily="2" charset="0"/>
            </a:endParaRPr>
          </a:p>
          <a:p>
            <a:pPr algn="l"/>
            <a:r>
              <a:rPr lang="nl-BE" sz="2800" dirty="0" smtClean="0">
                <a:solidFill>
                  <a:schemeClr val="tx1"/>
                </a:solidFill>
                <a:latin typeface="FlandersArtSans-Regular" panose="00000500000000000000" pitchFamily="2" charset="0"/>
              </a:rPr>
              <a:t>Publieke opinie informeren over rol Europese Unie</a:t>
            </a:r>
          </a:p>
          <a:p>
            <a:pPr algn="l">
              <a:buFontTx/>
              <a:buNone/>
            </a:pPr>
            <a:endParaRPr lang="nl-BE" sz="2800" dirty="0" smtClean="0">
              <a:solidFill>
                <a:schemeClr val="tx1"/>
              </a:solidFill>
              <a:latin typeface="FlandersArtSans-Regular" panose="00000500000000000000" pitchFamily="2" charset="0"/>
            </a:endParaRPr>
          </a:p>
          <a:p>
            <a:pPr algn="l"/>
            <a:r>
              <a:rPr lang="nl-BE" sz="2800" dirty="0" smtClean="0">
                <a:solidFill>
                  <a:schemeClr val="tx1"/>
                </a:solidFill>
                <a:latin typeface="FlandersArtSans-Regular" panose="00000500000000000000" pitchFamily="2" charset="0"/>
              </a:rPr>
              <a:t>De bevolking sensibiliseren omtrent Europa</a:t>
            </a:r>
          </a:p>
          <a:p>
            <a:pPr algn="l"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algn="l">
              <a:buFontTx/>
              <a:buNone/>
            </a:pPr>
            <a:r>
              <a:rPr lang="nl-BE" sz="2800" b="1" dirty="0" smtClean="0">
                <a:solidFill>
                  <a:srgbClr val="0033CC"/>
                </a:solidFill>
                <a:latin typeface="FlandersArtSans-Regular" panose="00000500000000000000" pitchFamily="2" charset="0"/>
              </a:rPr>
              <a:t>	</a:t>
            </a:r>
            <a:r>
              <a:rPr lang="nl-BE" sz="2800" b="1" dirty="0" smtClean="0">
                <a:solidFill>
                  <a:schemeClr val="tx1"/>
                </a:solidFill>
                <a:latin typeface="FlandersArtSans-Regular" panose="00000500000000000000" pitchFamily="2" charset="0"/>
              </a:rPr>
              <a:t>➙  Werkpakket ‘Communicatie’</a:t>
            </a:r>
            <a:endParaRPr lang="nl-NL" sz="2800" b="1" dirty="0" smtClean="0">
              <a:solidFill>
                <a:schemeClr val="tx1"/>
              </a:solidFill>
              <a:latin typeface="FlandersArtSans-Regular" panose="00000500000000000000" pitchFamily="2" charset="0"/>
            </a:endParaRPr>
          </a:p>
        </p:txBody>
      </p:sp>
      <p:sp>
        <p:nvSpPr>
          <p:cNvPr id="7" name="Rectangle 10"/>
          <p:cNvSpPr txBox="1">
            <a:spLocks noChangeArrowheads="1"/>
          </p:cNvSpPr>
          <p:nvPr/>
        </p:nvSpPr>
        <p:spPr>
          <a:xfrm>
            <a:off x="685800" y="609600"/>
            <a:ext cx="77724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/>
              <a:t>Communicatiedoelstellingen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80160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7772400" cy="731838"/>
          </a:xfrm>
        </p:spPr>
        <p:txBody>
          <a:bodyPr>
            <a:normAutofit/>
          </a:bodyPr>
          <a:lstStyle/>
          <a:p>
            <a:pPr eaLnBrk="1" hangingPunct="1"/>
            <a:r>
              <a:rPr lang="nl-BE" dirty="0" smtClean="0"/>
              <a:t>Verplichte logo’s</a:t>
            </a:r>
            <a:endParaRPr lang="nl-NL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1772816"/>
            <a:ext cx="7848872" cy="4683125"/>
          </a:xfrm>
        </p:spPr>
        <p:txBody>
          <a:bodyPr>
            <a:normAutofit/>
          </a:bodyPr>
          <a:lstStyle/>
          <a:p>
            <a:pPr eaLnBrk="1" hangingPunct="1"/>
            <a:r>
              <a:rPr lang="nl-BE" sz="2400" dirty="0" smtClean="0"/>
              <a:t>EFRO-sponsorlogo en Europese Unie-logo</a:t>
            </a:r>
            <a:endParaRPr lang="nl-NL" sz="2400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20090"/>
            <a:ext cx="2160352" cy="184354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94158"/>
            <a:ext cx="3860147" cy="155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0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333375"/>
            <a:ext cx="8748464" cy="731838"/>
          </a:xfrm>
        </p:spPr>
        <p:txBody>
          <a:bodyPr>
            <a:noAutofit/>
          </a:bodyPr>
          <a:lstStyle/>
          <a:p>
            <a:pPr eaLnBrk="1" hangingPunct="1"/>
            <a:r>
              <a:rPr lang="nl-BE" dirty="0" smtClean="0"/>
              <a:t>Verplichte logo’s bij Vlaamse cofinanciering</a:t>
            </a:r>
            <a:endParaRPr lang="nl-NL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4675" y="1196975"/>
            <a:ext cx="8569325" cy="4824413"/>
          </a:xfrm>
        </p:spPr>
        <p:txBody>
          <a:bodyPr/>
          <a:lstStyle/>
          <a:p>
            <a:pPr eaLnBrk="1" hangingPunct="1"/>
            <a:r>
              <a:rPr lang="nl-NL" sz="2800" dirty="0" smtClean="0">
                <a:latin typeface="FlandersArtSans-Regular" panose="00000500000000000000" pitchFamily="2" charset="0"/>
              </a:rPr>
              <a:t>Steun Agentschap Innoveren &amp; Ondernemen (o.a. Hermesfonds)</a:t>
            </a:r>
          </a:p>
          <a:p>
            <a:pPr eaLnBrk="1" hangingPunct="1">
              <a:buFontTx/>
              <a:buNone/>
            </a:pPr>
            <a:endParaRPr lang="nl-BE" dirty="0" smtClean="0"/>
          </a:p>
          <a:p>
            <a:pPr eaLnBrk="1" hangingPunct="1">
              <a:buFontTx/>
              <a:buNone/>
            </a:pPr>
            <a:endParaRPr lang="nl-BE" dirty="0" smtClean="0"/>
          </a:p>
          <a:p>
            <a:pPr eaLnBrk="1" hangingPunct="1">
              <a:buFontTx/>
              <a:buNone/>
            </a:pPr>
            <a:endParaRPr lang="nl-BE" dirty="0" smtClean="0"/>
          </a:p>
          <a:p>
            <a:pPr eaLnBrk="1" hangingPunct="1">
              <a:buFontTx/>
              <a:buNone/>
            </a:pPr>
            <a:endParaRPr lang="nl-NL" dirty="0" smtClean="0"/>
          </a:p>
          <a:p>
            <a:r>
              <a:rPr lang="nl-NL" sz="2800" dirty="0">
                <a:latin typeface="FlandersArtSans-Regular" panose="00000500000000000000" pitchFamily="2" charset="0"/>
              </a:rPr>
              <a:t>Steun uit een fonds van een ander beleidsdomein </a:t>
            </a:r>
          </a:p>
          <a:p>
            <a:pPr eaLnBrk="1" hangingPunct="1">
              <a:buFontTx/>
              <a:buNone/>
            </a:pPr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2780928"/>
            <a:ext cx="1454494" cy="12405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80928"/>
            <a:ext cx="4896544" cy="124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nl-BE" u="sng" dirty="0" smtClean="0"/>
              <a:t>Minimale</a:t>
            </a:r>
            <a:r>
              <a:rPr lang="nl-BE" dirty="0" smtClean="0"/>
              <a:t> communicatieacties</a:t>
            </a:r>
            <a:endParaRPr lang="nl-NL" u="sng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99592" y="1700808"/>
            <a:ext cx="7772400" cy="4114800"/>
          </a:xfrm>
        </p:spPr>
        <p:txBody>
          <a:bodyPr>
            <a:noAutofit/>
          </a:bodyPr>
          <a:lstStyle/>
          <a:p>
            <a:pPr eaLnBrk="1" hangingPunct="1"/>
            <a:r>
              <a:rPr lang="nl-BE" sz="2400" dirty="0" smtClean="0">
                <a:latin typeface="FlandersArtSans-Regular" panose="00000500000000000000" pitchFamily="2" charset="0"/>
              </a:rPr>
              <a:t>Persacties</a:t>
            </a:r>
          </a:p>
          <a:p>
            <a:pPr eaLnBrk="1" hangingPunct="1"/>
            <a:r>
              <a:rPr lang="nl-BE" sz="2400" dirty="0" smtClean="0">
                <a:latin typeface="FlandersArtSans-Regular" panose="00000500000000000000" pitchFamily="2" charset="0"/>
              </a:rPr>
              <a:t>Briefwisseling</a:t>
            </a:r>
          </a:p>
          <a:p>
            <a:pPr eaLnBrk="1" hangingPunct="1"/>
            <a:r>
              <a:rPr lang="nl-BE" sz="2400" dirty="0" smtClean="0">
                <a:latin typeface="FlandersArtSans-Regular" panose="00000500000000000000" pitchFamily="2" charset="0"/>
              </a:rPr>
              <a:t>Publicaties</a:t>
            </a:r>
          </a:p>
          <a:p>
            <a:pPr eaLnBrk="1" hangingPunct="1"/>
            <a:r>
              <a:rPr lang="nl-BE" sz="2400" dirty="0" smtClean="0">
                <a:latin typeface="FlandersArtSans-Regular" panose="00000500000000000000" pitchFamily="2" charset="0"/>
              </a:rPr>
              <a:t>Affiche</a:t>
            </a:r>
          </a:p>
          <a:p>
            <a:pPr eaLnBrk="1" hangingPunct="1"/>
            <a:r>
              <a:rPr lang="nl-BE" sz="2400" dirty="0" smtClean="0">
                <a:latin typeface="FlandersArtSans-Regular" panose="00000500000000000000" pitchFamily="2" charset="0"/>
              </a:rPr>
              <a:t>Werfborden (voor infrastructuurwerken)</a:t>
            </a:r>
          </a:p>
          <a:p>
            <a:pPr eaLnBrk="1" hangingPunct="1"/>
            <a:r>
              <a:rPr lang="nl-BE" sz="2400" dirty="0" smtClean="0">
                <a:latin typeface="FlandersArtSans-Regular" panose="00000500000000000000" pitchFamily="2" charset="0"/>
              </a:rPr>
              <a:t>Gedenkplaat (voor infrastructuurwerken)</a:t>
            </a:r>
          </a:p>
          <a:p>
            <a:pPr eaLnBrk="1" hangingPunct="1"/>
            <a:r>
              <a:rPr lang="nl-BE" sz="2400" dirty="0" smtClean="0">
                <a:latin typeface="FlandersArtSans-Regular" panose="00000500000000000000" pitchFamily="2" charset="0"/>
              </a:rPr>
              <a:t>Evenement</a:t>
            </a:r>
          </a:p>
          <a:p>
            <a:pPr eaLnBrk="1" hangingPunct="1"/>
            <a:r>
              <a:rPr lang="nl-BE" sz="2400" dirty="0" smtClean="0">
                <a:latin typeface="FlandersArtSans-Regular" panose="00000500000000000000" pitchFamily="2" charset="0"/>
              </a:rPr>
              <a:t>Website en sociale media</a:t>
            </a:r>
          </a:p>
          <a:p>
            <a:pPr eaLnBrk="1" hangingPunct="1">
              <a:buFontTx/>
              <a:buNone/>
            </a:pPr>
            <a:endParaRPr lang="nl-BE" sz="2400" dirty="0" smtClean="0">
              <a:latin typeface="FlandersArtSans-Regular" panose="00000500000000000000" pitchFamily="2" charset="0"/>
            </a:endParaRPr>
          </a:p>
          <a:p>
            <a:pPr eaLnBrk="1" hangingPunct="1">
              <a:buFontTx/>
              <a:buNone/>
            </a:pPr>
            <a:r>
              <a:rPr lang="nl-BE" sz="2400" b="1" dirty="0" smtClean="0">
                <a:solidFill>
                  <a:schemeClr val="tx1"/>
                </a:solidFill>
                <a:latin typeface="FlandersArtSans-Regular" panose="00000500000000000000" pitchFamily="2" charset="0"/>
              </a:rPr>
              <a:t>➙  volledige duurtijd van het project + vaste gedenkplaat of alternatief </a:t>
            </a:r>
            <a:r>
              <a:rPr lang="nl-BE" sz="2400" b="1" dirty="0" err="1" smtClean="0">
                <a:solidFill>
                  <a:schemeClr val="tx1"/>
                </a:solidFill>
                <a:latin typeface="FlandersArtSans-Regular" panose="00000500000000000000" pitchFamily="2" charset="0"/>
              </a:rPr>
              <a:t>i.g.v</a:t>
            </a:r>
            <a:r>
              <a:rPr lang="nl-BE" sz="2400" b="1" dirty="0" smtClean="0">
                <a:solidFill>
                  <a:schemeClr val="tx1"/>
                </a:solidFill>
                <a:latin typeface="FlandersArtSans-Regular" panose="00000500000000000000" pitchFamily="2" charset="0"/>
              </a:rPr>
              <a:t>. infrastructuurprojecten</a:t>
            </a:r>
            <a:endParaRPr lang="nl-NL" sz="2400" b="1" dirty="0" smtClean="0">
              <a:solidFill>
                <a:schemeClr val="tx1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3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3205" y="548680"/>
            <a:ext cx="7772400" cy="700088"/>
          </a:xfrm>
        </p:spPr>
        <p:txBody>
          <a:bodyPr>
            <a:normAutofit/>
          </a:bodyPr>
          <a:lstStyle/>
          <a:p>
            <a:pPr eaLnBrk="1" hangingPunct="1"/>
            <a:r>
              <a:rPr lang="nl-BE" smtClean="0"/>
              <a:t>Persacties</a:t>
            </a:r>
            <a:endParaRPr lang="nl-NL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68144" y="1484784"/>
            <a:ext cx="3168352" cy="396044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nl-BE" sz="2000" dirty="0" smtClean="0">
                <a:latin typeface="FlandersArtSans-Regular" panose="00000500000000000000" pitchFamily="2" charset="0"/>
              </a:rPr>
              <a:t>Tenminste 2 persacties (bij voorkeur bij de goedkeuring of officiële opstart en bij de beëindiging van het EFRO-project) </a:t>
            </a:r>
          </a:p>
          <a:p>
            <a:pPr eaLnBrk="1" hangingPunct="1">
              <a:lnSpc>
                <a:spcPct val="90000"/>
              </a:lnSpc>
            </a:pPr>
            <a:r>
              <a:rPr lang="nl-BE" sz="2000" dirty="0" smtClean="0">
                <a:latin typeface="FlandersArtSans-Regular" panose="00000500000000000000" pitchFamily="2" charset="0"/>
              </a:rPr>
              <a:t>Locatie: bij voorkeur site project</a:t>
            </a:r>
          </a:p>
          <a:p>
            <a:pPr eaLnBrk="1" hangingPunct="1">
              <a:lnSpc>
                <a:spcPct val="90000"/>
              </a:lnSpc>
            </a:pPr>
            <a:r>
              <a:rPr lang="nl-BE" sz="2000" dirty="0" smtClean="0">
                <a:latin typeface="FlandersArtSans-Regular" panose="00000500000000000000" pitchFamily="2" charset="0"/>
              </a:rPr>
              <a:t>Minimale informatie: omschrijving project, omvang EFRO-subsidie</a:t>
            </a:r>
          </a:p>
          <a:p>
            <a:pPr eaLnBrk="1" hangingPunct="1">
              <a:lnSpc>
                <a:spcPct val="90000"/>
              </a:lnSpc>
            </a:pPr>
            <a:r>
              <a:rPr lang="nl-BE" sz="2000" dirty="0" smtClean="0">
                <a:latin typeface="FlandersArtSans-Regular" panose="00000500000000000000" pitchFamily="2" charset="0"/>
              </a:rPr>
              <a:t>Logo’s duidelijk zichtbaar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BE" sz="2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BE" sz="2000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56792"/>
            <a:ext cx="5142371" cy="38164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61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26599" t="-191939" r="29975" b="191939"/>
          <a:stretch/>
        </p:blipFill>
        <p:spPr>
          <a:xfrm>
            <a:off x="1331640" y="-603448"/>
            <a:ext cx="5760640" cy="829106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18674" t="15120" r="40377" b="8562"/>
          <a:stretch/>
        </p:blipFill>
        <p:spPr>
          <a:xfrm>
            <a:off x="1799692" y="260648"/>
            <a:ext cx="5292588" cy="61649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17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r="790"/>
          <a:stretch/>
        </p:blipFill>
        <p:spPr>
          <a:xfrm>
            <a:off x="467544" y="332656"/>
            <a:ext cx="8165537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202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Personeel: overuren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BE" sz="2600" dirty="0">
                <a:latin typeface="FlandersArtSans-Regular" panose="00000500000000000000" pitchFamily="2" charset="0"/>
              </a:rPr>
              <a:t>O</a:t>
            </a:r>
            <a:r>
              <a:rPr lang="nl-BE" sz="2600" dirty="0" smtClean="0">
                <a:latin typeface="FlandersArtSans-Regular" panose="00000500000000000000" pitchFamily="2" charset="0"/>
              </a:rPr>
              <a:t>veruren </a:t>
            </a:r>
            <a:r>
              <a:rPr lang="nl-BE" sz="2600" dirty="0">
                <a:latin typeface="FlandersArtSans-Regular" panose="00000500000000000000" pitchFamily="2" charset="0"/>
              </a:rPr>
              <a:t>enkel subsidiabel indien </a:t>
            </a:r>
            <a:r>
              <a:rPr lang="nl-BE" sz="2600" dirty="0" smtClean="0">
                <a:latin typeface="FlandersArtSans-Regular" panose="00000500000000000000" pitchFamily="2" charset="0"/>
              </a:rPr>
              <a:t>betaald of gecompenseerd</a:t>
            </a: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Controle Managementautoriteit: systeem binnen organisatie voor betaling of compensatie overuren =&gt; bewijs!</a:t>
            </a:r>
            <a:endParaRPr lang="nl-BE" sz="2600" dirty="0">
              <a:latin typeface="FlandersArtSans-Regular" panose="00000500000000000000" pitchFamily="2" charset="0"/>
            </a:endParaRP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Controle Auditautoriteit: overuren zijn risicofactor =&gt; detailcontrole: volledige tijdsregistratie, prikklokgegevens, … </a:t>
            </a: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Wettelijk max. 11u/dag en 50u/week</a:t>
            </a: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Keuze </a:t>
            </a:r>
            <a:r>
              <a:rPr lang="nl-BE" sz="2600" dirty="0">
                <a:latin typeface="FlandersArtSans-Regular" panose="00000500000000000000" pitchFamily="2" charset="0"/>
              </a:rPr>
              <a:t>al dan niet </a:t>
            </a:r>
            <a:r>
              <a:rPr lang="nl-BE" sz="2600" dirty="0" smtClean="0">
                <a:latin typeface="FlandersArtSans-Regular" panose="00000500000000000000" pitchFamily="2" charset="0"/>
              </a:rPr>
              <a:t>indiening =&gt; bewijslast promotor/copromotor</a:t>
            </a:r>
            <a:endParaRPr lang="nl-BE" sz="2600" dirty="0">
              <a:latin typeface="FlandersArtSans-Regular" panose="00000500000000000000" pitchFamily="2" charset="0"/>
            </a:endParaRPr>
          </a:p>
          <a:p>
            <a:endParaRPr lang="nl-BE" sz="2800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2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nl-BE" dirty="0" smtClean="0"/>
              <a:t>Briefwisseling en e-mail</a:t>
            </a:r>
            <a:endParaRPr lang="nl-NL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557338"/>
            <a:ext cx="7834064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Vanaf definitieve goedkeuring project</a:t>
            </a:r>
          </a:p>
          <a:p>
            <a:pPr eaLnBrk="1" hangingPunct="1"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Project-gerelateerde briefwisseling</a:t>
            </a:r>
          </a:p>
          <a:p>
            <a:pPr eaLnBrk="1" hangingPunct="1"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Logo EFRO en Europese vlag duidelijk zichtbaar</a:t>
            </a:r>
            <a:endParaRPr lang="nl-NL" sz="2800" dirty="0" smtClean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0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r="36454"/>
          <a:stretch/>
        </p:blipFill>
        <p:spPr>
          <a:xfrm>
            <a:off x="1763688" y="2060848"/>
            <a:ext cx="6080384" cy="3590058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17072" y="548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/>
              <a:t>Voorbeeld e-mail handtekening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5486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nl-BE" dirty="0" smtClean="0"/>
              <a:t>Publicaties</a:t>
            </a:r>
            <a:endParaRPr lang="nl-NL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584" y="1628800"/>
            <a:ext cx="7772400" cy="4114800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nl-BE" sz="2600" b="1" dirty="0" smtClean="0">
                <a:latin typeface="FlandersArtSans-Regular" panose="00000500000000000000" pitchFamily="2" charset="0"/>
              </a:rPr>
              <a:t>Wat?</a:t>
            </a:r>
          </a:p>
          <a:p>
            <a:pPr eaLnBrk="1" hangingPunct="1">
              <a:buFontTx/>
              <a:buNone/>
            </a:pPr>
            <a:r>
              <a:rPr lang="nl-BE" sz="2600" dirty="0" smtClean="0">
                <a:latin typeface="FlandersArtSans-Regular" panose="00000500000000000000" pitchFamily="2" charset="0"/>
              </a:rPr>
              <a:t>Brede waaier: brochures, folders, website, gadgets, …</a:t>
            </a:r>
          </a:p>
          <a:p>
            <a:pPr eaLnBrk="1" hangingPunct="1"/>
            <a:r>
              <a:rPr lang="nl-BE" sz="2600" dirty="0" smtClean="0">
                <a:latin typeface="FlandersArtSans-Regular" panose="00000500000000000000" pitchFamily="2" charset="0"/>
              </a:rPr>
              <a:t>Minimale informatie: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duidelijke logo’s</a:t>
            </a:r>
          </a:p>
          <a:p>
            <a:pPr lvl="1" eaLnBrk="1" hangingPunct="1"/>
            <a:r>
              <a:rPr lang="nl-BE" sz="2600" dirty="0" smtClean="0">
                <a:latin typeface="FlandersArtSans-Regular" panose="00000500000000000000" pitchFamily="2" charset="0"/>
              </a:rPr>
              <a:t>omschrijving project (wie, wat, waar, wanneer, hoe, …)</a:t>
            </a:r>
          </a:p>
          <a:p>
            <a:pPr lvl="1" eaLnBrk="1" hangingPunct="1"/>
            <a:r>
              <a:rPr lang="nl-BE" sz="2600" dirty="0" smtClean="0">
                <a:latin typeface="FlandersArtSans-Regular" panose="00000500000000000000" pitchFamily="2" charset="0"/>
              </a:rPr>
              <a:t>omvang EFRO-subsidie</a:t>
            </a:r>
          </a:p>
          <a:p>
            <a:pPr lvl="1" eaLnBrk="1" hangingPunct="1"/>
            <a:r>
              <a:rPr lang="nl-BE" sz="2600" dirty="0" smtClean="0">
                <a:latin typeface="FlandersArtSans-Regular" panose="00000500000000000000" pitchFamily="2" charset="0"/>
              </a:rPr>
              <a:t>belang project voor lokale en regionale economische ontwikkeling</a:t>
            </a:r>
            <a:endParaRPr lang="nl-NL" sz="2600" dirty="0" smtClean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570444"/>
            <a:ext cx="3954213" cy="5729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570444"/>
            <a:ext cx="4036413" cy="5729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9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848872" cy="589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0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92696"/>
            <a:ext cx="8448939" cy="4752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38682"/>
            <a:ext cx="3528391" cy="306826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775302"/>
            <a:ext cx="3114980" cy="435757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59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32656"/>
            <a:ext cx="4491825" cy="6364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627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540441" cy="480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511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8" b="17451"/>
          <a:stretch/>
        </p:blipFill>
        <p:spPr>
          <a:xfrm>
            <a:off x="5796136" y="4174394"/>
            <a:ext cx="3168352" cy="217563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1556792"/>
            <a:ext cx="3240360" cy="432048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10488" r="9439" b="-4194"/>
          <a:stretch/>
        </p:blipFill>
        <p:spPr>
          <a:xfrm>
            <a:off x="5076056" y="188640"/>
            <a:ext cx="3425196" cy="296743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6" r="67325"/>
          <a:stretch/>
        </p:blipFill>
        <p:spPr>
          <a:xfrm>
            <a:off x="827584" y="293613"/>
            <a:ext cx="2304256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Werkingskosten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sz="3400" dirty="0" smtClean="0">
                <a:latin typeface="FlandersArtSans-Regular" panose="00000500000000000000" pitchFamily="2" charset="0"/>
              </a:rPr>
              <a:t>Organisatie </a:t>
            </a:r>
            <a:r>
              <a:rPr lang="nl-NL" sz="3400" dirty="0">
                <a:latin typeface="FlandersArtSans-Regular" panose="00000500000000000000" pitchFamily="2" charset="0"/>
              </a:rPr>
              <a:t>van inhoudelijke én promotionele </a:t>
            </a:r>
            <a:r>
              <a:rPr lang="nl-NL" sz="3400" dirty="0" smtClean="0">
                <a:latin typeface="FlandersArtSans-Regular" panose="00000500000000000000" pitchFamily="2" charset="0"/>
              </a:rPr>
              <a:t>activiteiten</a:t>
            </a:r>
          </a:p>
          <a:p>
            <a:endParaRPr lang="nl-NL" sz="3400" dirty="0" smtClean="0">
              <a:latin typeface="FlandersArtSans-Regular" panose="00000500000000000000" pitchFamily="2" charset="0"/>
            </a:endParaRPr>
          </a:p>
          <a:p>
            <a:r>
              <a:rPr lang="nl-NL" sz="3400" dirty="0" smtClean="0">
                <a:latin typeface="FlandersArtSans-Regular" panose="00000500000000000000" pitchFamily="2" charset="0"/>
              </a:rPr>
              <a:t>Deelname aan activiteiten</a:t>
            </a:r>
          </a:p>
          <a:p>
            <a:endParaRPr lang="nl-NL" sz="3400" dirty="0" smtClean="0">
              <a:latin typeface="FlandersArtSans-Regular" panose="00000500000000000000" pitchFamily="2" charset="0"/>
            </a:endParaRPr>
          </a:p>
          <a:p>
            <a:r>
              <a:rPr lang="nl-NL" sz="3400" dirty="0" smtClean="0">
                <a:latin typeface="FlandersArtSans-Regular" panose="00000500000000000000" pitchFamily="2" charset="0"/>
              </a:rPr>
              <a:t>Binnen- en buitenlandse reis- en verblijfkosten</a:t>
            </a:r>
          </a:p>
          <a:p>
            <a:endParaRPr lang="nl-BE" sz="3400" dirty="0" smtClean="0">
              <a:latin typeface="FlandersArtSans-Regular" panose="00000500000000000000" pitchFamily="2" charset="0"/>
            </a:endParaRPr>
          </a:p>
          <a:p>
            <a:r>
              <a:rPr lang="nl-BE" sz="3400" dirty="0">
                <a:latin typeface="FlandersArtSans-Regular" panose="00000500000000000000" pitchFamily="2" charset="0"/>
              </a:rPr>
              <a:t>Alle verplaatsingen </a:t>
            </a:r>
            <a:r>
              <a:rPr lang="nl-BE" sz="3400" dirty="0" smtClean="0">
                <a:latin typeface="FlandersArtSans-Regular" panose="00000500000000000000" pitchFamily="2" charset="0"/>
              </a:rPr>
              <a:t>wagen </a:t>
            </a:r>
            <a:r>
              <a:rPr lang="nl-BE" sz="3400" dirty="0">
                <a:latin typeface="FlandersArtSans-Regular" panose="00000500000000000000" pitchFamily="2" charset="0"/>
              </a:rPr>
              <a:t>via </a:t>
            </a:r>
            <a:r>
              <a:rPr lang="nl-BE" sz="3400" dirty="0" smtClean="0">
                <a:latin typeface="FlandersArtSans-Regular" panose="00000500000000000000" pitchFamily="2" charset="0"/>
              </a:rPr>
              <a:t>kilometervergoeding (registratie kilometers, </a:t>
            </a:r>
            <a:r>
              <a:rPr lang="nl-BE" sz="3400" dirty="0">
                <a:latin typeface="FlandersArtSans-Regular" panose="00000500000000000000" pitchFamily="2" charset="0"/>
              </a:rPr>
              <a:t>vergoeding Vlaamse </a:t>
            </a:r>
            <a:r>
              <a:rPr lang="nl-BE" sz="3400" dirty="0" smtClean="0">
                <a:latin typeface="FlandersArtSans-Regular" panose="00000500000000000000" pitchFamily="2" charset="0"/>
              </a:rPr>
              <a:t>overheid vanaf </a:t>
            </a:r>
            <a:r>
              <a:rPr lang="nl-BE" sz="3400" dirty="0">
                <a:latin typeface="FlandersArtSans-Regular" panose="00000500000000000000" pitchFamily="2" charset="0"/>
              </a:rPr>
              <a:t>01/07/2018</a:t>
            </a:r>
            <a:r>
              <a:rPr lang="nl-BE" sz="3400" dirty="0" smtClean="0">
                <a:latin typeface="FlandersArtSans-Regular" panose="00000500000000000000" pitchFamily="2" charset="0"/>
              </a:rPr>
              <a:t>: 0,3573 </a:t>
            </a:r>
            <a:r>
              <a:rPr lang="nl-BE" sz="3400" dirty="0">
                <a:latin typeface="FlandersArtSans-Regular" panose="00000500000000000000" pitchFamily="2" charset="0"/>
              </a:rPr>
              <a:t>€/km)</a:t>
            </a:r>
          </a:p>
          <a:p>
            <a:endParaRPr lang="nl-NL" sz="3400" dirty="0">
              <a:latin typeface="FlandersArtSans-Regular" panose="00000500000000000000" pitchFamily="2" charset="0"/>
            </a:endParaRPr>
          </a:p>
          <a:p>
            <a:r>
              <a:rPr lang="nl-NL" sz="3400" dirty="0" smtClean="0">
                <a:latin typeface="FlandersArtSans-Regular" panose="00000500000000000000" pitchFamily="2" charset="0"/>
              </a:rPr>
              <a:t>Algemene regel: kosten van/voor </a:t>
            </a:r>
            <a:r>
              <a:rPr lang="nl-NL" sz="3400" dirty="0">
                <a:latin typeface="FlandersArtSans-Regular" panose="00000500000000000000" pitchFamily="2" charset="0"/>
              </a:rPr>
              <a:t>projectmedewerkers</a:t>
            </a:r>
          </a:p>
          <a:p>
            <a:endParaRPr lang="nl-BE" sz="2600" dirty="0" smtClean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46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2994" r="12588" b="33851"/>
          <a:stretch/>
        </p:blipFill>
        <p:spPr>
          <a:xfrm>
            <a:off x="467543" y="1196752"/>
            <a:ext cx="8468141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8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172880"/>
            <a:ext cx="8229600" cy="1143000"/>
          </a:xfrm>
        </p:spPr>
        <p:txBody>
          <a:bodyPr/>
          <a:lstStyle/>
          <a:p>
            <a:r>
              <a:rPr lang="nl-BE" dirty="0" smtClean="0"/>
              <a:t>Affiche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2517"/>
          <a:stretch/>
        </p:blipFill>
        <p:spPr>
          <a:xfrm>
            <a:off x="1979712" y="1180020"/>
            <a:ext cx="2376263" cy="34402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192560"/>
            <a:ext cx="2409606" cy="34402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Tekstvak 5"/>
          <p:cNvSpPr txBox="1"/>
          <p:nvPr/>
        </p:nvSpPr>
        <p:spPr>
          <a:xfrm>
            <a:off x="765920" y="4797152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latin typeface="FlandersArtSans-Regular" panose="00000500000000000000" pitchFamily="2" charset="0"/>
              </a:rPr>
              <a:t>Drukklare pdf aangeleverd door Managementautoriteit via E-loket (tabblad bijlagen)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 smtClean="0">
                <a:latin typeface="FlandersArtSans-Regular" panose="00000500000000000000" pitchFamily="2" charset="0"/>
              </a:rPr>
              <a:t>Afdrukken op A3 formaat en op duidelijk zichtbare locatie hangen bij promotor</a:t>
            </a:r>
            <a:endParaRPr lang="nl-BE" sz="2400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nl-BE" dirty="0" smtClean="0"/>
              <a:t>Werfborden</a:t>
            </a:r>
            <a:endParaRPr lang="nl-NL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628775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Enkel voor infrastructuurwerken</a:t>
            </a:r>
          </a:p>
          <a:p>
            <a:pPr eaLnBrk="1" hangingPunct="1"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Bij definitieve opstart project</a:t>
            </a:r>
          </a:p>
          <a:p>
            <a:pPr eaLnBrk="1" hangingPunct="1"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Duidelijk zichtbare plaats</a:t>
            </a:r>
          </a:p>
          <a:p>
            <a:pPr eaLnBrk="1" hangingPunct="1"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EFRO-logo en Europese vlag: minstens 25% opp. werfbord</a:t>
            </a:r>
            <a:endParaRPr lang="nl-NL" sz="2800" dirty="0" smtClean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02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39999" t="16279" r="33484" b="9044"/>
          <a:stretch/>
        </p:blipFill>
        <p:spPr>
          <a:xfrm>
            <a:off x="827584" y="260648"/>
            <a:ext cx="3194069" cy="583264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60648"/>
            <a:ext cx="383432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8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54200" r="2401"/>
          <a:stretch/>
        </p:blipFill>
        <p:spPr>
          <a:xfrm>
            <a:off x="1043608" y="836712"/>
            <a:ext cx="7128792" cy="478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 r="46850"/>
          <a:stretch/>
        </p:blipFill>
        <p:spPr>
          <a:xfrm rot="5400000">
            <a:off x="1617443" y="-457203"/>
            <a:ext cx="5333050" cy="7344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9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1"/>
          <a:stretch/>
        </p:blipFill>
        <p:spPr>
          <a:xfrm>
            <a:off x="611560" y="476671"/>
            <a:ext cx="3888432" cy="475252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76671"/>
            <a:ext cx="3364566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0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/>
              <a:t>Gedenkplaten</a:t>
            </a:r>
            <a:endParaRPr lang="nl-NL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557338"/>
            <a:ext cx="8229600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nl-BE" sz="2800" u="sng" dirty="0" smtClean="0">
                <a:latin typeface="FlandersArtSans-Regular" panose="00000500000000000000" pitchFamily="2" charset="0"/>
              </a:rPr>
              <a:t>Permanente</a:t>
            </a:r>
            <a:r>
              <a:rPr lang="nl-BE" sz="2800" dirty="0" smtClean="0">
                <a:latin typeface="FlandersArtSans-Regular" panose="00000500000000000000" pitchFamily="2" charset="0"/>
              </a:rPr>
              <a:t> gedenkplaat </a:t>
            </a:r>
            <a:r>
              <a:rPr lang="nl-BE" sz="2800" dirty="0" smtClean="0">
                <a:solidFill>
                  <a:schemeClr val="tx1"/>
                </a:solidFill>
                <a:latin typeface="FlandersArtSans-Regular" panose="00000500000000000000" pitchFamily="2" charset="0"/>
              </a:rPr>
              <a:t>➙ EFRO-steun accentueren</a:t>
            </a:r>
          </a:p>
          <a:p>
            <a:pPr eaLnBrk="1" hangingPunct="1">
              <a:buFontTx/>
              <a:buNone/>
            </a:pPr>
            <a:endParaRPr lang="nl-BE" sz="2800" u="sng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Bij beëindigen project</a:t>
            </a:r>
          </a:p>
          <a:p>
            <a:pPr eaLnBrk="1" hangingPunct="1"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Duidelijk zichtbare plaats (binnen of buiten)</a:t>
            </a:r>
          </a:p>
          <a:p>
            <a:pPr eaLnBrk="1" hangingPunct="1"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EFRO-logo en Europese vlag: minstens 25% opp. gedenkplaat</a:t>
            </a:r>
            <a:endParaRPr lang="nl-NL" sz="2800" dirty="0" smtClean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7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6" t="9449" r="4326" b="46846"/>
          <a:stretch/>
        </p:blipFill>
        <p:spPr>
          <a:xfrm>
            <a:off x="467544" y="908720"/>
            <a:ext cx="845922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08920"/>
            <a:ext cx="5221579" cy="3484877"/>
          </a:xfrm>
          <a:prstGeom prst="rect">
            <a:avLst/>
          </a:prstGeom>
        </p:spPr>
      </p:pic>
      <p:pic>
        <p:nvPicPr>
          <p:cNvPr id="21506" name="Picture 4" descr="gedenkste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8" r="8814" b="5170"/>
          <a:stretch/>
        </p:blipFill>
        <p:spPr bwMode="auto">
          <a:xfrm>
            <a:off x="683568" y="332656"/>
            <a:ext cx="3744416" cy="404080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21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Investeringen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2600" dirty="0" smtClean="0">
                <a:latin typeface="FlandersArtSans-Regular" panose="00000500000000000000" pitchFamily="2" charset="0"/>
              </a:rPr>
              <a:t>Aankoop gebouw/grond: </a:t>
            </a:r>
          </a:p>
          <a:p>
            <a:pPr lvl="1"/>
            <a:r>
              <a:rPr lang="nl-NL" sz="2600" dirty="0" smtClean="0">
                <a:latin typeface="FlandersArtSans-Regular" panose="00000500000000000000" pitchFamily="2" charset="0"/>
              </a:rPr>
              <a:t>schattingsverslag</a:t>
            </a:r>
          </a:p>
          <a:p>
            <a:pPr lvl="1"/>
            <a:r>
              <a:rPr lang="nl-NL" sz="2600" dirty="0" smtClean="0">
                <a:latin typeface="FlandersArtSans-Regular" panose="00000500000000000000" pitchFamily="2" charset="0"/>
              </a:rPr>
              <a:t>aankoopprijs niet meer dan 25% boven schatting</a:t>
            </a:r>
          </a:p>
          <a:p>
            <a:pPr lvl="1"/>
            <a:endParaRPr lang="nl-NL" sz="2600" dirty="0">
              <a:latin typeface="FlandersArtSans-Regular" panose="00000500000000000000" pitchFamily="2" charset="0"/>
            </a:endParaRPr>
          </a:p>
          <a:p>
            <a:r>
              <a:rPr lang="nl-NL" sz="2600" dirty="0" smtClean="0">
                <a:latin typeface="FlandersArtSans-Regular" panose="00000500000000000000" pitchFamily="2" charset="0"/>
              </a:rPr>
              <a:t>Bouwwerken:</a:t>
            </a:r>
          </a:p>
          <a:p>
            <a:pPr lvl="1"/>
            <a:r>
              <a:rPr lang="nl-BE" sz="2600" dirty="0">
                <a:latin typeface="FlandersArtSans-Regular" panose="00000500000000000000" pitchFamily="2" charset="0"/>
              </a:rPr>
              <a:t>bewijs van eigendom, zakelijk recht of intentieverklaring voor grond/gebouw waar werken </a:t>
            </a:r>
            <a:r>
              <a:rPr lang="nl-BE" sz="2600" dirty="0" smtClean="0">
                <a:latin typeface="FlandersArtSans-Regular" panose="00000500000000000000" pitchFamily="2" charset="0"/>
              </a:rPr>
              <a:t>worden uitgevoerd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wijzigingen (</a:t>
            </a:r>
            <a:r>
              <a:rPr lang="nl-BE" sz="2600" dirty="0" err="1" smtClean="0">
                <a:latin typeface="FlandersArtSans-Regular" panose="00000500000000000000" pitchFamily="2" charset="0"/>
              </a:rPr>
              <a:t>meerwerken</a:t>
            </a:r>
            <a:r>
              <a:rPr lang="nl-BE" sz="2600" dirty="0">
                <a:latin typeface="FlandersArtSans-Regular" panose="00000500000000000000" pitchFamily="2" charset="0"/>
              </a:rPr>
              <a:t>,</a:t>
            </a:r>
            <a:r>
              <a:rPr lang="nl-BE" sz="2600" dirty="0" smtClean="0">
                <a:latin typeface="FlandersArtSans-Regular" panose="00000500000000000000" pitchFamily="2" charset="0"/>
              </a:rPr>
              <a:t> herzieningen ed.)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afbakening EFRO en link met project</a:t>
            </a:r>
            <a:endParaRPr lang="nl-NL" sz="2600" dirty="0" smtClean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76672"/>
            <a:ext cx="7876315" cy="52565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75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nl-BE" dirty="0" smtClean="0"/>
              <a:t>Evenement</a:t>
            </a:r>
            <a:endParaRPr lang="nl-NL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417638"/>
            <a:ext cx="8229600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Project openstellen voor zowel professionele doelgroepen als brede publiek</a:t>
            </a:r>
          </a:p>
          <a:p>
            <a:pPr eaLnBrk="1" hangingPunct="1"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Inherent aan project</a:t>
            </a:r>
          </a:p>
          <a:p>
            <a:pPr eaLnBrk="1" hangingPunct="1"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Verschillende mogelijkheden (persactie, aansluiten bij open dagen, enz.)</a:t>
            </a:r>
          </a:p>
          <a:p>
            <a:pPr eaLnBrk="1" hangingPunct="1"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EFRO-steun benadrukken</a:t>
            </a:r>
            <a:endParaRPr lang="nl-NL" sz="2800" dirty="0" smtClean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10489"/>
          <a:stretch/>
        </p:blipFill>
        <p:spPr>
          <a:xfrm>
            <a:off x="395536" y="836712"/>
            <a:ext cx="8437905" cy="42484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5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333375"/>
            <a:ext cx="8748464" cy="731838"/>
          </a:xfrm>
        </p:spPr>
        <p:txBody>
          <a:bodyPr>
            <a:normAutofit/>
          </a:bodyPr>
          <a:lstStyle/>
          <a:p>
            <a:pPr eaLnBrk="1" hangingPunct="1"/>
            <a:r>
              <a:rPr lang="nl-BE" dirty="0" smtClean="0"/>
              <a:t>Website en sociale media</a:t>
            </a:r>
            <a:endParaRPr lang="nl-NL" dirty="0" smtClean="0"/>
          </a:p>
        </p:txBody>
      </p:sp>
      <p:sp>
        <p:nvSpPr>
          <p:cNvPr id="2" name="Tekstvak 1"/>
          <p:cNvSpPr txBox="1"/>
          <p:nvPr/>
        </p:nvSpPr>
        <p:spPr>
          <a:xfrm>
            <a:off x="395536" y="1556792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 smtClean="0">
                <a:latin typeface="FlandersArtSans-Regular" panose="00000500000000000000" pitchFamily="2" charset="0"/>
              </a:rPr>
              <a:t>Logo verplichting blijft hetzelfde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 smtClean="0">
                <a:latin typeface="FlandersArtSans-Regular" panose="00000500000000000000" pitchFamily="2" charset="0"/>
              </a:rPr>
              <a:t>Duidelijk zichtbaar op openingspagina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 smtClean="0">
                <a:latin typeface="FlandersArtSans-Regular" panose="00000500000000000000" pitchFamily="2" charset="0"/>
              </a:rPr>
              <a:t>Sociale media: logo’s kunnen bijv. verwerkt worden in afbeeldingen</a:t>
            </a:r>
          </a:p>
        </p:txBody>
      </p:sp>
    </p:spTree>
    <p:extLst>
      <p:ext uri="{BB962C8B-B14F-4D97-AF65-F5344CB8AC3E}">
        <p14:creationId xmlns:p14="http://schemas.microsoft.com/office/powerpoint/2010/main" val="75935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5688632" cy="610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7705248" cy="572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8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68760"/>
            <a:ext cx="8238884" cy="463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2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76672"/>
            <a:ext cx="5565117" cy="605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2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692150"/>
            <a:ext cx="7772400" cy="569118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nl-NL" sz="2000" dirty="0" smtClean="0">
              <a:hlinkClick r:id="rId3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2800" b="1" dirty="0" smtClean="0">
                <a:solidFill>
                  <a:schemeClr val="tx2"/>
                </a:solidFill>
              </a:rPr>
              <a:t>Voorbeelden van websites</a:t>
            </a:r>
            <a:endParaRPr lang="nl-NL" sz="2800" b="1" dirty="0">
              <a:solidFill>
                <a:schemeClr val="tx2"/>
              </a:solidFill>
              <a:hlinkClick r:id="rId3"/>
            </a:endParaRPr>
          </a:p>
          <a:p>
            <a:pPr marL="0" indent="0">
              <a:lnSpc>
                <a:spcPct val="90000"/>
              </a:lnSpc>
              <a:buNone/>
            </a:pPr>
            <a:endParaRPr lang="nl-NL" sz="2000" dirty="0">
              <a:hlinkClick r:id="rId3"/>
            </a:endParaRPr>
          </a:p>
          <a:p>
            <a:pPr>
              <a:lnSpc>
                <a:spcPct val="90000"/>
              </a:lnSpc>
            </a:pPr>
            <a:r>
              <a:rPr lang="nl-NL" sz="2400" dirty="0" smtClean="0">
                <a:hlinkClick r:id="rId3"/>
              </a:rPr>
              <a:t>http</a:t>
            </a:r>
            <a:r>
              <a:rPr lang="nl-NL" sz="2400" dirty="0">
                <a:hlinkClick r:id="rId3"/>
              </a:rPr>
              <a:t>://hetinternetookuwzaak.be</a:t>
            </a:r>
            <a:r>
              <a:rPr lang="nl-NL" sz="2400" dirty="0" smtClean="0">
                <a:hlinkClick r:id="rId3"/>
              </a:rPr>
              <a:t>/</a:t>
            </a:r>
            <a:endParaRPr lang="nl-NL" sz="2400" dirty="0" smtClean="0"/>
          </a:p>
          <a:p>
            <a:pPr>
              <a:lnSpc>
                <a:spcPct val="90000"/>
              </a:lnSpc>
            </a:pPr>
            <a:r>
              <a:rPr lang="nl-NL" sz="2400" dirty="0" smtClean="0">
                <a:hlinkClick r:id="rId4"/>
              </a:rPr>
              <a:t>http</a:t>
            </a:r>
            <a:r>
              <a:rPr lang="nl-NL" sz="2400" dirty="0">
                <a:hlinkClick r:id="rId4"/>
              </a:rPr>
              <a:t>://</a:t>
            </a:r>
            <a:r>
              <a:rPr lang="nl-NL" sz="2400" dirty="0" smtClean="0">
                <a:hlinkClick r:id="rId4"/>
              </a:rPr>
              <a:t>www.flandersmake.be/nl/projecten/familiar</a:t>
            </a:r>
            <a:endParaRPr lang="nl-NL" sz="2400" dirty="0" smtClean="0"/>
          </a:p>
          <a:p>
            <a:pPr>
              <a:lnSpc>
                <a:spcPct val="90000"/>
              </a:lnSpc>
            </a:pPr>
            <a:r>
              <a:rPr lang="nl-NL" sz="2400" dirty="0">
                <a:hlinkClick r:id="rId5"/>
              </a:rPr>
              <a:t>https://</a:t>
            </a:r>
            <a:r>
              <a:rPr lang="nl-NL" sz="2400" dirty="0" smtClean="0">
                <a:hlinkClick r:id="rId5"/>
              </a:rPr>
              <a:t>www.mechelen.be/mechelen-meemaken</a:t>
            </a:r>
            <a:endParaRPr lang="nl-NL" sz="2400" dirty="0" smtClean="0"/>
          </a:p>
          <a:p>
            <a:pPr>
              <a:lnSpc>
                <a:spcPct val="90000"/>
              </a:lnSpc>
            </a:pPr>
            <a:r>
              <a:rPr lang="nl-NL" sz="2400" dirty="0">
                <a:hlinkClick r:id="rId6"/>
              </a:rPr>
              <a:t>http://</a:t>
            </a:r>
            <a:r>
              <a:rPr lang="nl-NL" sz="2400" dirty="0" smtClean="0">
                <a:hlinkClick r:id="rId6"/>
              </a:rPr>
              <a:t>www.locateinlimburg.be/nl</a:t>
            </a:r>
            <a:endParaRPr lang="nl-NL" sz="2400" dirty="0" smtClean="0"/>
          </a:p>
          <a:p>
            <a:pPr marL="0" indent="0">
              <a:lnSpc>
                <a:spcPct val="90000"/>
              </a:lnSpc>
              <a:buNone/>
            </a:pPr>
            <a:endParaRPr lang="nl-NL" sz="2000" dirty="0" smtClean="0"/>
          </a:p>
          <a:p>
            <a:pPr>
              <a:lnSpc>
                <a:spcPct val="90000"/>
              </a:lnSpc>
            </a:pPr>
            <a:endParaRPr lang="nl-NL" sz="2000" dirty="0" smtClean="0"/>
          </a:p>
          <a:p>
            <a:pPr>
              <a:lnSpc>
                <a:spcPct val="90000"/>
              </a:lnSpc>
            </a:pPr>
            <a:endParaRPr lang="nl-NL" sz="2000" dirty="0" smtClean="0"/>
          </a:p>
          <a:p>
            <a:pPr>
              <a:lnSpc>
                <a:spcPct val="90000"/>
              </a:lnSpc>
            </a:pPr>
            <a:endParaRPr lang="nl-NL" sz="2000" dirty="0" smtClean="0"/>
          </a:p>
        </p:txBody>
      </p:sp>
    </p:spTree>
    <p:extLst>
      <p:ext uri="{BB962C8B-B14F-4D97-AF65-F5344CB8AC3E}">
        <p14:creationId xmlns:p14="http://schemas.microsoft.com/office/powerpoint/2010/main" val="391790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nl-BE" dirty="0" smtClean="0"/>
              <a:t>Promotiemateriaal </a:t>
            </a:r>
            <a:r>
              <a:rPr lang="nl-BE" dirty="0" err="1" smtClean="0"/>
              <a:t>uitleenbaar</a:t>
            </a:r>
            <a:endParaRPr lang="nl-NL" dirty="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341438"/>
            <a:ext cx="8229600" cy="4525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b="1" dirty="0" smtClean="0">
                <a:latin typeface="FlandersArtSans-Regular" panose="00000500000000000000" pitchFamily="2" charset="0"/>
              </a:rPr>
              <a:t>Waar?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sz="2800" dirty="0" smtClean="0">
                <a:latin typeface="FlandersArtSans-Regular" panose="00000500000000000000" pitchFamily="2" charset="0"/>
              </a:rPr>
              <a:t>Bij het provinciaal EFRO-contactpunt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BE" sz="2800" b="1" dirty="0" smtClean="0">
                <a:latin typeface="FlandersArtSans-Regular" panose="00000500000000000000" pitchFamily="2" charset="0"/>
              </a:rPr>
              <a:t>Wat?</a:t>
            </a:r>
            <a:endParaRPr lang="nl-NL" sz="2800" b="1" dirty="0" smtClean="0">
              <a:latin typeface="FlandersArtSans-Regular" panose="00000500000000000000" pitchFamily="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nl-NL" sz="2800" dirty="0" smtClean="0">
                <a:latin typeface="FlandersArtSans-Regular" panose="00000500000000000000" pitchFamily="2" charset="0"/>
              </a:rPr>
              <a:t>EFRO-banner</a:t>
            </a:r>
          </a:p>
          <a:p>
            <a:pPr eaLnBrk="1" hangingPunct="1">
              <a:lnSpc>
                <a:spcPct val="90000"/>
              </a:lnSpc>
            </a:pPr>
            <a:r>
              <a:rPr lang="nl-NL" sz="2800" dirty="0" smtClean="0">
                <a:latin typeface="FlandersArtSans-Regular" panose="00000500000000000000" pitchFamily="2" charset="0"/>
              </a:rPr>
              <a:t>Europese vlaggen (1h x 1,5b en 1,5h x 2b)</a:t>
            </a:r>
          </a:p>
          <a:p>
            <a:pPr eaLnBrk="1" hangingPunct="1">
              <a:lnSpc>
                <a:spcPct val="90000"/>
              </a:lnSpc>
            </a:pPr>
            <a:r>
              <a:rPr lang="nl-NL" sz="2800" dirty="0" smtClean="0">
                <a:latin typeface="FlandersArtSans-Regular" panose="00000500000000000000" pitchFamily="2" charset="0"/>
              </a:rPr>
              <a:t>Beurswand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306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Externe prestaties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2600" dirty="0" smtClean="0">
                <a:latin typeface="FlandersArtSans-Regular" panose="00000500000000000000" pitchFamily="2" charset="0"/>
              </a:rPr>
              <a:t>Architecten, technische adviezen, inhoudelijke en/of financiële ondersteuning, …</a:t>
            </a:r>
          </a:p>
          <a:p>
            <a:endParaRPr lang="nl-BE" sz="2600" dirty="0" smtClean="0">
              <a:latin typeface="FlandersArtSans-Regular" panose="00000500000000000000" pitchFamily="2" charset="0"/>
            </a:endParaRP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Contract of overeenkomst (prestaties, output, kosten, …)</a:t>
            </a:r>
          </a:p>
          <a:p>
            <a:pPr lvl="1"/>
            <a:endParaRPr lang="nl-BE" sz="2600" dirty="0" smtClean="0">
              <a:latin typeface="FlandersArtSans-Regular" panose="00000500000000000000" pitchFamily="2" charset="0"/>
            </a:endParaRP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Onderbouwing van de prestaties (gedetailleerde facturen, deliverables/output, …)</a:t>
            </a:r>
          </a:p>
          <a:p>
            <a:pPr lvl="1"/>
            <a:endParaRPr lang="nl-BE" sz="2600" dirty="0" smtClean="0">
              <a:latin typeface="FlandersArtSans-Regular" panose="00000500000000000000" pitchFamily="2" charset="0"/>
            </a:endParaRP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Duidelijke link met EFRO-project</a:t>
            </a:r>
          </a:p>
        </p:txBody>
      </p:sp>
    </p:spTree>
    <p:extLst>
      <p:ext uri="{BB962C8B-B14F-4D97-AF65-F5344CB8AC3E}">
        <p14:creationId xmlns:p14="http://schemas.microsoft.com/office/powerpoint/2010/main" val="4255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816424" cy="245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37" t="13381" b="14563"/>
          <a:stretch/>
        </p:blipFill>
        <p:spPr>
          <a:xfrm>
            <a:off x="4527210" y="548680"/>
            <a:ext cx="4053130" cy="489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0968"/>
            <a:ext cx="3840426" cy="2304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935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>
                <a:hlinkClick r:id="rId2"/>
              </a:rPr>
              <a:t>www.efro.be</a:t>
            </a:r>
            <a:r>
              <a:rPr lang="nl-BE" smtClean="0"/>
              <a:t> </a:t>
            </a:r>
            <a:endParaRPr lang="nl-NL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628775"/>
            <a:ext cx="8229600" cy="3240088"/>
          </a:xfrm>
        </p:spPr>
        <p:txBody>
          <a:bodyPr>
            <a:normAutofit/>
          </a:bodyPr>
          <a:lstStyle/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Logo’s</a:t>
            </a:r>
          </a:p>
          <a:p>
            <a:pPr eaLnBrk="1" hangingPunct="1"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Handleidingen / brochures</a:t>
            </a:r>
          </a:p>
          <a:p>
            <a:pPr eaLnBrk="1" hangingPunct="1">
              <a:buFontTx/>
              <a:buNone/>
            </a:pPr>
            <a:endParaRPr lang="nl-BE" sz="2800" dirty="0" smtClean="0">
              <a:latin typeface="FlandersArtSans-Regular" panose="00000500000000000000" pitchFamily="2" charset="0"/>
            </a:endParaRPr>
          </a:p>
          <a:p>
            <a:pPr eaLnBrk="1" hangingPunct="1"/>
            <a:r>
              <a:rPr lang="nl-BE" sz="2800" dirty="0" smtClean="0">
                <a:latin typeface="FlandersArtSans-Regular" panose="00000500000000000000" pitchFamily="2" charset="0"/>
              </a:rPr>
              <a:t>Lijst van goedgekeurde projecten</a:t>
            </a:r>
            <a:endParaRPr lang="nl-NL" sz="2800" dirty="0" smtClean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nl-BE" dirty="0" smtClean="0"/>
              <a:t>Hulp nodig? </a:t>
            </a:r>
            <a:endParaRPr lang="nl-NL" dirty="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428750"/>
            <a:ext cx="7041976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nl-BE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nl-BE" sz="2800" dirty="0" smtClean="0">
                <a:solidFill>
                  <a:schemeClr val="tx1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Contactinformatie:</a:t>
            </a:r>
          </a:p>
          <a:p>
            <a:pPr marL="0" indent="0" eaLnBrk="1" hangingPunct="1">
              <a:buNone/>
            </a:pPr>
            <a:endParaRPr lang="nl-BE" sz="2800" dirty="0" smtClean="0">
              <a:solidFill>
                <a:schemeClr val="tx1"/>
              </a:solidFill>
              <a:latin typeface="FlandersArtSans-Regular" panose="00000500000000000000" pitchFamily="2" charset="0"/>
              <a:sym typeface="Wingdings" panose="05000000000000000000" pitchFamily="2" charset="2"/>
            </a:endParaRPr>
          </a:p>
          <a:p>
            <a:pPr lvl="1" eaLnBrk="1" hangingPunct="1"/>
            <a:r>
              <a:rPr lang="nl-BE" dirty="0" smtClean="0">
                <a:solidFill>
                  <a:schemeClr val="tx1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Contactpunt</a:t>
            </a:r>
          </a:p>
          <a:p>
            <a:pPr lvl="1" eaLnBrk="1" hangingPunct="1"/>
            <a:endParaRPr lang="nl-BE" dirty="0" smtClean="0">
              <a:solidFill>
                <a:schemeClr val="tx1"/>
              </a:solidFill>
              <a:latin typeface="FlandersArtSans-Regular" panose="00000500000000000000" pitchFamily="2" charset="0"/>
              <a:sym typeface="Wingdings" panose="05000000000000000000" pitchFamily="2" charset="2"/>
            </a:endParaRPr>
          </a:p>
          <a:p>
            <a:pPr lvl="1" eaLnBrk="1" hangingPunct="1"/>
            <a:r>
              <a:rPr lang="nl-BE" dirty="0" smtClean="0">
                <a:solidFill>
                  <a:schemeClr val="tx1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Communicatieverantwoordelijke programmasecretariaat Brussel: </a:t>
            </a:r>
            <a:r>
              <a:rPr lang="nl-BE" dirty="0" smtClean="0">
                <a:solidFill>
                  <a:schemeClr val="tx1"/>
                </a:solidFill>
                <a:latin typeface="FlandersArtSans-Regular" panose="00000500000000000000" pitchFamily="2" charset="0"/>
                <a:sym typeface="Wingdings" panose="05000000000000000000" pitchFamily="2" charset="2"/>
                <a:hlinkClick r:id="rId2"/>
              </a:rPr>
              <a:t>philippe.rousseau@vlaio.be</a:t>
            </a:r>
            <a:r>
              <a:rPr lang="nl-BE" dirty="0" smtClean="0">
                <a:solidFill>
                  <a:schemeClr val="tx1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 of </a:t>
            </a:r>
          </a:p>
          <a:p>
            <a:pPr lvl="1" eaLnBrk="1" hangingPunct="1">
              <a:buFontTx/>
              <a:buNone/>
            </a:pPr>
            <a:r>
              <a:rPr lang="nl-BE" dirty="0" smtClean="0">
                <a:solidFill>
                  <a:schemeClr val="tx1"/>
                </a:solidFill>
                <a:latin typeface="FlandersArtSans-Regular" panose="00000500000000000000" pitchFamily="2" charset="0"/>
                <a:sym typeface="Wingdings" panose="05000000000000000000" pitchFamily="2" charset="2"/>
              </a:rPr>
              <a:t>	(02/553.37.07)</a:t>
            </a:r>
          </a:p>
          <a:p>
            <a:pPr eaLnBrk="1" hangingPunct="1">
              <a:buFontTx/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1566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07" y="1419836"/>
            <a:ext cx="5760640" cy="431491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806204" y="692696"/>
            <a:ext cx="5184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nl-BE" sz="40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6863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Contactinformatie sprekers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>
              <a:hlinkClick r:id="rId3"/>
            </a:endParaRPr>
          </a:p>
          <a:p>
            <a:pPr marL="0" indent="0">
              <a:buNone/>
            </a:pPr>
            <a:r>
              <a:rPr lang="nl-BE" dirty="0">
                <a:hlinkClick r:id="rId4"/>
              </a:rPr>
              <a:t>Philippe.rousseau@vlaio.be</a:t>
            </a:r>
            <a:r>
              <a:rPr lang="nl-BE" dirty="0"/>
              <a:t> (</a:t>
            </a:r>
            <a:r>
              <a:rPr lang="nl-BE" dirty="0" smtClean="0"/>
              <a:t>02 553 37 07</a:t>
            </a:r>
            <a:r>
              <a:rPr lang="nl-BE" dirty="0"/>
              <a:t>)</a:t>
            </a:r>
          </a:p>
          <a:p>
            <a:pPr marL="0" indent="0">
              <a:buNone/>
            </a:pPr>
            <a:endParaRPr lang="nl-BE" dirty="0" smtClean="0">
              <a:hlinkClick r:id="rId3"/>
            </a:endParaRPr>
          </a:p>
          <a:p>
            <a:pPr marL="0" indent="0">
              <a:buNone/>
            </a:pPr>
            <a:r>
              <a:rPr lang="nl-BE" dirty="0" smtClean="0">
                <a:hlinkClick r:id="rId3"/>
              </a:rPr>
              <a:t>Heidi.minner@vlaio.be</a:t>
            </a:r>
            <a:r>
              <a:rPr lang="nl-BE" dirty="0" smtClean="0"/>
              <a:t> (02 553 38 71)</a:t>
            </a:r>
            <a:endParaRPr lang="nl-BE" dirty="0"/>
          </a:p>
          <a:p>
            <a:pPr marL="0" indent="0">
              <a:buNone/>
            </a:pPr>
            <a:endParaRPr lang="nl-BE" dirty="0" smtClean="0">
              <a:hlinkClick r:id="rId3"/>
            </a:endParaRPr>
          </a:p>
          <a:p>
            <a:pPr marL="0" indent="0">
              <a:buNone/>
            </a:pPr>
            <a:r>
              <a:rPr lang="nl-BE" dirty="0" smtClean="0">
                <a:hlinkClick r:id="rId3"/>
              </a:rPr>
              <a:t>Roel.loos@vlaio.be </a:t>
            </a:r>
            <a:r>
              <a:rPr lang="nl-BE" dirty="0"/>
              <a:t>(</a:t>
            </a:r>
            <a:r>
              <a:rPr lang="nl-BE" dirty="0" smtClean="0"/>
              <a:t>02 553 37 30</a:t>
            </a:r>
            <a:r>
              <a:rPr lang="nl-BE" dirty="0"/>
              <a:t>)</a:t>
            </a:r>
            <a:endParaRPr lang="nl-BE" dirty="0">
              <a:hlinkClick r:id="rId3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9992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Inhoud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775" y="1484784"/>
            <a:ext cx="7918450" cy="4114800"/>
          </a:xfrm>
        </p:spPr>
        <p:txBody>
          <a:bodyPr>
            <a:no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nl-NL" sz="2800" dirty="0" smtClean="0">
                <a:latin typeface="FlandersArtSans-Regular" panose="00000500000000000000" pitchFamily="2" charset="0"/>
              </a:rPr>
              <a:t>Algemene toelichting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sz="2800" dirty="0" smtClean="0">
                <a:latin typeface="FlandersArtSans-Regular" panose="00000500000000000000" pitchFamily="2" charset="0"/>
              </a:rPr>
              <a:t>Projectrapportering praktisch: rapporten aanmaken en indienen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sz="2800" dirty="0" smtClean="0">
                <a:latin typeface="FlandersArtSans-Regular" panose="00000500000000000000" pitchFamily="2" charset="0"/>
              </a:rPr>
              <a:t>Rapport ingediend en dan?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nl-NL" sz="2800" dirty="0" smtClean="0">
                <a:latin typeface="FlandersArtSans-Regular" panose="00000500000000000000" pitchFamily="2" charset="0"/>
              </a:rPr>
              <a:t>Project ‘In uitvoering’ alle tabbladen van een project – ter info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nl-BE" sz="2800" dirty="0">
                <a:latin typeface="FlandersArtSans-Regular" panose="00000500000000000000" pitchFamily="2" charset="0"/>
              </a:rPr>
              <a:t>Communicatieverplichtingen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nl-NL" sz="2800" dirty="0" smtClean="0"/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endParaRPr lang="nl-NL" sz="2800" dirty="0" smtClean="0"/>
          </a:p>
        </p:txBody>
      </p:sp>
    </p:spTree>
    <p:extLst>
      <p:ext uri="{BB962C8B-B14F-4D97-AF65-F5344CB8AC3E}">
        <p14:creationId xmlns:p14="http://schemas.microsoft.com/office/powerpoint/2010/main" val="10506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Promotie &amp; publiciteit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2600" dirty="0" smtClean="0">
                <a:latin typeface="FlandersArtSans-Regular" panose="00000500000000000000" pitchFamily="2" charset="0"/>
              </a:rPr>
              <a:t>Focus op promotie naar externen (brede publiek, professionele doelgroepen, pers, …)</a:t>
            </a:r>
          </a:p>
          <a:p>
            <a:pPr marL="0" indent="0">
              <a:buNone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lvl="1"/>
            <a:r>
              <a:rPr lang="nl-NL" sz="2600" dirty="0" smtClean="0">
                <a:latin typeface="FlandersArtSans-Regular" panose="00000500000000000000" pitchFamily="2" charset="0"/>
              </a:rPr>
              <a:t>Logo’s (verplicht)</a:t>
            </a:r>
          </a:p>
          <a:p>
            <a:pPr lvl="1"/>
            <a:endParaRPr lang="nl-NL" sz="2600" dirty="0" smtClean="0">
              <a:latin typeface="FlandersArtSans-Regular" panose="00000500000000000000" pitchFamily="2" charset="0"/>
            </a:endParaRPr>
          </a:p>
          <a:p>
            <a:pPr lvl="1"/>
            <a:r>
              <a:rPr lang="nl-NL" sz="2600" dirty="0" smtClean="0">
                <a:latin typeface="FlandersArtSans-Regular" panose="00000500000000000000" pitchFamily="2" charset="0"/>
              </a:rPr>
              <a:t>Duidelijke link met promotie van het EFRO-project</a:t>
            </a:r>
          </a:p>
          <a:p>
            <a:pPr lvl="1"/>
            <a:endParaRPr lang="nl-NL" sz="2600" dirty="0">
              <a:latin typeface="FlandersArtSans-Regular" panose="00000500000000000000" pitchFamily="2" charset="0"/>
            </a:endParaRPr>
          </a:p>
          <a:p>
            <a:pPr lvl="1"/>
            <a:r>
              <a:rPr lang="nl-NL" sz="2600" dirty="0" smtClean="0">
                <a:latin typeface="FlandersArtSans-Regular" panose="00000500000000000000" pitchFamily="2" charset="0"/>
              </a:rPr>
              <a:t>Bewijsstukken aanleveren/bijhouden</a:t>
            </a:r>
            <a:endParaRPr lang="nl-BE" sz="2600" dirty="0" smtClean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6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Inkomsten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2816"/>
            <a:ext cx="7772400" cy="418465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nl-NL" sz="2600" dirty="0" smtClean="0">
                <a:latin typeface="FlandersArtSans-Regular" panose="00000500000000000000" pitchFamily="2" charset="0"/>
              </a:rPr>
              <a:t>Project met inkomsten: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600" dirty="0">
                <a:latin typeface="FlandersArtSans-Regular" panose="00000500000000000000" pitchFamily="2" charset="0"/>
              </a:rPr>
              <a:t>	</a:t>
            </a:r>
            <a:r>
              <a:rPr lang="nl-NL" sz="2600" dirty="0" smtClean="0">
                <a:latin typeface="FlandersArtSans-Regular" panose="00000500000000000000" pitchFamily="2" charset="0"/>
              </a:rPr>
              <a:t>inkomstenlijn aanmaken in </a:t>
            </a:r>
            <a:r>
              <a:rPr lang="nl-NL" sz="2600" u="sng" dirty="0" smtClean="0">
                <a:latin typeface="FlandersArtSans-Regular" panose="00000500000000000000" pitchFamily="2" charset="0"/>
              </a:rPr>
              <a:t>elk rapport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NL" sz="2600" dirty="0" smtClean="0">
                <a:latin typeface="FlandersArtSans-Regular" panose="00000500000000000000" pitchFamily="2" charset="0"/>
              </a:rPr>
              <a:t>Geval 1: Inkomsten </a:t>
            </a:r>
            <a:r>
              <a:rPr lang="nl-NL" sz="2600" u="sng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tijdens</a:t>
            </a:r>
            <a:r>
              <a:rPr lang="nl-NL" sz="2600" dirty="0" smtClean="0">
                <a:latin typeface="FlandersArtSans-Regular" panose="00000500000000000000" pitchFamily="2" charset="0"/>
              </a:rPr>
              <a:t> projectuitvoering: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600" dirty="0" smtClean="0">
                <a:latin typeface="FlandersArtSans-Regular" panose="00000500000000000000" pitchFamily="2" charset="0"/>
              </a:rPr>
              <a:t>	</a:t>
            </a:r>
            <a:r>
              <a:rPr lang="nl-NL" sz="2600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=&gt; effectieve inkomsten </a:t>
            </a:r>
            <a:r>
              <a:rPr lang="nl-NL" sz="2600" dirty="0" smtClean="0">
                <a:solidFill>
                  <a:srgbClr val="0070C0"/>
                </a:solidFill>
                <a:latin typeface="FlandersArtSans-Regular" panose="00000500000000000000" pitchFamily="2" charset="0"/>
                <a:cs typeface="Arial" charset="0"/>
              </a:rPr>
              <a:t>aftrekken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nl-NL" sz="2600" dirty="0" smtClean="0">
              <a:latin typeface="FlandersArtSans-Regular" panose="00000500000000000000" pitchFamily="2" charset="0"/>
              <a:cs typeface="Arial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2600" dirty="0" smtClean="0">
                <a:latin typeface="FlandersArtSans-Regular" panose="00000500000000000000" pitchFamily="2" charset="0"/>
              </a:rPr>
              <a:t>Meerdere inkomsten ev. samenvoegen in één lijn (toelichting/berekening)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2600" dirty="0" smtClean="0">
                <a:latin typeface="FlandersArtSans-Regular" panose="00000500000000000000" pitchFamily="2" charset="0"/>
              </a:rPr>
              <a:t>Bewijsstukken inkomsten toevoegen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"/>
            <a:ext cx="2166358" cy="21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Inkomsten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nl-NL" sz="2600" dirty="0" smtClean="0">
                <a:latin typeface="FlandersArtSans-Regular" panose="00000500000000000000" pitchFamily="2" charset="0"/>
              </a:rPr>
              <a:t>Geval 2: Inkomsten </a:t>
            </a:r>
            <a:r>
              <a:rPr lang="nl-NL" sz="2600" u="sng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na</a:t>
            </a:r>
            <a:r>
              <a:rPr lang="nl-NL" sz="2600" dirty="0" smtClean="0">
                <a:latin typeface="FlandersArtSans-Regular" panose="00000500000000000000" pitchFamily="2" charset="0"/>
              </a:rPr>
              <a:t> projectuitvoering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nl-NL" sz="2600" dirty="0">
                <a:latin typeface="FlandersArtSans-Regular" panose="00000500000000000000" pitchFamily="2" charset="0"/>
              </a:rPr>
              <a:t>	</a:t>
            </a:r>
            <a:r>
              <a:rPr lang="nl-NL" sz="2600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=&gt; p</a:t>
            </a:r>
            <a:r>
              <a:rPr lang="nl-NL" sz="2600" dirty="0" smtClean="0">
                <a:solidFill>
                  <a:srgbClr val="0070C0"/>
                </a:solidFill>
                <a:latin typeface="FlandersArtSans-Regular" panose="00000500000000000000" pitchFamily="2" charset="0"/>
                <a:cs typeface="Arial" charset="0"/>
              </a:rPr>
              <a:t>ro rata per rapport aftrekken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nl-NL" sz="2600" dirty="0" smtClean="0">
                <a:latin typeface="FlandersArtSans-Regular" panose="00000500000000000000" pitchFamily="2" charset="0"/>
              </a:rPr>
              <a:t>Inkomsten% project bepalen (projectdefinitie)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nl-NL" sz="2600" dirty="0" smtClean="0">
                <a:latin typeface="FlandersArtSans-Regular" panose="00000500000000000000" pitchFamily="2" charset="0"/>
              </a:rPr>
              <a:t>Inkomsten per rapport = 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nl-NL" sz="2600" dirty="0">
                <a:latin typeface="FlandersArtSans-Regular" panose="00000500000000000000" pitchFamily="2" charset="0"/>
              </a:rPr>
              <a:t>	</a:t>
            </a:r>
            <a:r>
              <a:rPr lang="nl-NL" sz="2600" dirty="0" smtClean="0">
                <a:latin typeface="FlandersArtSans-Regular" panose="00000500000000000000" pitchFamily="2" charset="0"/>
              </a:rPr>
              <a:t>ingediende kosten x </a:t>
            </a:r>
            <a:r>
              <a:rPr lang="nl-NL" sz="2600" dirty="0">
                <a:latin typeface="FlandersArtSans-Regular" panose="00000500000000000000" pitchFamily="2" charset="0"/>
              </a:rPr>
              <a:t>inkomsten %</a:t>
            </a:r>
            <a:endParaRPr lang="nl-NL" sz="2600" dirty="0" smtClean="0">
              <a:latin typeface="FlandersArtSans-Regular" panose="00000500000000000000" pitchFamily="2" charset="0"/>
            </a:endParaRPr>
          </a:p>
          <a:p>
            <a:pPr lvl="1">
              <a:lnSpc>
                <a:spcPct val="90000"/>
              </a:lnSpc>
              <a:defRPr/>
            </a:pPr>
            <a:endParaRPr lang="nl-NL" sz="2600" dirty="0" smtClean="0">
              <a:solidFill>
                <a:srgbClr val="FF0066"/>
              </a:solidFill>
              <a:latin typeface="FlandersArtSans-Regular" panose="00000500000000000000" pitchFamily="2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nl-BE" sz="2600" dirty="0" smtClean="0">
                <a:latin typeface="FlandersArtSans-Regular" panose="00000500000000000000" pitchFamily="2" charset="0"/>
              </a:rPr>
              <a:t>Onvoorziene </a:t>
            </a:r>
            <a:r>
              <a:rPr lang="nl-BE" sz="2600" dirty="0">
                <a:latin typeface="FlandersArtSans-Regular" panose="00000500000000000000" pitchFamily="2" charset="0"/>
              </a:rPr>
              <a:t>inkomsten tijdens project 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nl-BE" sz="2600" dirty="0">
                <a:latin typeface="FlandersArtSans-Regular" panose="00000500000000000000" pitchFamily="2" charset="0"/>
              </a:rPr>
              <a:t>	</a:t>
            </a:r>
            <a:r>
              <a:rPr lang="nl-BE" sz="2600" dirty="0" smtClean="0">
                <a:latin typeface="FlandersArtSans-Regular" panose="00000500000000000000" pitchFamily="2" charset="0"/>
              </a:rPr>
              <a:t>=&gt; </a:t>
            </a:r>
            <a:r>
              <a:rPr lang="nl-BE" sz="2600" dirty="0">
                <a:latin typeface="FlandersArtSans-Regular" panose="00000500000000000000" pitchFamily="2" charset="0"/>
              </a:rPr>
              <a:t>werkelijke </a:t>
            </a:r>
            <a:r>
              <a:rPr lang="nl-BE" sz="2600" dirty="0" smtClean="0">
                <a:latin typeface="FlandersArtSans-Regular" panose="00000500000000000000" pitchFamily="2" charset="0"/>
              </a:rPr>
              <a:t>bedragen eveneens </a:t>
            </a:r>
            <a:r>
              <a:rPr lang="nl-BE" sz="2600" dirty="0">
                <a:latin typeface="FlandersArtSans-Regular" panose="00000500000000000000" pitchFamily="2" charset="0"/>
              </a:rPr>
              <a:t>aftrekken</a:t>
            </a:r>
            <a:r>
              <a:rPr lang="nl-BE" sz="2600" dirty="0" smtClean="0">
                <a:latin typeface="FlandersArtSans-Regular" panose="00000500000000000000" pitchFamily="2" charset="0"/>
              </a:rPr>
              <a:t>!</a:t>
            </a:r>
            <a:endParaRPr lang="nl-BE" sz="2600" dirty="0">
              <a:latin typeface="FlandersArtSans-Regular" panose="00000500000000000000" pitchFamily="2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60" y="0"/>
            <a:ext cx="2170584" cy="21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0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Inkomsten: monitoring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8840"/>
            <a:ext cx="7772400" cy="3824288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nl-BE" sz="2600" dirty="0" smtClean="0">
                <a:latin typeface="FlandersArtSans-Regular" panose="00000500000000000000" pitchFamily="2" charset="0"/>
              </a:rPr>
              <a:t>Elke </a:t>
            </a:r>
            <a:r>
              <a:rPr lang="nl-BE" sz="2600" dirty="0">
                <a:latin typeface="FlandersArtSans-Regular" panose="00000500000000000000" pitchFamily="2" charset="0"/>
              </a:rPr>
              <a:t>partner, elk </a:t>
            </a:r>
            <a:r>
              <a:rPr lang="nl-BE" sz="2600" dirty="0" smtClean="0">
                <a:latin typeface="FlandersArtSans-Regular" panose="00000500000000000000" pitchFamily="2" charset="0"/>
              </a:rPr>
              <a:t>projectonderdeel, elke vorm van inkomst (uitzondering</a:t>
            </a:r>
            <a:r>
              <a:rPr lang="nl-BE" sz="2600" dirty="0">
                <a:latin typeface="FlandersArtSans-Regular" panose="00000500000000000000" pitchFamily="2" charset="0"/>
              </a:rPr>
              <a:t>: vast </a:t>
            </a:r>
            <a:r>
              <a:rPr lang="nl-BE" sz="2600" dirty="0" smtClean="0">
                <a:latin typeface="FlandersArtSans-Regular" panose="00000500000000000000" pitchFamily="2" charset="0"/>
              </a:rPr>
              <a:t>inkomsten%)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nl-BE" sz="2600" dirty="0">
              <a:latin typeface="FlandersArtSans-Regular" panose="00000500000000000000" pitchFamily="2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nl-BE" sz="2600" dirty="0" err="1" smtClean="0">
                <a:latin typeface="FlandersArtSans-Regular" panose="00000500000000000000" pitchFamily="2" charset="0"/>
              </a:rPr>
              <a:t>Funding</a:t>
            </a:r>
            <a:r>
              <a:rPr lang="nl-BE" sz="2600" dirty="0" smtClean="0">
                <a:latin typeface="FlandersArtSans-Regular" panose="00000500000000000000" pitchFamily="2" charset="0"/>
              </a:rPr>
              <a:t> gap meldingsplicht afwijkingen: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nl-BE" sz="2600" dirty="0" smtClean="0">
                <a:latin typeface="FlandersArtSans-Regular" panose="00000500000000000000" pitchFamily="2" charset="0"/>
              </a:rPr>
              <a:t>	- nieuwe vormen van inkomsten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nl-BE" sz="2600" dirty="0" smtClean="0">
                <a:latin typeface="FlandersArtSans-Regular" panose="00000500000000000000" pitchFamily="2" charset="0"/>
              </a:rPr>
              <a:t> 	- wijziging tariefpolitiek</a:t>
            </a:r>
          </a:p>
          <a:p>
            <a:pPr eaLnBrk="1" hangingPunct="1">
              <a:lnSpc>
                <a:spcPct val="80000"/>
              </a:lnSpc>
              <a:defRPr/>
            </a:pPr>
            <a:endParaRPr lang="nl-BE" sz="2600" dirty="0" smtClean="0">
              <a:latin typeface="FlandersArtSans-Regular" panose="00000500000000000000" pitchFamily="2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nl-BE" sz="2600" dirty="0" err="1" smtClean="0">
                <a:latin typeface="FlandersArtSans-Regular" panose="00000500000000000000" pitchFamily="2" charset="0"/>
              </a:rPr>
              <a:t>Funding</a:t>
            </a:r>
            <a:r>
              <a:rPr lang="nl-BE" sz="2600" dirty="0" smtClean="0">
                <a:latin typeface="FlandersArtSans-Regular" panose="00000500000000000000" pitchFamily="2" charset="0"/>
              </a:rPr>
              <a:t> gap geen meldingsplicht: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nl-BE" sz="2600" dirty="0">
                <a:latin typeface="FlandersArtSans-Regular" panose="00000500000000000000" pitchFamily="2" charset="0"/>
              </a:rPr>
              <a:t>	</a:t>
            </a:r>
            <a:r>
              <a:rPr lang="nl-BE" sz="2600" dirty="0" smtClean="0">
                <a:latin typeface="FlandersArtSans-Regular" panose="00000500000000000000" pitchFamily="2" charset="0"/>
              </a:rPr>
              <a:t>- zuivere marktomstandigheden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nl-BE" sz="2600" dirty="0" smtClean="0">
              <a:latin typeface="FlandersArtSans-Regular" panose="00000500000000000000" pitchFamily="2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50" y="9679"/>
            <a:ext cx="2094350" cy="20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Overheidsopdrachten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FontTx/>
              <a:buNone/>
              <a:defRPr/>
            </a:pPr>
            <a:r>
              <a:rPr lang="nl-BE" sz="8000" dirty="0" smtClean="0">
                <a:latin typeface="FlandersArtSans-Regular" panose="00000500000000000000" pitchFamily="2" charset="0"/>
              </a:rPr>
              <a:t>Grondige controle op:</a:t>
            </a:r>
          </a:p>
          <a:p>
            <a:pPr>
              <a:defRPr/>
            </a:pPr>
            <a:endParaRPr lang="nl-BE" sz="8000" dirty="0" smtClean="0">
              <a:latin typeface="FlandersArtSans-Regular" panose="00000500000000000000" pitchFamily="2" charset="0"/>
            </a:endParaRPr>
          </a:p>
          <a:p>
            <a:pPr>
              <a:defRPr/>
            </a:pPr>
            <a:r>
              <a:rPr lang="nl-BE" sz="8000" u="sng" dirty="0" smtClean="0">
                <a:latin typeface="FlandersArtSans-Regular" panose="00000500000000000000" pitchFamily="2" charset="0"/>
              </a:rPr>
              <a:t>Toepassingsgebied</a:t>
            </a:r>
            <a:r>
              <a:rPr lang="nl-BE" sz="8000" dirty="0" smtClean="0">
                <a:latin typeface="FlandersArtSans-Regular" panose="00000500000000000000" pitchFamily="2" charset="0"/>
              </a:rPr>
              <a:t> =&gt; speel op zeker</a:t>
            </a:r>
          </a:p>
          <a:p>
            <a:pPr>
              <a:defRPr/>
            </a:pPr>
            <a:endParaRPr lang="nl-BE" sz="8000" dirty="0" smtClean="0">
              <a:latin typeface="FlandersArtSans-Regular" panose="00000500000000000000" pitchFamily="2" charset="0"/>
            </a:endParaRPr>
          </a:p>
          <a:p>
            <a:pPr>
              <a:defRPr/>
            </a:pPr>
            <a:r>
              <a:rPr lang="nl-BE" sz="8000" u="sng" dirty="0" smtClean="0">
                <a:latin typeface="FlandersArtSans-Regular" panose="00000500000000000000" pitchFamily="2" charset="0"/>
              </a:rPr>
              <a:t>Gevolgde procedure</a:t>
            </a:r>
            <a:r>
              <a:rPr lang="nl-BE" sz="8000" dirty="0" smtClean="0">
                <a:latin typeface="FlandersArtSans-Regular" panose="00000500000000000000" pitchFamily="2" charset="0"/>
              </a:rPr>
              <a:t> =&gt; grondige schriftelijke documentatie/motivatie (in het bijzonder bij uitzonderingsgevallen)</a:t>
            </a:r>
          </a:p>
          <a:p>
            <a:pPr>
              <a:defRPr/>
            </a:pPr>
            <a:endParaRPr lang="nl-BE" sz="8000" dirty="0" smtClean="0">
              <a:latin typeface="FlandersArtSans-Regular" panose="00000500000000000000" pitchFamily="2" charset="0"/>
            </a:endParaRPr>
          </a:p>
          <a:p>
            <a:pPr>
              <a:defRPr/>
            </a:pPr>
            <a:r>
              <a:rPr lang="nl-BE" sz="8000" u="sng" dirty="0" smtClean="0">
                <a:latin typeface="FlandersArtSans-Regular" panose="00000500000000000000" pitchFamily="2" charset="0"/>
              </a:rPr>
              <a:t>Realisatie</a:t>
            </a:r>
            <a:r>
              <a:rPr lang="nl-BE" sz="8000" dirty="0" smtClean="0">
                <a:latin typeface="FlandersArtSans-Regular" panose="00000500000000000000" pitchFamily="2" charset="0"/>
              </a:rPr>
              <a:t> =&gt; bewaak overeenstemming gunning-realisatie (ook gunning </a:t>
            </a:r>
            <a:r>
              <a:rPr lang="nl-BE" sz="8000" dirty="0" err="1" smtClean="0">
                <a:latin typeface="FlandersArtSans-Regular" panose="00000500000000000000" pitchFamily="2" charset="0"/>
              </a:rPr>
              <a:t>tov</a:t>
            </a:r>
            <a:r>
              <a:rPr lang="nl-BE" sz="8000" dirty="0" smtClean="0">
                <a:latin typeface="FlandersArtSans-Regular" panose="00000500000000000000" pitchFamily="2" charset="0"/>
              </a:rPr>
              <a:t> EFRO-project)</a:t>
            </a:r>
          </a:p>
          <a:p>
            <a:pPr marL="0" indent="0">
              <a:buNone/>
              <a:defRPr/>
            </a:pPr>
            <a:endParaRPr lang="nl-BE" sz="8000" dirty="0" smtClean="0">
              <a:latin typeface="FlandersArtSans-Regular" panose="00000500000000000000" pitchFamily="2" charset="0"/>
            </a:endParaRPr>
          </a:p>
          <a:p>
            <a:pPr marL="0" indent="0">
              <a:buFontTx/>
              <a:buNone/>
              <a:defRPr/>
            </a:pPr>
            <a:endParaRPr lang="nl-BE" dirty="0" smtClean="0"/>
          </a:p>
          <a:p>
            <a:pPr marL="0" indent="0">
              <a:buFontTx/>
              <a:buNone/>
              <a:defRPr/>
            </a:pPr>
            <a:r>
              <a:rPr lang="nl-BE" dirty="0" smtClean="0"/>
              <a:t>	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4279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Nieuwe wetgeving OHO vanaf 30/06/2017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Tx/>
              <a:buChar char="-"/>
              <a:defRPr/>
            </a:pPr>
            <a:r>
              <a:rPr lang="nl-BE" sz="2600" dirty="0" smtClean="0">
                <a:latin typeface="FlandersArtSans-Regular" panose="00000500000000000000" pitchFamily="2" charset="0"/>
              </a:rPr>
              <a:t>Nieuwe terminologie en toepassingsgebied</a:t>
            </a:r>
          </a:p>
          <a:p>
            <a:pPr>
              <a:buFontTx/>
              <a:buChar char="-"/>
              <a:defRPr/>
            </a:pPr>
            <a:r>
              <a:rPr lang="nl-BE" sz="2600" dirty="0" smtClean="0">
                <a:latin typeface="FlandersArtSans-Regular" panose="00000500000000000000" pitchFamily="2" charset="0"/>
              </a:rPr>
              <a:t>Nieuwe drempelbedragen nationale OHO (excl. btw):</a:t>
            </a:r>
          </a:p>
          <a:p>
            <a:pPr lvl="1">
              <a:buFontTx/>
              <a:buChar char="-"/>
              <a:defRPr/>
            </a:pPr>
            <a:r>
              <a:rPr lang="nl-BE" sz="2600" dirty="0" smtClean="0">
                <a:latin typeface="FlandersArtSans-Regular" panose="00000500000000000000" pitchFamily="2" charset="0"/>
              </a:rPr>
              <a:t>Tot 30.000 EUR via aanvaarde factuur (</a:t>
            </a:r>
            <a:r>
              <a:rPr lang="nl-BE" sz="2600" strike="sngStrike" dirty="0" smtClean="0">
                <a:latin typeface="FlandersArtSans-Regular" panose="00000500000000000000" pitchFamily="2" charset="0"/>
              </a:rPr>
              <a:t>8.500 EUR</a:t>
            </a:r>
            <a:r>
              <a:rPr lang="nl-BE" sz="2600" dirty="0" smtClean="0">
                <a:latin typeface="FlandersArtSans-Regular" panose="00000500000000000000" pitchFamily="2" charset="0"/>
              </a:rPr>
              <a:t>)</a:t>
            </a:r>
          </a:p>
          <a:p>
            <a:pPr lvl="1">
              <a:buFontTx/>
              <a:buChar char="-"/>
              <a:defRPr/>
            </a:pPr>
            <a:r>
              <a:rPr lang="nl-BE" sz="2600" dirty="0" smtClean="0">
                <a:latin typeface="FlandersArtSans-Regular" panose="00000500000000000000" pitchFamily="2" charset="0"/>
              </a:rPr>
              <a:t>Vanaf 144.000 EUR met bekendmaking (</a:t>
            </a:r>
            <a:r>
              <a:rPr lang="nl-BE" sz="2600" strike="sngStrike" dirty="0" smtClean="0">
                <a:latin typeface="FlandersArtSans-Regular" panose="00000500000000000000" pitchFamily="2" charset="0"/>
              </a:rPr>
              <a:t>85.000 EUR</a:t>
            </a:r>
            <a:r>
              <a:rPr lang="nl-BE" sz="2600" dirty="0" smtClean="0">
                <a:latin typeface="FlandersArtSans-Regular" panose="00000500000000000000" pitchFamily="2" charset="0"/>
              </a:rPr>
              <a:t>) (geldig voor 2018-2019)</a:t>
            </a:r>
          </a:p>
          <a:p>
            <a:pPr>
              <a:buFontTx/>
              <a:buChar char="-"/>
              <a:defRPr/>
            </a:pPr>
            <a:r>
              <a:rPr lang="nl-BE" sz="2600" dirty="0" smtClean="0">
                <a:latin typeface="FlandersArtSans-Regular" panose="00000500000000000000" pitchFamily="2" charset="0"/>
              </a:rPr>
              <a:t>Verplicht gebruik van percelen</a:t>
            </a:r>
          </a:p>
          <a:p>
            <a:pPr>
              <a:buFontTx/>
              <a:buChar char="-"/>
              <a:defRPr/>
            </a:pPr>
            <a:r>
              <a:rPr lang="nl-BE" sz="2600" dirty="0" smtClean="0">
                <a:latin typeface="FlandersArtSans-Regular" panose="00000500000000000000" pitchFamily="2" charset="0"/>
              </a:rPr>
              <a:t>Elektronische communicatie</a:t>
            </a:r>
          </a:p>
          <a:p>
            <a:pPr>
              <a:buFontTx/>
              <a:buChar char="-"/>
              <a:defRPr/>
            </a:pPr>
            <a:r>
              <a:rPr lang="nl-BE" sz="2600" dirty="0" smtClean="0">
                <a:latin typeface="FlandersArtSans-Regular" panose="00000500000000000000" pitchFamily="2" charset="0"/>
              </a:rPr>
              <a:t>Gelijkschakeling indieningstermijnen </a:t>
            </a:r>
          </a:p>
          <a:p>
            <a:pPr>
              <a:buFontTx/>
              <a:buChar char="-"/>
              <a:defRPr/>
            </a:pPr>
            <a:r>
              <a:rPr lang="nl-BE" sz="2600" dirty="0" smtClean="0">
                <a:latin typeface="FlandersArtSans-Regular" panose="00000500000000000000" pitchFamily="2" charset="0"/>
              </a:rPr>
              <a:t>Uniform Europees Aanbestedingsdocument</a:t>
            </a:r>
          </a:p>
          <a:p>
            <a:pPr>
              <a:buFontTx/>
              <a:buChar char="-"/>
              <a:defRPr/>
            </a:pPr>
            <a:r>
              <a:rPr lang="nl-BE" sz="2600" dirty="0" smtClean="0">
                <a:latin typeface="FlandersArtSans-Regular" panose="00000500000000000000" pitchFamily="2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24400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Aanvaarde factuur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600" dirty="0" smtClean="0">
                <a:latin typeface="FlandersArtSans-Regular" panose="00000500000000000000" pitchFamily="2" charset="0"/>
              </a:rPr>
              <a:t>Aandachtspunten: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Basisbeginselen gelden (gelijkheid, transparantie, non-discriminatie, proportionaliteit)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Ramingsregels gelden (niet ‘</a:t>
            </a:r>
            <a:r>
              <a:rPr lang="nl-BE" sz="2600" dirty="0" err="1" smtClean="0">
                <a:latin typeface="FlandersArtSans-Regular" panose="00000500000000000000" pitchFamily="2" charset="0"/>
              </a:rPr>
              <a:t>saucissoneren</a:t>
            </a:r>
            <a:r>
              <a:rPr lang="nl-BE" sz="2600" dirty="0" smtClean="0">
                <a:latin typeface="FlandersArtSans-Regular" panose="00000500000000000000" pitchFamily="2" charset="0"/>
              </a:rPr>
              <a:t>’)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Verschillende potentiële deelnemers raadplegen: geen vormvereisten, echter wel bewijs bijhouden (bv. mails, vergelijking websites, …)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Objectieve keuze (geen favoritisme)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Opmaak bestelbon aangewezen</a:t>
            </a:r>
            <a:endParaRPr lang="nl-BE" sz="2600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5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Staatssteun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2283" y="1391815"/>
            <a:ext cx="8229600" cy="4709120"/>
          </a:xfrm>
        </p:spPr>
        <p:txBody>
          <a:bodyPr>
            <a:noAutofit/>
          </a:bodyPr>
          <a:lstStyle/>
          <a:p>
            <a:r>
              <a:rPr lang="nl-BE" sz="2600" dirty="0" smtClean="0">
                <a:latin typeface="FlandersArtSans-Regular" panose="00000500000000000000" pitchFamily="2" charset="0"/>
              </a:rPr>
              <a:t>Staatssteunregime </a:t>
            </a:r>
            <a:r>
              <a:rPr lang="nl-BE" sz="2600" u="sng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bij projectgoedkeuring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Staatssteunassessment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Projectovereenkomst art. 10 (staatssteun SA.43811) </a:t>
            </a:r>
          </a:p>
          <a:p>
            <a:pPr lvl="1"/>
            <a:endParaRPr lang="nl-BE" sz="2600" dirty="0">
              <a:latin typeface="FlandersArtSans-Regular" panose="00000500000000000000" pitchFamily="2" charset="0"/>
            </a:endParaRP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Staatssteunregime </a:t>
            </a:r>
            <a:r>
              <a:rPr lang="nl-BE" sz="2600" u="sng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bij projectuitvoering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Staatssteun aanwezig:</a:t>
            </a:r>
          </a:p>
          <a:p>
            <a:pPr lvl="2"/>
            <a:r>
              <a:rPr lang="nl-BE" sz="2600" dirty="0" smtClean="0">
                <a:latin typeface="FlandersArtSans-Regular" panose="00000500000000000000" pitchFamily="2" charset="0"/>
              </a:rPr>
              <a:t>AGVV (art. 12 monitoring)</a:t>
            </a:r>
          </a:p>
          <a:p>
            <a:pPr lvl="2"/>
            <a:r>
              <a:rPr lang="nl-BE" sz="2600" dirty="0" smtClean="0">
                <a:latin typeface="FlandersArtSans-Regular" panose="00000500000000000000" pitchFamily="2" charset="0"/>
              </a:rPr>
              <a:t>De </a:t>
            </a:r>
            <a:r>
              <a:rPr lang="nl-BE" sz="2600" dirty="0" err="1" smtClean="0">
                <a:latin typeface="FlandersArtSans-Regular" panose="00000500000000000000" pitchFamily="2" charset="0"/>
              </a:rPr>
              <a:t>minimis</a:t>
            </a:r>
            <a:endParaRPr lang="nl-BE" sz="2600" dirty="0" smtClean="0">
              <a:latin typeface="FlandersArtSans-Regular" panose="00000500000000000000" pitchFamily="2" charset="0"/>
            </a:endParaRP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Geen staatssteun: </a:t>
            </a:r>
          </a:p>
          <a:p>
            <a:pPr lvl="2"/>
            <a:r>
              <a:rPr lang="nl-BE" sz="2600" dirty="0" smtClean="0">
                <a:latin typeface="FlandersArtSans-Regular" panose="00000500000000000000" pitchFamily="2" charset="0"/>
              </a:rPr>
              <a:t>Geen economische activiteit</a:t>
            </a:r>
          </a:p>
          <a:p>
            <a:pPr lvl="2"/>
            <a:r>
              <a:rPr lang="nl-BE" sz="2600" dirty="0" smtClean="0">
                <a:latin typeface="FlandersArtSans-Regular" panose="00000500000000000000" pitchFamily="2" charset="0"/>
              </a:rPr>
              <a:t>Kaderregeling O&amp;O&amp;I</a:t>
            </a:r>
            <a:endParaRPr lang="nl-BE" sz="2600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Staatssteun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600" dirty="0">
                <a:latin typeface="FlandersArtSans-Regular" panose="00000500000000000000" pitchFamily="2" charset="0"/>
              </a:rPr>
              <a:t>Staatssteunregime </a:t>
            </a:r>
            <a:r>
              <a:rPr lang="nl-NL" sz="26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bij projectuitvoering</a:t>
            </a:r>
            <a:r>
              <a:rPr lang="nl-NL" sz="2600" dirty="0">
                <a:latin typeface="FlandersArtSans-Regular" panose="00000500000000000000" pitchFamily="2" charset="0"/>
              </a:rPr>
              <a:t>: </a:t>
            </a:r>
          </a:p>
          <a:p>
            <a:pPr marL="0" indent="0" eaLnBrk="1" hangingPunct="1">
              <a:buNone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2600" dirty="0" smtClean="0">
                <a:latin typeface="FlandersArtSans-Regular" panose="00000500000000000000" pitchFamily="2" charset="0"/>
              </a:rPr>
              <a:t>Staatssteun moet een </a:t>
            </a:r>
            <a:r>
              <a:rPr lang="nl-NL" sz="2600" b="1" dirty="0" smtClean="0">
                <a:latin typeface="FlandersArtSans-Regular" panose="00000500000000000000" pitchFamily="2" charset="0"/>
              </a:rPr>
              <a:t>vast aandachtspunt </a:t>
            </a:r>
            <a:r>
              <a:rPr lang="nl-NL" sz="2600" dirty="0" smtClean="0">
                <a:latin typeface="FlandersArtSans-Regular" panose="00000500000000000000" pitchFamily="2" charset="0"/>
              </a:rPr>
              <a:t>zijn bij de uitvoering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nl-NL" sz="2600" b="1" dirty="0" smtClean="0">
                <a:latin typeface="FlandersArtSans-Regular" panose="00000500000000000000" pitchFamily="2" charset="0"/>
              </a:rPr>
              <a:t>(Inhoudelijke) projectwijzigingen </a:t>
            </a:r>
            <a:r>
              <a:rPr lang="nl-NL" sz="2600" dirty="0" smtClean="0">
                <a:latin typeface="FlandersArtSans-Regular" panose="00000500000000000000" pitchFamily="2" charset="0"/>
              </a:rPr>
              <a:t>kunnen een invloed hebben op het gekozen staatssteunregime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nl-NL" sz="2600" b="1" dirty="0" smtClean="0">
                <a:latin typeface="FlandersArtSans-Regular" panose="00000500000000000000" pitchFamily="2" charset="0"/>
              </a:rPr>
              <a:t>Infrastructuur met gemengd gebruik</a:t>
            </a:r>
            <a:r>
              <a:rPr lang="nl-NL" sz="2600" dirty="0" smtClean="0">
                <a:latin typeface="FlandersArtSans-Regular" panose="00000500000000000000" pitchFamily="2" charset="0"/>
              </a:rPr>
              <a:t>: JAARLIJKS nagaan of de  initiële analyse nog klopt. (Kaderregeling O&amp;O&amp;I, AGVV art. 26)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marL="0" indent="0" eaLnBrk="1" hangingPunct="1">
              <a:buNone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nl-NL" sz="2600" u="sng" dirty="0" smtClean="0">
              <a:latin typeface="FlandersArtSans-Regular" panose="00000500000000000000" pitchFamily="2" charset="0"/>
            </a:endParaRPr>
          </a:p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15103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Staatssteun: monitoring &amp; controle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362" y="1417638"/>
            <a:ext cx="8229600" cy="4992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 smtClean="0">
                <a:latin typeface="FlandersArtSans-Regular" panose="00000500000000000000" pitchFamily="2" charset="0"/>
              </a:rPr>
              <a:t>Hou steeds </a:t>
            </a:r>
            <a:r>
              <a:rPr lang="nl-NL" sz="2400" b="1" dirty="0" smtClean="0">
                <a:latin typeface="FlandersArtSans-Regular" panose="00000500000000000000" pitchFamily="2" charset="0"/>
              </a:rPr>
              <a:t>alle bewijsstukken i.v.m. staatssteun </a:t>
            </a:r>
            <a:r>
              <a:rPr lang="nl-NL" sz="2400" dirty="0" smtClean="0">
                <a:latin typeface="FlandersArtSans-Regular" panose="00000500000000000000" pitchFamily="2" charset="0"/>
              </a:rPr>
              <a:t>bij in apart dossier:</a:t>
            </a:r>
          </a:p>
          <a:p>
            <a:pPr marL="0" indent="0">
              <a:buNone/>
            </a:pPr>
            <a:endParaRPr lang="nl-NL" sz="2400" dirty="0" smtClean="0">
              <a:latin typeface="FlandersArtSans-Regular" panose="00000500000000000000" pitchFamily="2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 smtClean="0">
                <a:latin typeface="FlandersArtSans-Regular" panose="00000500000000000000" pitchFamily="2" charset="0"/>
              </a:rPr>
              <a:t>Initiële staatssteun assessment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 smtClean="0">
                <a:latin typeface="FlandersArtSans-Regular" panose="00000500000000000000" pitchFamily="2" charset="0"/>
              </a:rPr>
              <a:t>juridische adviezen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 smtClean="0">
                <a:latin typeface="FlandersArtSans-Regular" panose="00000500000000000000" pitchFamily="2" charset="0"/>
              </a:rPr>
              <a:t>Berekeningswijze marktprijs (</a:t>
            </a:r>
            <a:r>
              <a:rPr lang="nl-NL" sz="2400" dirty="0" err="1" smtClean="0">
                <a:latin typeface="FlandersArtSans-Regular" panose="00000500000000000000" pitchFamily="2" charset="0"/>
              </a:rPr>
              <a:t>cfr</a:t>
            </a:r>
            <a:r>
              <a:rPr lang="nl-NL" sz="2400" dirty="0" smtClean="0">
                <a:latin typeface="FlandersArtSans-Regular" panose="00000500000000000000" pitchFamily="2" charset="0"/>
              </a:rPr>
              <a:t>. de </a:t>
            </a:r>
            <a:r>
              <a:rPr lang="nl-NL" sz="2400" dirty="0" err="1" smtClean="0">
                <a:latin typeface="FlandersArtSans-Regular" panose="00000500000000000000" pitchFamily="2" charset="0"/>
              </a:rPr>
              <a:t>minimis</a:t>
            </a:r>
            <a:r>
              <a:rPr lang="nl-NL" sz="2400" dirty="0" smtClean="0">
                <a:latin typeface="FlandersArtSans-Regular" panose="00000500000000000000" pitchFamily="2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 smtClean="0">
                <a:latin typeface="FlandersArtSans-Regular" panose="00000500000000000000" pitchFamily="2" charset="0"/>
              </a:rPr>
              <a:t>De minimisverklaringen, uitnodigingen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 smtClean="0">
                <a:latin typeface="FlandersArtSans-Regular" panose="00000500000000000000" pitchFamily="2" charset="0"/>
              </a:rPr>
              <a:t>Bewijs financieringsbronnen bij private cofinanciering (eigen privaat kapitaal, eventuele attestering bedrijfsrevisor, afgesloten banklening, ect.)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dirty="0" smtClean="0">
                <a:latin typeface="FlandersArtSans-Regular" panose="00000500000000000000" pitchFamily="2" charset="0"/>
              </a:rPr>
              <a:t>…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sz="2200" dirty="0" smtClean="0">
              <a:latin typeface="FlandersArtSans-Regular" panose="00000500000000000000" pitchFamily="2" charset="0"/>
            </a:endParaRPr>
          </a:p>
          <a:p>
            <a:pPr marL="0" indent="0">
              <a:buNone/>
            </a:pPr>
            <a:endParaRPr lang="nl-NL" sz="2600" dirty="0">
              <a:latin typeface="FlandersArtSans-Regular" panose="00000500000000000000" pitchFamily="2" charset="0"/>
            </a:endParaRPr>
          </a:p>
          <a:p>
            <a:pPr marL="0" indent="0">
              <a:buNone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marL="0" indent="0">
              <a:buNone/>
            </a:pPr>
            <a:endParaRPr lang="nl-NL" sz="2600" dirty="0">
              <a:latin typeface="FlandersArtSans-Regular" panose="00000500000000000000" pitchFamily="2" charset="0"/>
            </a:endParaRPr>
          </a:p>
          <a:p>
            <a:pPr eaLnBrk="1" hangingPunct="1"/>
            <a:endParaRPr lang="nl-NL" sz="2600" dirty="0">
              <a:latin typeface="FlandersArtSans-Regular" panose="00000500000000000000" pitchFamily="2" charset="0"/>
            </a:endParaRPr>
          </a:p>
          <a:p>
            <a:pPr eaLnBrk="1" hangingPunct="1">
              <a:buFontTx/>
              <a:buNone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lvl="1"/>
            <a:endParaRPr lang="nl-NL" dirty="0" smtClean="0"/>
          </a:p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49274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ChangeArrowheads="1"/>
          </p:cNvSpPr>
          <p:nvPr/>
        </p:nvSpPr>
        <p:spPr bwMode="auto">
          <a:xfrm>
            <a:off x="685800" y="609600"/>
            <a:ext cx="7772400" cy="469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nl-NL" sz="4000" b="1" dirty="0" smtClean="0">
              <a:solidFill>
                <a:srgbClr val="003399"/>
              </a:solidFill>
              <a:latin typeface="Verdana" panose="020B0604030504040204" pitchFamily="34" charset="0"/>
            </a:endParaRPr>
          </a:p>
          <a:p>
            <a:pPr algn="ctr"/>
            <a:endParaRPr lang="nl-NL" sz="3600" b="1" dirty="0">
              <a:solidFill>
                <a:srgbClr val="003399"/>
              </a:solidFill>
              <a:latin typeface="Verdana" panose="020B0604030504040204" pitchFamily="34" charset="0"/>
            </a:endParaRPr>
          </a:p>
          <a:p>
            <a:pPr algn="ctr"/>
            <a:r>
              <a:rPr lang="nl-NL" sz="3600" b="1" dirty="0" smtClean="0">
                <a:solidFill>
                  <a:srgbClr val="003399"/>
                </a:solidFill>
                <a:latin typeface="Verdana" panose="020B0604030504040204" pitchFamily="34" charset="0"/>
              </a:rPr>
              <a:t>1. </a:t>
            </a:r>
            <a:r>
              <a:rPr lang="nl-BE" sz="3600" b="1" dirty="0" smtClean="0">
                <a:solidFill>
                  <a:srgbClr val="003399"/>
                </a:solidFill>
                <a:latin typeface="Verdana" panose="020B0604030504040204" pitchFamily="34" charset="0"/>
              </a:rPr>
              <a:t>Algemene toelichting</a:t>
            </a:r>
          </a:p>
          <a:p>
            <a:pPr algn="ctr"/>
            <a:endParaRPr lang="nl-BE" sz="2000" b="1" dirty="0" smtClean="0">
              <a:solidFill>
                <a:srgbClr val="003399"/>
              </a:solidFill>
              <a:latin typeface="Verdana" panose="020B0604030504040204" pitchFamily="34" charset="0"/>
            </a:endParaRPr>
          </a:p>
          <a:p>
            <a:pPr algn="ctr"/>
            <a:endParaRPr lang="nl-BE" sz="2000" b="1" dirty="0">
              <a:solidFill>
                <a:srgbClr val="003399"/>
              </a:solidFill>
              <a:latin typeface="Verdana" panose="020B0604030504040204" pitchFamily="34" charset="0"/>
            </a:endParaRPr>
          </a:p>
          <a:p>
            <a:pPr algn="ctr"/>
            <a:endParaRPr lang="nl-BE" sz="2000" b="1" dirty="0" smtClean="0">
              <a:solidFill>
                <a:srgbClr val="003399"/>
              </a:solidFill>
              <a:latin typeface="Verdana" panose="020B0604030504040204" pitchFamily="34" charset="0"/>
            </a:endParaRPr>
          </a:p>
          <a:p>
            <a:pPr lvl="2" indent="0"/>
            <a:r>
              <a:rPr lang="nl-BE" sz="2800" b="1" dirty="0" smtClean="0">
                <a:solidFill>
                  <a:srgbClr val="003399"/>
                </a:solidFill>
                <a:latin typeface="Verdana" panose="020B0604030504040204" pitchFamily="34" charset="0"/>
              </a:rPr>
              <a:t>1.1 Controlestructuur</a:t>
            </a:r>
            <a:endParaRPr lang="nl-BE" sz="2800" b="1" dirty="0">
              <a:solidFill>
                <a:srgbClr val="003399"/>
              </a:solidFill>
              <a:latin typeface="Verdana" panose="020B0604030504040204" pitchFamily="34" charset="0"/>
            </a:endParaRPr>
          </a:p>
          <a:p>
            <a:pPr lvl="2" indent="0"/>
            <a:r>
              <a:rPr lang="nl-BE" sz="2800" b="1" dirty="0" smtClean="0">
                <a:solidFill>
                  <a:srgbClr val="003399"/>
                </a:solidFill>
                <a:latin typeface="Verdana" panose="020B0604030504040204" pitchFamily="34" charset="0"/>
              </a:rPr>
              <a:t>1.2 </a:t>
            </a:r>
            <a:r>
              <a:rPr lang="nl-BE" sz="2800" b="1" dirty="0" err="1" smtClean="0">
                <a:solidFill>
                  <a:srgbClr val="003399"/>
                </a:solidFill>
                <a:latin typeface="Verdana" panose="020B0604030504040204" pitchFamily="34" charset="0"/>
              </a:rPr>
              <a:t>Subsidiabiliteitsregels</a:t>
            </a:r>
            <a:endParaRPr lang="nl-BE" sz="2800" b="1" dirty="0" smtClean="0">
              <a:solidFill>
                <a:srgbClr val="003399"/>
              </a:solidFill>
              <a:latin typeface="Verdana" panose="020B0604030504040204" pitchFamily="34" charset="0"/>
            </a:endParaRPr>
          </a:p>
          <a:p>
            <a:pPr lvl="2" indent="0"/>
            <a:r>
              <a:rPr lang="nl-BE" sz="2800" b="1" dirty="0" smtClean="0">
                <a:solidFill>
                  <a:srgbClr val="003399"/>
                </a:solidFill>
                <a:latin typeface="Verdana" panose="020B0604030504040204" pitchFamily="34" charset="0"/>
              </a:rPr>
              <a:t>1.3 Begeleidingscomité</a:t>
            </a:r>
            <a:endParaRPr lang="nl-BE" sz="2800" b="1" dirty="0">
              <a:solidFill>
                <a:srgbClr val="003399"/>
              </a:solidFill>
              <a:latin typeface="Verdana" panose="020B0604030504040204" pitchFamily="34" charset="0"/>
            </a:endParaRPr>
          </a:p>
          <a:p>
            <a:pPr lvl="2" indent="0"/>
            <a:r>
              <a:rPr lang="nl-BE" sz="2800" b="1" dirty="0" smtClean="0">
                <a:solidFill>
                  <a:srgbClr val="003399"/>
                </a:solidFill>
                <a:latin typeface="Verdana" panose="020B0604030504040204" pitchFamily="34" charset="0"/>
              </a:rPr>
              <a:t>1.4 Valkuilen</a:t>
            </a:r>
          </a:p>
          <a:p>
            <a:pPr marL="342900" indent="-342900">
              <a:buFontTx/>
              <a:buChar char="-"/>
            </a:pPr>
            <a:endParaRPr lang="nl-BE" b="1" dirty="0" smtClean="0">
              <a:solidFill>
                <a:srgbClr val="003399"/>
              </a:solidFill>
              <a:latin typeface="Verdana" panose="020B0604030504040204" pitchFamily="34" charset="0"/>
            </a:endParaRPr>
          </a:p>
          <a:p>
            <a:pPr marL="342900" indent="-342900" algn="ctr">
              <a:buFontTx/>
              <a:buChar char="-"/>
            </a:pPr>
            <a:endParaRPr lang="nl-BE" b="1" dirty="0" smtClean="0">
              <a:solidFill>
                <a:srgbClr val="003399"/>
              </a:solidFill>
              <a:latin typeface="Verdana" panose="020B0604030504040204" pitchFamily="34" charset="0"/>
            </a:endParaRPr>
          </a:p>
          <a:p>
            <a:pPr algn="ctr"/>
            <a:endParaRPr lang="nl-NL" sz="4000" b="1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  <p:sp>
        <p:nvSpPr>
          <p:cNvPr id="4099" name="Rectangle 15"/>
          <p:cNvSpPr>
            <a:spLocks noChangeArrowheads="1"/>
          </p:cNvSpPr>
          <p:nvPr/>
        </p:nvSpPr>
        <p:spPr bwMode="auto">
          <a:xfrm>
            <a:off x="539750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nl-BE" b="1" dirty="0">
                <a:solidFill>
                  <a:srgbClr val="0033CC"/>
                </a:solidFill>
                <a:latin typeface="Verdana" panose="020B0604030504040204" pitchFamily="34" charset="0"/>
              </a:rPr>
              <a:t>	</a:t>
            </a:r>
            <a:endParaRPr lang="nl-NL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27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Staatssteun: monitoring &amp; controle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891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600" u="sng" dirty="0" smtClean="0">
                <a:latin typeface="FlandersArtSans-Regular" panose="00000500000000000000" pitchFamily="2" charset="0"/>
              </a:rPr>
              <a:t>Controle DG COMP: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FlandersArtSans-Regular" panose="00000500000000000000" pitchFamily="2" charset="0"/>
              </a:rPr>
              <a:t>jaarlijkse steekproef staatssteundossiers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FlandersArtSans-Regular" panose="00000500000000000000" pitchFamily="2" charset="0"/>
              </a:rPr>
              <a:t>Bewijsstukken overmaken binnen 20 werkdagen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FlandersArtSans-Regular" panose="00000500000000000000" pitchFamily="2" charset="0"/>
              </a:rPr>
              <a:t>Bewijsstukken staatssteun bijhouden tot 2032 (!)</a:t>
            </a:r>
          </a:p>
          <a:p>
            <a:pPr marL="0" indent="0">
              <a:buNone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marL="0" indent="0">
              <a:buNone/>
            </a:pPr>
            <a:r>
              <a:rPr lang="nl-NL" sz="2600" u="sng" dirty="0" smtClean="0">
                <a:latin typeface="FlandersArtSans-Regular" panose="00000500000000000000" pitchFamily="2" charset="0"/>
              </a:rPr>
              <a:t>Transparantiewebsite DG COMP</a:t>
            </a:r>
            <a:r>
              <a:rPr lang="nl-NL" sz="2600" dirty="0" smtClean="0">
                <a:latin typeface="FlandersArtSans-Regular" panose="00000500000000000000" pitchFamily="2" charset="0"/>
              </a:rPr>
              <a:t>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FlandersArtSans-Regular" panose="00000500000000000000" pitchFamily="2" charset="0"/>
              </a:rPr>
              <a:t>publicatie (door de lidstaat) van staatssteun ≥ </a:t>
            </a:r>
            <a:r>
              <a:rPr lang="nl-NL" sz="2600" b="1" dirty="0" smtClean="0">
                <a:latin typeface="FlandersArtSans-Regular" panose="00000500000000000000" pitchFamily="2" charset="0"/>
              </a:rPr>
              <a:t>500.000 EUR </a:t>
            </a:r>
            <a:r>
              <a:rPr lang="nl-NL" sz="2600" dirty="0" smtClean="0">
                <a:latin typeface="FlandersArtSans-Regular" panose="00000500000000000000" pitchFamily="2" charset="0"/>
              </a:rPr>
              <a:t>(per begunstigde)</a:t>
            </a:r>
          </a:p>
          <a:p>
            <a:pPr marL="0" indent="0">
              <a:buNone/>
            </a:pPr>
            <a:endParaRPr lang="nl-NL" sz="2600" dirty="0">
              <a:latin typeface="FlandersArtSans-Regular" panose="00000500000000000000" pitchFamily="2" charset="0"/>
            </a:endParaRPr>
          </a:p>
          <a:p>
            <a:pPr marL="0" indent="0">
              <a:buNone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marL="0" indent="0">
              <a:buNone/>
            </a:pPr>
            <a:endParaRPr lang="nl-NL" sz="2600" dirty="0">
              <a:latin typeface="FlandersArtSans-Regular" panose="00000500000000000000" pitchFamily="2" charset="0"/>
            </a:endParaRPr>
          </a:p>
          <a:p>
            <a:pPr eaLnBrk="1" hangingPunct="1"/>
            <a:endParaRPr lang="nl-NL" sz="2600" dirty="0">
              <a:latin typeface="FlandersArtSans-Regular" panose="00000500000000000000" pitchFamily="2" charset="0"/>
            </a:endParaRPr>
          </a:p>
          <a:p>
            <a:pPr eaLnBrk="1" hangingPunct="1">
              <a:buFontTx/>
              <a:buNone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lvl="1"/>
            <a:endParaRPr lang="nl-NL" dirty="0" smtClean="0"/>
          </a:p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8471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Staatssteun: de </a:t>
            </a:r>
            <a:r>
              <a:rPr lang="nl-NL" dirty="0" err="1" smtClean="0"/>
              <a:t>minimis</a:t>
            </a:r>
            <a:endParaRPr lang="nl-NL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614" y="1406913"/>
            <a:ext cx="8229600" cy="5256584"/>
          </a:xfrm>
        </p:spPr>
        <p:txBody>
          <a:bodyPr>
            <a:normAutofit lnSpcReduction="10000"/>
          </a:bodyPr>
          <a:lstStyle/>
          <a:p>
            <a:pPr marL="57150" indent="0">
              <a:buNone/>
            </a:pPr>
            <a:r>
              <a:rPr lang="nl-BE" sz="2800" b="1" u="sng" dirty="0" smtClean="0">
                <a:latin typeface="FlandersArtSans-Regular" panose="00000500000000000000" pitchFamily="2" charset="0"/>
              </a:rPr>
              <a:t>3-stapsschema:</a:t>
            </a:r>
            <a:endParaRPr lang="nl-BE" sz="2800" dirty="0" smtClean="0">
              <a:latin typeface="FlandersArtSans-Regular" panose="00000500000000000000" pitchFamily="2" charset="0"/>
            </a:endParaRPr>
          </a:p>
          <a:p>
            <a:pPr marL="457200" lvl="1" indent="0">
              <a:buNone/>
            </a:pPr>
            <a:endParaRPr lang="nl-BE" sz="2400" dirty="0">
              <a:latin typeface="FlandersArtSans-Regular" panose="00000500000000000000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nl-BE" sz="2200" b="1" dirty="0" smtClean="0">
                <a:latin typeface="FlandersArtSans-Regular" panose="00000500000000000000" pitchFamily="2" charset="0"/>
              </a:rPr>
              <a:t>Schatting maken </a:t>
            </a:r>
            <a:r>
              <a:rPr lang="nl-BE" sz="2200" dirty="0" smtClean="0">
                <a:latin typeface="FlandersArtSans-Regular" panose="00000500000000000000" pitchFamily="2" charset="0"/>
              </a:rPr>
              <a:t>van de financiële waarde van de geplande activiteit (gebaseerd op reële prijsberekening, bewijsstukken bijhouden) en ex ante meedelen aan potentiële deelnemer</a:t>
            </a:r>
          </a:p>
          <a:p>
            <a:pPr marL="914400" lvl="1" indent="-457200">
              <a:buFont typeface="+mj-lt"/>
              <a:buAutoNum type="arabicPeriod"/>
            </a:pPr>
            <a:endParaRPr lang="nl-BE" sz="2200" dirty="0" smtClean="0">
              <a:latin typeface="FlandersArtSans-Regular" panose="00000500000000000000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nl-BE" sz="2200" dirty="0" smtClean="0">
                <a:latin typeface="FlandersArtSans-Regular" panose="00000500000000000000" pitchFamily="2" charset="0"/>
              </a:rPr>
              <a:t>Potentiële deelnemer gaat voor zichzelf na of hij door deelname aan de activiteit onder de </a:t>
            </a:r>
            <a:r>
              <a:rPr lang="nl-BE" sz="2200" dirty="0" err="1" smtClean="0">
                <a:latin typeface="FlandersArtSans-Regular" panose="00000500000000000000" pitchFamily="2" charset="0"/>
              </a:rPr>
              <a:t>de</a:t>
            </a:r>
            <a:r>
              <a:rPr lang="nl-BE" sz="2200" dirty="0" smtClean="0">
                <a:latin typeface="FlandersArtSans-Regular" panose="00000500000000000000" pitchFamily="2" charset="0"/>
              </a:rPr>
              <a:t> </a:t>
            </a:r>
            <a:r>
              <a:rPr lang="nl-BE" sz="2200" dirty="0" err="1" smtClean="0">
                <a:latin typeface="FlandersArtSans-Regular" panose="00000500000000000000" pitchFamily="2" charset="0"/>
              </a:rPr>
              <a:t>minimis</a:t>
            </a:r>
            <a:r>
              <a:rPr lang="nl-BE" sz="2200" dirty="0" smtClean="0">
                <a:latin typeface="FlandersArtSans-Regular" panose="00000500000000000000" pitchFamily="2" charset="0"/>
              </a:rPr>
              <a:t> drempel blijft en bezorgt in dat geval de getekende de </a:t>
            </a:r>
            <a:r>
              <a:rPr lang="nl-BE" sz="2200" dirty="0" err="1" smtClean="0">
                <a:latin typeface="FlandersArtSans-Regular" panose="00000500000000000000" pitchFamily="2" charset="0"/>
              </a:rPr>
              <a:t>minimis</a:t>
            </a:r>
            <a:r>
              <a:rPr lang="nl-BE" sz="2200" dirty="0" smtClean="0">
                <a:latin typeface="FlandersArtSans-Regular" panose="00000500000000000000" pitchFamily="2" charset="0"/>
              </a:rPr>
              <a:t> verklaring terug </a:t>
            </a:r>
            <a:r>
              <a:rPr lang="nl-NL" sz="2200" dirty="0" smtClean="0">
                <a:latin typeface="FlandersArtSans-Regular" panose="00000500000000000000" pitchFamily="2" charset="0"/>
              </a:rPr>
              <a:t>(datum </a:t>
            </a:r>
            <a:r>
              <a:rPr lang="nl-NL" sz="2200" b="1" dirty="0" smtClean="0">
                <a:latin typeface="FlandersArtSans-Regular" panose="00000500000000000000" pitchFamily="2" charset="0"/>
              </a:rPr>
              <a:t>ondertekening vóór de activiteit</a:t>
            </a:r>
            <a:r>
              <a:rPr lang="nl-NL" sz="2200" dirty="0" smtClean="0">
                <a:latin typeface="FlandersArtSans-Regular" panose="00000500000000000000" pitchFamily="2" charset="0"/>
              </a:rPr>
              <a:t>)</a:t>
            </a:r>
          </a:p>
          <a:p>
            <a:pPr marL="914400" lvl="1" indent="-457200">
              <a:buFont typeface="+mj-lt"/>
              <a:buAutoNum type="arabicPeriod"/>
            </a:pPr>
            <a:endParaRPr lang="nl-NL" sz="2200" dirty="0" smtClean="0">
              <a:latin typeface="FlandersArtSans-Regular" panose="00000500000000000000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nl-BE" sz="2200" dirty="0" smtClean="0">
                <a:latin typeface="FlandersArtSans-Regular" panose="00000500000000000000" pitchFamily="2" charset="0"/>
              </a:rPr>
              <a:t>Uiterlijk bij start activiteit: brief aan deelnemer met </a:t>
            </a:r>
            <a:r>
              <a:rPr lang="nl-BE" sz="2200" b="1" dirty="0" smtClean="0">
                <a:latin typeface="FlandersArtSans-Regular" panose="00000500000000000000" pitchFamily="2" charset="0"/>
              </a:rPr>
              <a:t>waard</a:t>
            </a:r>
            <a:r>
              <a:rPr lang="nl-BE" sz="2200" dirty="0" smtClean="0">
                <a:latin typeface="FlandersArtSans-Regular" panose="00000500000000000000" pitchFamily="2" charset="0"/>
              </a:rPr>
              <a:t>e </a:t>
            </a:r>
            <a:r>
              <a:rPr lang="nl-BE" sz="2200" b="1" dirty="0" smtClean="0">
                <a:latin typeface="FlandersArtSans-Regular" panose="00000500000000000000" pitchFamily="2" charset="0"/>
              </a:rPr>
              <a:t>activiteit</a:t>
            </a:r>
            <a:r>
              <a:rPr lang="nl-BE" sz="2200" dirty="0" smtClean="0">
                <a:latin typeface="FlandersArtSans-Regular" panose="00000500000000000000" pitchFamily="2" charset="0"/>
              </a:rPr>
              <a:t> + aanmerking als de </a:t>
            </a:r>
            <a:r>
              <a:rPr lang="nl-BE" sz="2200" dirty="0" err="1" smtClean="0">
                <a:latin typeface="FlandersArtSans-Regular" panose="00000500000000000000" pitchFamily="2" charset="0"/>
              </a:rPr>
              <a:t>minimis</a:t>
            </a:r>
            <a:r>
              <a:rPr lang="nl-BE" sz="2200" dirty="0" smtClean="0">
                <a:latin typeface="FlandersArtSans-Regular" panose="00000500000000000000" pitchFamily="2" charset="0"/>
              </a:rPr>
              <a:t> steun met verwijzing naar Verordening </a:t>
            </a:r>
            <a:r>
              <a:rPr lang="nl-BE" sz="2200" dirty="0">
                <a:latin typeface="FlandersArtSans-Regular" panose="00000500000000000000" pitchFamily="2" charset="0"/>
              </a:rPr>
              <a:t>Nr. 1407/2013, OJ </a:t>
            </a:r>
            <a:r>
              <a:rPr lang="nl-BE" sz="2200" dirty="0" smtClean="0">
                <a:latin typeface="FlandersArtSans-Regular" panose="00000500000000000000" pitchFamily="2" charset="0"/>
              </a:rPr>
              <a:t>L352/1)</a:t>
            </a:r>
          </a:p>
          <a:p>
            <a:pPr lvl="1"/>
            <a:endParaRPr lang="nl-NL" dirty="0" smtClean="0"/>
          </a:p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51801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Staatssteun: de </a:t>
            </a:r>
            <a:r>
              <a:rPr lang="nl-NL" dirty="0" err="1" smtClean="0"/>
              <a:t>minimis</a:t>
            </a:r>
            <a:endParaRPr lang="nl-NL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891682"/>
          </a:xfrm>
        </p:spPr>
        <p:txBody>
          <a:bodyPr>
            <a:normAutofit/>
          </a:bodyPr>
          <a:lstStyle/>
          <a:p>
            <a:pPr marL="400050"/>
            <a:r>
              <a:rPr lang="nl-BE" sz="2400" dirty="0" smtClean="0">
                <a:latin typeface="FlandersArtSans-Regular" panose="00000500000000000000" pitchFamily="2" charset="0"/>
              </a:rPr>
              <a:t>3-staps schema uit te voeren PER ACTIVITEIT waarvoor de </a:t>
            </a:r>
            <a:r>
              <a:rPr lang="nl-BE" sz="2400" dirty="0" err="1" smtClean="0">
                <a:latin typeface="FlandersArtSans-Regular" panose="00000500000000000000" pitchFamily="2" charset="0"/>
              </a:rPr>
              <a:t>minimis</a:t>
            </a:r>
            <a:r>
              <a:rPr lang="nl-BE" sz="2400" dirty="0" smtClean="0">
                <a:latin typeface="FlandersArtSans-Regular" panose="00000500000000000000" pitchFamily="2" charset="0"/>
              </a:rPr>
              <a:t> gebruikt wordt</a:t>
            </a:r>
          </a:p>
          <a:p>
            <a:pPr marL="57150" indent="0">
              <a:buNone/>
            </a:pPr>
            <a:endParaRPr lang="nl-BE" sz="2400" u="sng" dirty="0" smtClean="0">
              <a:latin typeface="FlandersArtSans-Regular" panose="00000500000000000000" pitchFamily="2" charset="0"/>
            </a:endParaRPr>
          </a:p>
          <a:p>
            <a:pPr marL="400050"/>
            <a:r>
              <a:rPr lang="nl-BE" sz="2400" dirty="0" smtClean="0">
                <a:latin typeface="FlandersArtSans-Regular" panose="00000500000000000000" pitchFamily="2" charset="0"/>
              </a:rPr>
              <a:t>Steeds VOORAFGAAND aan </a:t>
            </a:r>
            <a:r>
              <a:rPr lang="nl-BE" sz="2400" dirty="0">
                <a:latin typeface="FlandersArtSans-Regular" panose="00000500000000000000" pitchFamily="2" charset="0"/>
              </a:rPr>
              <a:t>de </a:t>
            </a:r>
            <a:r>
              <a:rPr lang="nl-BE" sz="2400" dirty="0" smtClean="0">
                <a:latin typeface="FlandersArtSans-Regular" panose="00000500000000000000" pitchFamily="2" charset="0"/>
              </a:rPr>
              <a:t>projectactiviteit</a:t>
            </a:r>
          </a:p>
          <a:p>
            <a:pPr marL="400050"/>
            <a:endParaRPr lang="nl-BE" sz="2400" dirty="0" smtClean="0">
              <a:latin typeface="FlandersArtSans-Regular" panose="00000500000000000000" pitchFamily="2" charset="0"/>
            </a:endParaRPr>
          </a:p>
          <a:p>
            <a:pPr marL="400050"/>
            <a:r>
              <a:rPr lang="nl-BE" sz="2400" dirty="0" smtClean="0">
                <a:latin typeface="FlandersArtSans-Regular" panose="00000500000000000000" pitchFamily="2" charset="0"/>
              </a:rPr>
              <a:t>GEEN aanpassingen ex post indien kostprijs activiteit in realiteit afwijkt van de raming</a:t>
            </a:r>
          </a:p>
          <a:p>
            <a:pPr marL="400050"/>
            <a:endParaRPr lang="nl-BE" sz="2400" dirty="0" smtClean="0">
              <a:latin typeface="FlandersArtSans-Regular" panose="00000500000000000000" pitchFamily="2" charset="0"/>
            </a:endParaRPr>
          </a:p>
          <a:p>
            <a:pPr marL="400050"/>
            <a:r>
              <a:rPr lang="nl-NL" sz="2400" dirty="0" smtClean="0">
                <a:latin typeface="FlandersArtSans-Regular" panose="00000500000000000000" pitchFamily="2" charset="0"/>
              </a:rPr>
              <a:t>De </a:t>
            </a:r>
            <a:r>
              <a:rPr lang="nl-NL" sz="2400" dirty="0" err="1" smtClean="0">
                <a:latin typeface="FlandersArtSans-Regular" panose="00000500000000000000" pitchFamily="2" charset="0"/>
              </a:rPr>
              <a:t>minimis</a:t>
            </a:r>
            <a:r>
              <a:rPr lang="nl-NL" sz="2400" dirty="0" smtClean="0">
                <a:latin typeface="FlandersArtSans-Regular" panose="00000500000000000000" pitchFamily="2" charset="0"/>
              </a:rPr>
              <a:t> verklaringen steeds toevoegen aan de projectrapportering (geen prijsberekeningen meesturen!)</a:t>
            </a:r>
            <a:endParaRPr lang="nl-NL" sz="2400" dirty="0" smtClean="0"/>
          </a:p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2080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Staatssteun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2600" b="1" dirty="0" smtClean="0">
                <a:latin typeface="FlandersArtSans-Regular" panose="00000500000000000000" pitchFamily="2" charset="0"/>
              </a:rPr>
              <a:t>Alle staatssteuninfo </a:t>
            </a:r>
            <a:r>
              <a:rPr lang="nl-NL" sz="2600" dirty="0" smtClean="0">
                <a:latin typeface="FlandersArtSans-Regular" panose="00000500000000000000" pitchFamily="2" charset="0"/>
              </a:rPr>
              <a:t>op: </a:t>
            </a:r>
            <a:r>
              <a:rPr lang="nl-NL" sz="2600" dirty="0" smtClean="0">
                <a:latin typeface="FlandersArtSans-Regular" panose="00000500000000000000" pitchFamily="2" charset="0"/>
                <a:hlinkClick r:id="rId3"/>
              </a:rPr>
              <a:t>www.efro.be</a:t>
            </a:r>
            <a:r>
              <a:rPr lang="nl-NL" sz="2600" dirty="0" smtClean="0">
                <a:latin typeface="FlandersArtSans-Regular" panose="00000500000000000000" pitchFamily="2" charset="0"/>
              </a:rPr>
              <a:t>, </a:t>
            </a:r>
            <a:r>
              <a:rPr lang="nl-NL" sz="2600" dirty="0">
                <a:latin typeface="FlandersArtSans-Regular" panose="00000500000000000000" pitchFamily="2" charset="0"/>
              </a:rPr>
              <a:t>luik </a:t>
            </a:r>
            <a:r>
              <a:rPr lang="nl-NL" sz="2600" dirty="0" smtClean="0">
                <a:latin typeface="FlandersArtSans-Regular" panose="00000500000000000000" pitchFamily="2" charset="0"/>
              </a:rPr>
              <a:t>staatssteun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FlandersArtSans-Regular" panose="00000500000000000000" pitchFamily="2" charset="0"/>
              </a:rPr>
              <a:t>Nuttige handleidingen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FlandersArtSans-Regular" panose="00000500000000000000" pitchFamily="2" charset="0"/>
              </a:rPr>
              <a:t>Alle relevante juridische teksten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FlandersArtSans-Regular" panose="00000500000000000000" pitchFamily="2" charset="0"/>
              </a:rPr>
              <a:t>Modelformulieren (vb. de </a:t>
            </a:r>
            <a:r>
              <a:rPr lang="nl-NL" sz="2600" dirty="0" err="1" smtClean="0">
                <a:latin typeface="FlandersArtSans-Regular" panose="00000500000000000000" pitchFamily="2" charset="0"/>
              </a:rPr>
              <a:t>minimis</a:t>
            </a:r>
            <a:r>
              <a:rPr lang="nl-NL" sz="2600" dirty="0" smtClean="0">
                <a:latin typeface="FlandersArtSans-Regular" panose="00000500000000000000" pitchFamily="2" charset="0"/>
              </a:rPr>
              <a:t>)</a:t>
            </a:r>
          </a:p>
          <a:p>
            <a:pPr marL="0" indent="0">
              <a:buNone/>
            </a:pPr>
            <a:endParaRPr lang="nl-NL" sz="2600" dirty="0">
              <a:latin typeface="FlandersArtSans-Regular" panose="00000500000000000000" pitchFamily="2" charset="0"/>
            </a:endParaRPr>
          </a:p>
          <a:p>
            <a:r>
              <a:rPr lang="nl-NL" sz="2600" b="1" u="sng" dirty="0" smtClean="0">
                <a:latin typeface="FlandersArtSans-Regular" panose="00000500000000000000" pitchFamily="2" charset="0"/>
              </a:rPr>
              <a:t>Gouden regel</a:t>
            </a:r>
            <a:r>
              <a:rPr lang="nl-NL" sz="2600" dirty="0" smtClean="0">
                <a:latin typeface="FlandersArtSans-Regular" panose="00000500000000000000" pitchFamily="2" charset="0"/>
              </a:rPr>
              <a:t>: bij twijfel contacteer steeds het programmasecretariaat </a:t>
            </a:r>
          </a:p>
          <a:p>
            <a:pPr marL="457200" lvl="1" indent="0">
              <a:buNone/>
            </a:pPr>
            <a:endParaRPr lang="nl-NL" dirty="0" smtClean="0"/>
          </a:p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2034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ChangeArrowheads="1"/>
          </p:cNvSpPr>
          <p:nvPr/>
        </p:nvSpPr>
        <p:spPr bwMode="auto">
          <a:xfrm>
            <a:off x="685800" y="609600"/>
            <a:ext cx="7772400" cy="469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nl-BE" sz="4000" b="1" dirty="0">
              <a:solidFill>
                <a:srgbClr val="003399"/>
              </a:solidFill>
              <a:latin typeface="Verdana" panose="020B0604030504040204" pitchFamily="34" charset="0"/>
            </a:endParaRPr>
          </a:p>
          <a:p>
            <a:pPr algn="ctr"/>
            <a:r>
              <a:rPr lang="nl-BE" sz="4000" dirty="0" smtClean="0">
                <a:solidFill>
                  <a:srgbClr val="003399"/>
                </a:solidFill>
                <a:latin typeface="Verdana" panose="020B0604030504040204" pitchFamily="34" charset="0"/>
              </a:rPr>
              <a:t>inhoud</a:t>
            </a:r>
            <a:endParaRPr lang="nl-NL" sz="4000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  <p:sp>
        <p:nvSpPr>
          <p:cNvPr id="4099" name="Rectangle 15"/>
          <p:cNvSpPr>
            <a:spLocks noChangeArrowheads="1"/>
          </p:cNvSpPr>
          <p:nvPr/>
        </p:nvSpPr>
        <p:spPr bwMode="auto">
          <a:xfrm>
            <a:off x="539750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nl-BE" b="1" dirty="0">
                <a:solidFill>
                  <a:srgbClr val="0033CC"/>
                </a:solidFill>
                <a:latin typeface="Verdana" panose="020B0604030504040204" pitchFamily="34" charset="0"/>
              </a:rPr>
              <a:t>	</a:t>
            </a:r>
            <a:endParaRPr lang="nl-NL" b="1" dirty="0">
              <a:latin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1.3 Begeleidingscomité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16" y="1268760"/>
            <a:ext cx="6205780" cy="4969569"/>
          </a:xfrm>
        </p:spPr>
      </p:pic>
    </p:spTree>
    <p:extLst>
      <p:ext uri="{BB962C8B-B14F-4D97-AF65-F5344CB8AC3E}">
        <p14:creationId xmlns:p14="http://schemas.microsoft.com/office/powerpoint/2010/main" val="305556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Begeleidingscomité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>
              <a:spcBef>
                <a:spcPct val="50000"/>
              </a:spcBef>
            </a:pPr>
            <a:r>
              <a:rPr lang="nl-BE" sz="5300" dirty="0" smtClean="0">
                <a:latin typeface="FlandersArtSans-Regular" panose="00000500000000000000" pitchFamily="2" charset="0"/>
              </a:rPr>
              <a:t>Rol: advies </a:t>
            </a:r>
            <a:r>
              <a:rPr lang="nl-BE" sz="5300" dirty="0">
                <a:latin typeface="FlandersArtSans-Regular" panose="00000500000000000000" pitchFamily="2" charset="0"/>
              </a:rPr>
              <a:t>en begeleiding </a:t>
            </a:r>
            <a:r>
              <a:rPr lang="nl-BE" sz="5300" dirty="0" smtClean="0">
                <a:latin typeface="FlandersArtSans-Regular" panose="00000500000000000000" pitchFamily="2" charset="0"/>
              </a:rPr>
              <a:t>bij uitvoering EFRO-project.</a:t>
            </a:r>
          </a:p>
          <a:p>
            <a:pPr>
              <a:spcBef>
                <a:spcPct val="50000"/>
              </a:spcBef>
            </a:pPr>
            <a:r>
              <a:rPr lang="nl-BE" sz="5300" dirty="0">
                <a:latin typeface="FlandersArtSans-Regular" panose="00000500000000000000" pitchFamily="2" charset="0"/>
              </a:rPr>
              <a:t>Samenstelling: 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nl-BE" sz="4700" dirty="0" smtClean="0">
                <a:latin typeface="FlandersArtSans-Regular" panose="00000500000000000000" pitchFamily="2" charset="0"/>
              </a:rPr>
              <a:t>Promotor </a:t>
            </a:r>
            <a:r>
              <a:rPr lang="nl-BE" sz="4700" dirty="0">
                <a:latin typeface="FlandersArtSans-Regular" panose="00000500000000000000" pitchFamily="2" charset="0"/>
              </a:rPr>
              <a:t>(</a:t>
            </a:r>
            <a:r>
              <a:rPr lang="nl-BE" sz="4700" dirty="0" smtClean="0">
                <a:latin typeface="FlandersArtSans-Regular" panose="00000500000000000000" pitchFamily="2" charset="0"/>
              </a:rPr>
              <a:t>projectverantwoordelijke en </a:t>
            </a:r>
            <a:r>
              <a:rPr lang="nl-BE" sz="4700" dirty="0">
                <a:latin typeface="FlandersArtSans-Regular" panose="00000500000000000000" pitchFamily="2" charset="0"/>
              </a:rPr>
              <a:t>financieel verantwoordelijke)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nl-BE" sz="4700" dirty="0" smtClean="0">
                <a:latin typeface="FlandersArtSans-Regular" panose="00000500000000000000" pitchFamily="2" charset="0"/>
              </a:rPr>
              <a:t>Alle copromotoren</a:t>
            </a:r>
            <a:endParaRPr lang="nl-BE" sz="4700" dirty="0">
              <a:latin typeface="FlandersArtSans-Regular" panose="00000500000000000000" pitchFamily="2" charset="0"/>
            </a:endParaRP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nl-BE" sz="4700" dirty="0" smtClean="0">
                <a:latin typeface="FlandersArtSans-Regular" panose="00000500000000000000" pitchFamily="2" charset="0"/>
              </a:rPr>
              <a:t>EFRO-contactpunt</a:t>
            </a:r>
            <a:endParaRPr lang="nl-BE" sz="4700" dirty="0">
              <a:latin typeface="FlandersArtSans-Regular" panose="00000500000000000000" pitchFamily="2" charset="0"/>
            </a:endParaRP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nl-BE" sz="4700" dirty="0" smtClean="0">
                <a:latin typeface="FlandersArtSans-Regular" panose="00000500000000000000" pitchFamily="2" charset="0"/>
              </a:rPr>
              <a:t>Centraal </a:t>
            </a:r>
            <a:r>
              <a:rPr lang="nl-BE" sz="4700" dirty="0">
                <a:latin typeface="FlandersArtSans-Regular" panose="00000500000000000000" pitchFamily="2" charset="0"/>
              </a:rPr>
              <a:t>programmasecretariaat </a:t>
            </a:r>
            <a:r>
              <a:rPr lang="nl-BE" sz="4700" dirty="0" smtClean="0">
                <a:latin typeface="FlandersArtSans-Regular" panose="00000500000000000000" pitchFamily="2" charset="0"/>
              </a:rPr>
              <a:t>Brussel (facultatief)</a:t>
            </a:r>
            <a:endParaRPr lang="nl-BE" sz="4700" dirty="0">
              <a:latin typeface="FlandersArtSans-Regular" panose="00000500000000000000" pitchFamily="2" charset="0"/>
            </a:endParaRP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nl-BE" sz="4700" dirty="0" smtClean="0">
                <a:latin typeface="FlandersArtSans-Regular" panose="00000500000000000000" pitchFamily="2" charset="0"/>
              </a:rPr>
              <a:t>Managementautoriteit (facultatief)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nl-BE" sz="4700" dirty="0" smtClean="0">
                <a:latin typeface="FlandersArtSans-Regular" panose="00000500000000000000" pitchFamily="2" charset="0"/>
              </a:rPr>
              <a:t>Certificeringsautoriteit (facultatief)</a:t>
            </a:r>
          </a:p>
          <a:p>
            <a:pPr>
              <a:spcBef>
                <a:spcPct val="50000"/>
              </a:spcBef>
            </a:pPr>
            <a:r>
              <a:rPr lang="nl-BE" sz="5200" dirty="0" smtClean="0">
                <a:latin typeface="FlandersArtSans-Regular" panose="00000500000000000000" pitchFamily="2" charset="0"/>
              </a:rPr>
              <a:t>Frequentie: start, halfweg, einde, eventueel ad hoc</a:t>
            </a:r>
            <a:endParaRPr lang="nl-BE" sz="5200" dirty="0">
              <a:latin typeface="FlandersArtSans-Regular" panose="00000500000000000000" pitchFamily="2" charset="0"/>
            </a:endParaRP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nl-BE" sz="4700" dirty="0" smtClean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Begeleidingscomité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nl-BE" sz="2800" dirty="0" smtClean="0">
                <a:latin typeface="FlandersArtSans-Regular" panose="00000500000000000000" pitchFamily="2" charset="0"/>
              </a:rPr>
              <a:t>Taken:</a:t>
            </a:r>
          </a:p>
          <a:p>
            <a:pPr lvl="1">
              <a:spcBef>
                <a:spcPct val="50000"/>
              </a:spcBef>
            </a:pPr>
            <a:r>
              <a:rPr lang="nl-NL" sz="2400" dirty="0" smtClean="0">
                <a:latin typeface="FlandersArtSans-Regular" panose="00000500000000000000" pitchFamily="2" charset="0"/>
              </a:rPr>
              <a:t>Bewaken </a:t>
            </a:r>
            <a:r>
              <a:rPr lang="nl-NL" sz="2400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voortgang &amp; uitvoering </a:t>
            </a:r>
            <a:r>
              <a:rPr lang="nl-NL" sz="2400" dirty="0" smtClean="0">
                <a:latin typeface="FlandersArtSans-Regular" panose="00000500000000000000" pitchFamily="2" charset="0"/>
              </a:rPr>
              <a:t>van </a:t>
            </a:r>
            <a:r>
              <a:rPr lang="nl-NL" sz="2400" dirty="0">
                <a:latin typeface="FlandersArtSans-Regular" panose="00000500000000000000" pitchFamily="2" charset="0"/>
              </a:rPr>
              <a:t>het </a:t>
            </a:r>
            <a:r>
              <a:rPr lang="nl-NL" sz="2400" dirty="0" smtClean="0">
                <a:latin typeface="FlandersArtSans-Regular" panose="00000500000000000000" pitchFamily="2" charset="0"/>
              </a:rPr>
              <a:t>EFRO-project</a:t>
            </a:r>
          </a:p>
          <a:p>
            <a:pPr lvl="1">
              <a:spcBef>
                <a:spcPct val="50000"/>
              </a:spcBef>
            </a:pPr>
            <a:r>
              <a:rPr lang="nl-NL" sz="2400" dirty="0" smtClean="0">
                <a:latin typeface="FlandersArtSans-Regular" panose="00000500000000000000" pitchFamily="2" charset="0"/>
              </a:rPr>
              <a:t>Bijstaan van promotor inzake </a:t>
            </a:r>
            <a:r>
              <a:rPr lang="nl-NL" sz="2400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technisch-administratieve</a:t>
            </a:r>
            <a:r>
              <a:rPr lang="nl-NL" sz="24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, inhoudelijke en financiële follow-up </a:t>
            </a:r>
            <a:r>
              <a:rPr lang="nl-NL" sz="2400" dirty="0">
                <a:latin typeface="FlandersArtSans-Regular" panose="00000500000000000000" pitchFamily="2" charset="0"/>
              </a:rPr>
              <a:t>(EFRO-contract, projectadministratie, indicatoren, rapportageverplichtingen, termijnen, subsidiabele uitgaven, controletraject, projectwijzigingen, E-loket, </a:t>
            </a:r>
            <a:r>
              <a:rPr lang="nl-NL" sz="2400" dirty="0" smtClean="0">
                <a:latin typeface="FlandersArtSans-Regular" panose="00000500000000000000" pitchFamily="2" charset="0"/>
              </a:rPr>
              <a:t>…)</a:t>
            </a:r>
          </a:p>
          <a:p>
            <a:pPr lvl="1">
              <a:spcBef>
                <a:spcPct val="50000"/>
              </a:spcBef>
            </a:pPr>
            <a:r>
              <a:rPr lang="nl-BE" sz="2400" dirty="0">
                <a:latin typeface="FlandersArtSans-Regular" panose="00000500000000000000" pitchFamily="2" charset="0"/>
              </a:rPr>
              <a:t>Goedkeuren van </a:t>
            </a:r>
            <a:r>
              <a:rPr lang="nl-BE" sz="24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kleine wijzigingen</a:t>
            </a:r>
          </a:p>
          <a:p>
            <a:pPr lvl="1">
              <a:spcBef>
                <a:spcPct val="50000"/>
              </a:spcBef>
            </a:pPr>
            <a:r>
              <a:rPr lang="nl-NL" sz="2400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Voorbereiden </a:t>
            </a:r>
            <a:r>
              <a:rPr lang="nl-NL" sz="24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van grote wijzigingen </a:t>
            </a:r>
            <a:r>
              <a:rPr lang="nl-NL" sz="2400" dirty="0">
                <a:latin typeface="FlandersArtSans-Regular" panose="00000500000000000000" pitchFamily="2" charset="0"/>
              </a:rPr>
              <a:t>goed te keuren door de Managementautoriteit</a:t>
            </a:r>
            <a:endParaRPr lang="nl-BE" sz="2400" dirty="0">
              <a:latin typeface="FlandersArtSans-Regular" panose="00000500000000000000" pitchFamily="2" charset="0"/>
            </a:endParaRPr>
          </a:p>
          <a:p>
            <a:pPr lvl="1">
              <a:spcBef>
                <a:spcPct val="50000"/>
              </a:spcBef>
            </a:pPr>
            <a:endParaRPr lang="nl-NL" sz="2400" dirty="0" smtClean="0">
              <a:latin typeface="FlandersArtSans-Regular" panose="00000500000000000000" pitchFamily="2" charset="0"/>
            </a:endParaRPr>
          </a:p>
          <a:p>
            <a:pPr lvl="1">
              <a:spcBef>
                <a:spcPct val="50000"/>
              </a:spcBef>
            </a:pPr>
            <a:endParaRPr lang="nl-NL" sz="2400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Begeleidingscomité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50000"/>
              </a:spcBef>
            </a:pPr>
            <a:r>
              <a:rPr lang="nl-BE" sz="2800" dirty="0" smtClean="0">
                <a:latin typeface="FlandersArtSans-Regular" panose="00000500000000000000" pitchFamily="2" charset="0"/>
              </a:rPr>
              <a:t>Kleine wijzigingen:</a:t>
            </a:r>
          </a:p>
          <a:p>
            <a:pPr lvl="2"/>
            <a:endParaRPr lang="nl-NL" sz="2200" dirty="0" smtClean="0">
              <a:latin typeface="FlandersArtSans-Regular" panose="00000500000000000000" pitchFamily="2" charset="0"/>
            </a:endParaRPr>
          </a:p>
          <a:p>
            <a:pPr lvl="2"/>
            <a:r>
              <a:rPr lang="nl-NL" dirty="0" smtClean="0">
                <a:latin typeface="FlandersArtSans-Regular" panose="00000500000000000000" pitchFamily="2" charset="0"/>
              </a:rPr>
              <a:t>verschuivingen </a:t>
            </a:r>
            <a:r>
              <a:rPr lang="nl-NL" dirty="0">
                <a:latin typeface="FlandersArtSans-Regular" panose="00000500000000000000" pitchFamily="2" charset="0"/>
              </a:rPr>
              <a:t>tussen </a:t>
            </a:r>
            <a:r>
              <a:rPr lang="nl-NL" dirty="0" smtClean="0">
                <a:latin typeface="FlandersArtSans-Regular" panose="00000500000000000000" pitchFamily="2" charset="0"/>
              </a:rPr>
              <a:t>kostenrubrieken </a:t>
            </a:r>
            <a:r>
              <a:rPr lang="nl-NL" dirty="0">
                <a:latin typeface="FlandersArtSans-Regular" panose="00000500000000000000" pitchFamily="2" charset="0"/>
              </a:rPr>
              <a:t>voor niet meer dan 25% van het oorspronkelijke totale </a:t>
            </a:r>
            <a:r>
              <a:rPr lang="nl-NL" dirty="0" smtClean="0">
                <a:latin typeface="FlandersArtSans-Regular" panose="00000500000000000000" pitchFamily="2" charset="0"/>
              </a:rPr>
              <a:t>budget       (som wijzigingen)</a:t>
            </a:r>
          </a:p>
          <a:p>
            <a:pPr lvl="2"/>
            <a:endParaRPr lang="nl-BE" dirty="0">
              <a:latin typeface="FlandersArtSans-Regular" panose="00000500000000000000" pitchFamily="2" charset="0"/>
            </a:endParaRPr>
          </a:p>
          <a:p>
            <a:pPr lvl="2"/>
            <a:r>
              <a:rPr lang="nl-NL" dirty="0">
                <a:latin typeface="FlandersArtSans-Regular" panose="00000500000000000000" pitchFamily="2" charset="0"/>
              </a:rPr>
              <a:t>bijsturen van acties (incl. communicatieacties</a:t>
            </a:r>
            <a:r>
              <a:rPr lang="nl-NL" dirty="0" smtClean="0">
                <a:latin typeface="FlandersArtSans-Regular" panose="00000500000000000000" pitchFamily="2" charset="0"/>
              </a:rPr>
              <a:t>)</a:t>
            </a:r>
            <a:endParaRPr lang="nl-BE" dirty="0">
              <a:latin typeface="FlandersArtSans-Regular" panose="00000500000000000000" pitchFamily="2" charset="0"/>
            </a:endParaRPr>
          </a:p>
          <a:p>
            <a:pPr lvl="2"/>
            <a:endParaRPr lang="nl-NL" dirty="0" smtClean="0">
              <a:latin typeface="FlandersArtSans-Regular" panose="00000500000000000000" pitchFamily="2" charset="0"/>
            </a:endParaRPr>
          </a:p>
          <a:p>
            <a:pPr lvl="2"/>
            <a:r>
              <a:rPr lang="nl-NL" dirty="0" smtClean="0">
                <a:latin typeface="FlandersArtSans-Regular" panose="00000500000000000000" pitchFamily="2" charset="0"/>
              </a:rPr>
              <a:t>bijsturen </a:t>
            </a:r>
            <a:r>
              <a:rPr lang="nl-NL" dirty="0">
                <a:latin typeface="FlandersArtSans-Regular" panose="00000500000000000000" pitchFamily="2" charset="0"/>
              </a:rPr>
              <a:t>van </a:t>
            </a:r>
            <a:r>
              <a:rPr lang="nl-NL" dirty="0" smtClean="0">
                <a:latin typeface="FlandersArtSans-Regular" panose="00000500000000000000" pitchFamily="2" charset="0"/>
              </a:rPr>
              <a:t>indicatoren</a:t>
            </a:r>
            <a:endParaRPr lang="nl-BE" dirty="0">
              <a:latin typeface="FlandersArtSans-Regular" panose="00000500000000000000" pitchFamily="2" charset="0"/>
            </a:endParaRPr>
          </a:p>
          <a:p>
            <a:pPr lvl="2"/>
            <a:endParaRPr lang="nl-NL" dirty="0" smtClean="0">
              <a:latin typeface="FlandersArtSans-Regular" panose="00000500000000000000" pitchFamily="2" charset="0"/>
            </a:endParaRPr>
          </a:p>
          <a:p>
            <a:pPr lvl="2"/>
            <a:r>
              <a:rPr lang="nl-NL" dirty="0" smtClean="0">
                <a:latin typeface="FlandersArtSans-Regular" panose="00000500000000000000" pitchFamily="2" charset="0"/>
              </a:rPr>
              <a:t>projectverlengingen tot maximaal 3 maand</a:t>
            </a:r>
            <a:endParaRPr lang="nl-BE" dirty="0">
              <a:latin typeface="FlandersArtSans-Regular" panose="00000500000000000000" pitchFamily="2" charset="0"/>
            </a:endParaRPr>
          </a:p>
          <a:p>
            <a:pPr lvl="1">
              <a:spcBef>
                <a:spcPct val="50000"/>
              </a:spcBef>
            </a:pPr>
            <a:endParaRPr lang="nl-NL" sz="2400" dirty="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50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664"/>
            <a:ext cx="7772400" cy="874713"/>
          </a:xfrm>
        </p:spPr>
        <p:txBody>
          <a:bodyPr/>
          <a:lstStyle/>
          <a:p>
            <a:pPr eaLnBrk="1" hangingPunct="1"/>
            <a:r>
              <a:rPr lang="nl-NL" dirty="0" smtClean="0"/>
              <a:t>25%-regel versus 10%-regel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00" y="1412776"/>
            <a:ext cx="7772400" cy="4608537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nl-NL" sz="2600" dirty="0" smtClean="0">
              <a:latin typeface="FlandersArtSans-Regular" panose="00000500000000000000" pitchFamily="2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sz="500" dirty="0" smtClean="0"/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/>
          </p:nvPr>
        </p:nvGraphicFramePr>
        <p:xfrm>
          <a:off x="467544" y="1279379"/>
          <a:ext cx="8424936" cy="4471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2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787">
                <a:tc>
                  <a:txBody>
                    <a:bodyPr/>
                    <a:lstStyle/>
                    <a:p>
                      <a:r>
                        <a:rPr lang="nl-BE" dirty="0" smtClean="0"/>
                        <a:t>25%-regel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10%-regel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 smtClean="0"/>
                        <a:t>Wijziging van</a:t>
                      </a:r>
                      <a:r>
                        <a:rPr lang="nl-BE" baseline="0" dirty="0" smtClean="0"/>
                        <a:t> de </a:t>
                      </a:r>
                      <a:r>
                        <a:rPr lang="nl-BE" dirty="0" smtClean="0"/>
                        <a:t>goedkeuring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Flexibiliteit binnen de goedkeuring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 smtClean="0"/>
                        <a:t>Verschuiven tot 25% van totale</a:t>
                      </a:r>
                      <a:r>
                        <a:rPr lang="nl-BE" baseline="0" dirty="0" smtClean="0"/>
                        <a:t> projectkost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Aanvaarden tot 10% bovenop rubriektotaal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 smtClean="0"/>
                        <a:t>Binnen initieel</a:t>
                      </a:r>
                      <a:r>
                        <a:rPr lang="nl-BE" baseline="0" dirty="0" smtClean="0"/>
                        <a:t> budget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Tot max. 10% bovenop initieel budget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 smtClean="0"/>
                        <a:t>EFRO-steun blijft</a:t>
                      </a:r>
                      <a:r>
                        <a:rPr lang="nl-BE" baseline="0" dirty="0" smtClean="0"/>
                        <a:t> behouden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EFRO-steun blijft behouden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 smtClean="0"/>
                        <a:t>Aanvraag door promotor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Geen aanvraag</a:t>
                      </a:r>
                      <a:r>
                        <a:rPr lang="nl-BE" baseline="0" dirty="0" smtClean="0"/>
                        <a:t> nodig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 smtClean="0"/>
                        <a:t>Goedkeuring door BC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Toegepast door dossierbehandelaar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 smtClean="0"/>
                        <a:t>Alle rubrieken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Niet op personeel en overhead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6787">
                <a:tc>
                  <a:txBody>
                    <a:bodyPr/>
                    <a:lstStyle/>
                    <a:p>
                      <a:r>
                        <a:rPr lang="nl-BE" dirty="0" smtClean="0"/>
                        <a:t>10%-regel</a:t>
                      </a:r>
                      <a:r>
                        <a:rPr lang="nl-BE" baseline="0" dirty="0" smtClean="0"/>
                        <a:t> blijft mogelijk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25%-regel blijft mogelijk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52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0768"/>
            <a:ext cx="5328592" cy="5328592"/>
          </a:xfrm>
        </p:spPr>
      </p:pic>
      <p:sp>
        <p:nvSpPr>
          <p:cNvPr id="2" name="Rechthoek 1"/>
          <p:cNvSpPr/>
          <p:nvPr/>
        </p:nvSpPr>
        <p:spPr>
          <a:xfrm>
            <a:off x="2843808" y="404664"/>
            <a:ext cx="2255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>
                <a:solidFill>
                  <a:srgbClr val="1F497D"/>
                </a:solidFill>
                <a:latin typeface="FlandersArtSans-Bold" panose="00000800000000000000" pitchFamily="2" charset="0"/>
                <a:ea typeface="+mj-ea"/>
                <a:cs typeface="+mj-cs"/>
              </a:rPr>
              <a:t>1.4 Valkuilen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233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93" y="1417638"/>
            <a:ext cx="8352138" cy="3745816"/>
          </a:xfrm>
        </p:spPr>
      </p:pic>
      <p:sp>
        <p:nvSpPr>
          <p:cNvPr id="2" name="Rechthoek 1"/>
          <p:cNvSpPr/>
          <p:nvPr/>
        </p:nvSpPr>
        <p:spPr>
          <a:xfrm>
            <a:off x="2627784" y="476672"/>
            <a:ext cx="3693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>
                <a:solidFill>
                  <a:srgbClr val="1F497D"/>
                </a:solidFill>
                <a:latin typeface="FlandersArtSans-Bold" panose="00000800000000000000" pitchFamily="2" charset="0"/>
                <a:ea typeface="+mj-ea"/>
                <a:cs typeface="+mj-cs"/>
              </a:rPr>
              <a:t>1.1 Controlestructuur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9897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1.4 Valkuilen</a:t>
            </a:r>
          </a:p>
        </p:txBody>
      </p:sp>
      <p:sp>
        <p:nvSpPr>
          <p:cNvPr id="5123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457200"/>
            <a:r>
              <a:rPr lang="nl-NL" sz="2600" dirty="0" smtClean="0">
                <a:latin typeface="FlandersArtSans-Regular" panose="00000500000000000000" pitchFamily="2" charset="0"/>
              </a:rPr>
              <a:t>Zwak auditspoor (ex post </a:t>
            </a:r>
            <a:r>
              <a:rPr lang="nl-NL" sz="2600" dirty="0" err="1" smtClean="0">
                <a:latin typeface="FlandersArtSans-Regular" panose="00000500000000000000" pitchFamily="2" charset="0"/>
              </a:rPr>
              <a:t>ipv</a:t>
            </a:r>
            <a:r>
              <a:rPr lang="nl-NL" sz="2600" dirty="0" smtClean="0">
                <a:latin typeface="FlandersArtSans-Regular" panose="00000500000000000000" pitchFamily="2" charset="0"/>
              </a:rPr>
              <a:t> ex ante)</a:t>
            </a:r>
          </a:p>
          <a:p>
            <a:pPr marL="514350" indent="-457200"/>
            <a:r>
              <a:rPr lang="nl-NL" sz="2600" dirty="0" smtClean="0">
                <a:latin typeface="FlandersArtSans-Regular" panose="00000500000000000000" pitchFamily="2" charset="0"/>
              </a:rPr>
              <a:t>Onduidelijke/onjuiste </a:t>
            </a:r>
            <a:r>
              <a:rPr lang="nl-NL" sz="2600" dirty="0">
                <a:latin typeface="FlandersArtSans-Regular" panose="00000500000000000000" pitchFamily="2" charset="0"/>
              </a:rPr>
              <a:t>link met </a:t>
            </a:r>
            <a:r>
              <a:rPr lang="nl-NL" sz="2600" dirty="0" smtClean="0">
                <a:latin typeface="FlandersArtSans-Regular" panose="00000500000000000000" pitchFamily="2" charset="0"/>
              </a:rPr>
              <a:t>EFRO-project (gesplitste </a:t>
            </a:r>
            <a:r>
              <a:rPr lang="nl-NL" sz="2600" dirty="0">
                <a:latin typeface="FlandersArtSans-Regular" panose="00000500000000000000" pitchFamily="2" charset="0"/>
              </a:rPr>
              <a:t>facturatie versus </a:t>
            </a:r>
            <a:r>
              <a:rPr lang="nl-NL" sz="2600" dirty="0" smtClean="0">
                <a:latin typeface="FlandersArtSans-Regular" panose="00000500000000000000" pitchFamily="2" charset="0"/>
              </a:rPr>
              <a:t>verdeelsleutel)</a:t>
            </a:r>
            <a:endParaRPr lang="nl-NL" sz="2600" dirty="0">
              <a:latin typeface="FlandersArtSans-Regular" panose="00000500000000000000" pitchFamily="2" charset="0"/>
            </a:endParaRPr>
          </a:p>
          <a:p>
            <a:pPr marL="514350" indent="-457200"/>
            <a:r>
              <a:rPr lang="nl-NL" sz="2600" dirty="0" smtClean="0">
                <a:latin typeface="FlandersArtSans-Regular" panose="00000500000000000000" pitchFamily="2" charset="0"/>
              </a:rPr>
              <a:t>Zwakke </a:t>
            </a:r>
            <a:r>
              <a:rPr lang="nl-NL" sz="2600" dirty="0">
                <a:latin typeface="FlandersArtSans-Regular" panose="00000500000000000000" pitchFamily="2" charset="0"/>
              </a:rPr>
              <a:t>interne controlestructuur</a:t>
            </a:r>
          </a:p>
          <a:p>
            <a:pPr marL="514350" indent="-457200"/>
            <a:r>
              <a:rPr lang="nl-NL" sz="2600" dirty="0">
                <a:latin typeface="FlandersArtSans-Regular" panose="00000500000000000000" pitchFamily="2" charset="0"/>
              </a:rPr>
              <a:t>Gebrek aan communicatie binnen project</a:t>
            </a:r>
          </a:p>
          <a:p>
            <a:pPr marL="514350" indent="-457200"/>
            <a:r>
              <a:rPr lang="nl-NL" sz="2600" dirty="0" smtClean="0">
                <a:latin typeface="FlandersArtSans-Regular" panose="00000500000000000000" pitchFamily="2" charset="0"/>
              </a:rPr>
              <a:t>Geen/onjuiste inschatting van impact van projectwijzigingen</a:t>
            </a:r>
          </a:p>
          <a:p>
            <a:pPr marL="514350" indent="-457200"/>
            <a:r>
              <a:rPr lang="nl-NL" sz="2600" dirty="0" smtClean="0">
                <a:latin typeface="FlandersArtSans-Regular" panose="00000500000000000000" pitchFamily="2" charset="0"/>
              </a:rPr>
              <a:t>BTW wijzigingen</a:t>
            </a:r>
          </a:p>
          <a:p>
            <a:pPr marL="514350" indent="-457200"/>
            <a:r>
              <a:rPr lang="nl-NL" sz="2600" dirty="0" smtClean="0">
                <a:latin typeface="FlandersArtSans-Regular" panose="00000500000000000000" pitchFamily="2" charset="0"/>
              </a:rPr>
              <a:t>Overheidsopdrachten (ramingen, </a:t>
            </a:r>
            <a:r>
              <a:rPr lang="nl-NL" sz="2600" dirty="0" err="1" smtClean="0">
                <a:latin typeface="FlandersArtSans-Regular" panose="00000500000000000000" pitchFamily="2" charset="0"/>
              </a:rPr>
              <a:t>meerwerken</a:t>
            </a:r>
            <a:r>
              <a:rPr lang="nl-NL" sz="2600" dirty="0" smtClean="0">
                <a:latin typeface="FlandersArtSans-Regular" panose="00000500000000000000" pitchFamily="2" charset="0"/>
              </a:rPr>
              <a:t>, herhaling/uitbreiding)</a:t>
            </a:r>
          </a:p>
        </p:txBody>
      </p:sp>
    </p:spTree>
    <p:extLst>
      <p:ext uri="{BB962C8B-B14F-4D97-AF65-F5344CB8AC3E}">
        <p14:creationId xmlns:p14="http://schemas.microsoft.com/office/powerpoint/2010/main" val="243831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755650" y="836613"/>
            <a:ext cx="7772400" cy="72072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landersArtSans-Bold" panose="00000800000000000000" pitchFamily="2" charset="0"/>
                <a:ea typeface="+mn-ea"/>
                <a:cs typeface="+mn-cs"/>
              </a:rPr>
              <a:t>Hulp nodig? 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landersArtSans-Bold" panose="00000800000000000000" pitchFamily="2" charset="0"/>
                <a:ea typeface="+mn-ea"/>
                <a:cs typeface="+mn-cs"/>
                <a:sym typeface="Wingdings" panose="05000000000000000000" pitchFamily="2" charset="2"/>
              </a:rPr>
              <a:t/>
            </a:r>
            <a:b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FlandersArtSans-Bold" panose="00000800000000000000" pitchFamily="2" charset="0"/>
                <a:ea typeface="+mn-ea"/>
                <a:cs typeface="+mn-cs"/>
                <a:sym typeface="Wingdings" panose="05000000000000000000" pitchFamily="2" charset="2"/>
              </a:rPr>
            </a:b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landersArtSans-Bold" panose="000008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684213" y="1484313"/>
            <a:ext cx="8280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B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In 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uw project op het tabblad </a:t>
            </a:r>
            <a:r>
              <a:rPr kumimoji="0" lang="nl-B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projectorganisatie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nl-BE" dirty="0">
              <a:solidFill>
                <a:prstClr val="black"/>
              </a:solidFill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lvl="2" indent="-3429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kumimoji="0" lang="nl-B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sym typeface="Wingdings" panose="05000000000000000000" pitchFamily="2" charset="2"/>
              </a:rPr>
              <a:t>Contactpunt</a:t>
            </a:r>
          </a:p>
          <a:p>
            <a:pPr lvl="2" indent="-3429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nl-BE" sz="2000" dirty="0" smtClean="0">
                <a:solidFill>
                  <a:prstClr val="black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Projectbegeleider</a:t>
            </a:r>
          </a:p>
          <a:p>
            <a:pPr lvl="2" indent="-34290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kumimoji="0" lang="nl-B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sym typeface="Wingdings" panose="05000000000000000000" pitchFamily="2" charset="2"/>
              </a:rPr>
              <a:t>Dossierbehandelaar</a:t>
            </a: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34" charset="-128"/>
              <a:cs typeface="+mn-cs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l-B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 Contactinformatie financieel beheerder: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34" charset="-128"/>
              <a:cs typeface="+mn-cs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34" charset="-128"/>
              <a:cs typeface="+mn-cs"/>
              <a:sym typeface="Wingdings" panose="05000000000000000000" pitchFamily="2" charset="2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B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  <a:hlinkClick r:id="rId3"/>
              </a:rPr>
              <a:t>Heidi.minner@vlaio.be</a:t>
            </a:r>
            <a:r>
              <a:rPr kumimoji="0" lang="nl-B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 of</a:t>
            </a:r>
            <a:r>
              <a:rPr kumimoji="0" lang="nl-BE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 0</a:t>
            </a:r>
            <a:r>
              <a:rPr kumimoji="0" lang="nl-B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2 </a:t>
            </a: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553 </a:t>
            </a:r>
            <a:r>
              <a:rPr kumimoji="0" lang="nl-B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  <a:sym typeface="Wingdings" panose="05000000000000000000" pitchFamily="2" charset="2"/>
              </a:rPr>
              <a:t>38 71</a:t>
            </a: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34" charset="-128"/>
              <a:cs typeface="+mn-cs"/>
              <a:sym typeface="Wingdings" panose="05000000000000000000" pitchFamily="2" charset="2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38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ChangeArrowheads="1"/>
          </p:cNvSpPr>
          <p:nvPr/>
        </p:nvSpPr>
        <p:spPr bwMode="auto">
          <a:xfrm>
            <a:off x="685800" y="609600"/>
            <a:ext cx="7772400" cy="469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nl-NL" sz="4000" b="1" dirty="0" smtClean="0">
                <a:solidFill>
                  <a:srgbClr val="003399"/>
                </a:solidFill>
                <a:latin typeface="Verdana" panose="020B0604030504040204" pitchFamily="34" charset="0"/>
              </a:rPr>
              <a:t>2. Rapporten aanmaken en indienen - praktisch</a:t>
            </a:r>
            <a:endParaRPr lang="nl-NL" sz="4000" b="1" dirty="0">
              <a:solidFill>
                <a:srgbClr val="003399"/>
              </a:solidFill>
              <a:latin typeface="Verdana" panose="020B0604030504040204" pitchFamily="34" charset="0"/>
            </a:endParaRPr>
          </a:p>
        </p:txBody>
      </p:sp>
      <p:sp>
        <p:nvSpPr>
          <p:cNvPr id="4099" name="Rectangle 15"/>
          <p:cNvSpPr>
            <a:spLocks noChangeArrowheads="1"/>
          </p:cNvSpPr>
          <p:nvPr/>
        </p:nvSpPr>
        <p:spPr bwMode="auto">
          <a:xfrm>
            <a:off x="539750" y="2246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nl-BE" b="1" dirty="0">
                <a:solidFill>
                  <a:srgbClr val="0033CC"/>
                </a:solidFill>
                <a:latin typeface="Verdana" panose="020B0604030504040204" pitchFamily="34" charset="0"/>
              </a:rPr>
              <a:t>	</a:t>
            </a:r>
            <a:endParaRPr lang="nl-NL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92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ebruikersgegevens\loosro\Documents\Mijn afbeeldingen\screenshots_presentatie_rapportindiening\paper-576384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326313" cy="430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Geen papier</a:t>
            </a:r>
            <a:endParaRPr lang="nl-BE" dirty="0"/>
          </a:p>
        </p:txBody>
      </p:sp>
      <p:grpSp>
        <p:nvGrpSpPr>
          <p:cNvPr id="14" name="Groep 13"/>
          <p:cNvGrpSpPr/>
          <p:nvPr/>
        </p:nvGrpSpPr>
        <p:grpSpPr>
          <a:xfrm>
            <a:off x="2051720" y="1212776"/>
            <a:ext cx="5400000" cy="5400600"/>
            <a:chOff x="2051720" y="1212776"/>
            <a:chExt cx="5400000" cy="5400600"/>
          </a:xfrm>
        </p:grpSpPr>
        <p:cxnSp>
          <p:nvCxnSpPr>
            <p:cNvPr id="15" name="Rechte verbindingslijn 14"/>
            <p:cNvCxnSpPr>
              <a:endCxn id="16" idx="7"/>
            </p:cNvCxnSpPr>
            <p:nvPr/>
          </p:nvCxnSpPr>
          <p:spPr>
            <a:xfrm flipV="1">
              <a:off x="2987524" y="2003676"/>
              <a:ext cx="3673384" cy="3585564"/>
            </a:xfrm>
            <a:prstGeom prst="line">
              <a:avLst/>
            </a:prstGeom>
            <a:ln w="317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ing 15"/>
            <p:cNvSpPr/>
            <p:nvPr/>
          </p:nvSpPr>
          <p:spPr>
            <a:xfrm>
              <a:off x="2051720" y="1212776"/>
              <a:ext cx="5400000" cy="5400600"/>
            </a:xfrm>
            <a:prstGeom prst="donut">
              <a:avLst>
                <a:gd name="adj" fmla="val 508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593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43000"/>
            <a:ext cx="4572000" cy="457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08131" y="1091223"/>
            <a:ext cx="6858000" cy="2387600"/>
          </a:xfrm>
        </p:spPr>
        <p:txBody>
          <a:bodyPr/>
          <a:lstStyle/>
          <a:p>
            <a:r>
              <a:rPr lang="nl-BE" dirty="0" smtClean="0"/>
              <a:t>EFRO E-loket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508131" y="3824776"/>
            <a:ext cx="6858000" cy="1655762"/>
          </a:xfrm>
        </p:spPr>
        <p:txBody>
          <a:bodyPr>
            <a:normAutofit/>
          </a:bodyPr>
          <a:lstStyle/>
          <a:p>
            <a:r>
              <a:rPr lang="nl-BE" sz="4400" dirty="0" smtClean="0"/>
              <a:t>Vanzelfsprekend</a:t>
            </a:r>
            <a:endParaRPr lang="nl-BE" sz="4400" dirty="0"/>
          </a:p>
        </p:txBody>
      </p:sp>
    </p:spTree>
    <p:extLst>
      <p:ext uri="{BB962C8B-B14F-4D97-AF65-F5344CB8AC3E}">
        <p14:creationId xmlns:p14="http://schemas.microsoft.com/office/powerpoint/2010/main" val="47178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75" y="288032"/>
            <a:ext cx="6016261" cy="4509120"/>
          </a:xfrm>
        </p:spPr>
      </p:pic>
      <p:sp>
        <p:nvSpPr>
          <p:cNvPr id="5" name="Ondertitel 2"/>
          <p:cNvSpPr txBox="1">
            <a:spLocks/>
          </p:cNvSpPr>
          <p:nvPr/>
        </p:nvSpPr>
        <p:spPr>
          <a:xfrm>
            <a:off x="1403648" y="5151968"/>
            <a:ext cx="7513054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5400" dirty="0" smtClean="0"/>
              <a:t>EFRO E-loket vanzelfsprekend: feedback welkom !</a:t>
            </a:r>
            <a:endParaRPr lang="nl-BE" sz="5400" dirty="0"/>
          </a:p>
        </p:txBody>
      </p:sp>
    </p:spTree>
    <p:extLst>
      <p:ext uri="{BB962C8B-B14F-4D97-AF65-F5344CB8AC3E}">
        <p14:creationId xmlns:p14="http://schemas.microsoft.com/office/powerpoint/2010/main" val="92270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Algemene tips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b="1" dirty="0" smtClean="0"/>
              <a:t>EFRO E-loket is geen samenwerkingsplatform</a:t>
            </a:r>
            <a:r>
              <a:rPr lang="nl-BE" dirty="0" smtClean="0"/>
              <a:t>: bij tabblad rapportage één persoon tegelijk wijzigen. Andere tabbladen normaal gezien geen probleem. In bij navigeren tussen tabbladen in wijzigmodus worden teksten opgeslagen. Eventueel een oude versie.</a:t>
            </a:r>
            <a:endParaRPr lang="nl-BE" dirty="0"/>
          </a:p>
          <a:p>
            <a:r>
              <a:rPr lang="nl-BE" dirty="0" smtClean="0"/>
              <a:t>Het is best om de </a:t>
            </a:r>
            <a:r>
              <a:rPr lang="nl-BE" b="1" dirty="0" smtClean="0"/>
              <a:t>lange antwoorden niet in het EFRO E-loket aan te maken</a:t>
            </a:r>
            <a:r>
              <a:rPr lang="nl-BE" dirty="0" smtClean="0"/>
              <a:t>. Lange antwoorden maakt u best ergens anders aan en plakt u daarna in antwoordvelden. Bij connectieverlies of time-out zonder tussentijds opslaan is de tekst weg en moet u opnieuw beginnen.</a:t>
            </a:r>
          </a:p>
        </p:txBody>
      </p:sp>
    </p:spTree>
    <p:extLst>
      <p:ext uri="{BB962C8B-B14F-4D97-AF65-F5344CB8AC3E}">
        <p14:creationId xmlns:p14="http://schemas.microsoft.com/office/powerpoint/2010/main" val="34133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Rapporteren over uw project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Rapport aanmaken en inhoud bewerken</a:t>
            </a:r>
          </a:p>
          <a:p>
            <a:r>
              <a:rPr lang="nl-BE" dirty="0" smtClean="0"/>
              <a:t>Rapport indienen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824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</a:rPr>
              <a:t>Rapporten aanmaken en bewerken: schema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1404" y="181477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11526" y="1776374"/>
            <a:ext cx="1722150" cy="55308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Nieuw rapport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aanmaken of bestaand rapport wijzigen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13172" y="184525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AutoShape 35"/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2981046" y="2060842"/>
            <a:ext cx="4321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331404" y="2701431"/>
            <a:ext cx="1788078" cy="7638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geven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‘Rapportering’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03848" y="2708920"/>
            <a:ext cx="1730830" cy="76595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toevoegen 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‘Kosten’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633005" y="3760707"/>
            <a:ext cx="1633392" cy="53790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kosten toe type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personeelskost en kilometerkost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79784" y="3760709"/>
            <a:ext cx="1179372" cy="5379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</a:t>
            </a:r>
            <a:r>
              <a:rPr lang="nl-B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factuur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42"/>
          <p:cNvCxnSpPr>
            <a:cxnSpLocks noChangeShapeType="1"/>
            <a:stCxn id="9" idx="2"/>
            <a:endCxn id="11" idx="0"/>
          </p:cNvCxnSpPr>
          <p:nvPr/>
        </p:nvCxnSpPr>
        <p:spPr bwMode="auto">
          <a:xfrm rot="5400000">
            <a:off x="2876452" y="2567898"/>
            <a:ext cx="285830" cy="20997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4434142" y="3760708"/>
            <a:ext cx="1681057" cy="53790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inkomstenlijnen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 indien nodig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AutoShape 45"/>
          <p:cNvCxnSpPr>
            <a:cxnSpLocks noChangeShapeType="1"/>
            <a:stCxn id="9" idx="2"/>
            <a:endCxn id="13" idx="0"/>
          </p:cNvCxnSpPr>
          <p:nvPr/>
        </p:nvCxnSpPr>
        <p:spPr bwMode="auto">
          <a:xfrm rot="16200000" flipH="1">
            <a:off x="4529053" y="3015089"/>
            <a:ext cx="285829" cy="120540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5019044" y="2705680"/>
            <a:ext cx="1730830" cy="769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en bijlagen toevoegen op tabblad ‘Indicatoren’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AutoShape 35"/>
          <p:cNvCxnSpPr>
            <a:cxnSpLocks noChangeShapeType="1"/>
            <a:stCxn id="6" idx="3"/>
            <a:endCxn id="5" idx="1"/>
          </p:cNvCxnSpPr>
          <p:nvPr/>
        </p:nvCxnSpPr>
        <p:spPr bwMode="auto">
          <a:xfrm flipV="1">
            <a:off x="4279400" y="2052917"/>
            <a:ext cx="432126" cy="7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45"/>
          <p:cNvCxnSpPr>
            <a:cxnSpLocks noChangeShapeType="1"/>
            <a:stCxn id="5" idx="2"/>
            <a:endCxn id="8" idx="0"/>
          </p:cNvCxnSpPr>
          <p:nvPr/>
        </p:nvCxnSpPr>
        <p:spPr bwMode="auto">
          <a:xfrm rot="5400000">
            <a:off x="3713036" y="841866"/>
            <a:ext cx="371972" cy="33471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AutoShape 45"/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4631202" y="1767520"/>
            <a:ext cx="379461" cy="1503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AutoShape 45"/>
          <p:cNvCxnSpPr>
            <a:cxnSpLocks noChangeShapeType="1"/>
            <a:stCxn id="5" idx="2"/>
            <a:endCxn id="15" idx="0"/>
          </p:cNvCxnSpPr>
          <p:nvPr/>
        </p:nvCxnSpPr>
        <p:spPr bwMode="auto">
          <a:xfrm rot="16200000" flipH="1">
            <a:off x="5540420" y="2361640"/>
            <a:ext cx="376221" cy="3118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834240" y="2712413"/>
            <a:ext cx="1188521" cy="76246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Bijlagen toevoegen op tabblad ‘Bewijsstukken’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AutoShape 45"/>
          <p:cNvCxnSpPr>
            <a:cxnSpLocks noChangeShapeType="1"/>
            <a:stCxn id="5" idx="2"/>
            <a:endCxn id="20" idx="0"/>
          </p:cNvCxnSpPr>
          <p:nvPr/>
        </p:nvCxnSpPr>
        <p:spPr bwMode="auto">
          <a:xfrm rot="16200000" flipH="1">
            <a:off x="6309074" y="1592986"/>
            <a:ext cx="382954" cy="185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AutoShape 45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3616568" y="3308012"/>
            <a:ext cx="285828" cy="619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AutoShape 45"/>
          <p:cNvCxnSpPr>
            <a:cxnSpLocks noChangeShapeType="1"/>
            <a:stCxn id="10" idx="2"/>
            <a:endCxn id="24" idx="0"/>
          </p:cNvCxnSpPr>
          <p:nvPr/>
        </p:nvCxnSpPr>
        <p:spPr bwMode="auto">
          <a:xfrm rot="16200000" flipH="1">
            <a:off x="5459688" y="2288627"/>
            <a:ext cx="469851" cy="4489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058579" y="4768466"/>
            <a:ext cx="1761893" cy="82077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/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Kostenlijnen type ‘Overhead’ worden automatisch 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aangemaakt en gewijzigd bij personeelskosten</a:t>
            </a:r>
            <a:endParaRPr lang="nl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1425640" y="4765888"/>
            <a:ext cx="1461170" cy="67933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Bewerk standaarduurtarieven in tabblad personeel van het project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314121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Selecteer juiste  standaarduurtarief voor de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personeelskostenlijn en vul aantal uren in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AutoShape 45"/>
          <p:cNvCxnSpPr>
            <a:cxnSpLocks noChangeShapeType="1"/>
            <a:stCxn id="10" idx="2"/>
            <a:endCxn id="25" idx="0"/>
          </p:cNvCxnSpPr>
          <p:nvPr/>
        </p:nvCxnSpPr>
        <p:spPr bwMode="auto">
          <a:xfrm rot="5400000">
            <a:off x="2569327" y="3885513"/>
            <a:ext cx="467273" cy="12934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AutoShape 45"/>
          <p:cNvCxnSpPr>
            <a:cxnSpLocks noChangeShapeType="1"/>
            <a:stCxn id="10" idx="2"/>
            <a:endCxn id="26" idx="0"/>
          </p:cNvCxnSpPr>
          <p:nvPr/>
        </p:nvCxnSpPr>
        <p:spPr bwMode="auto">
          <a:xfrm rot="16200000" flipH="1">
            <a:off x="3483071" y="4265245"/>
            <a:ext cx="476915" cy="5436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509989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 optioneel prijs per kilometer en aantal kilometers in voor kilometerkosten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AutoShape 45"/>
          <p:cNvCxnSpPr>
            <a:cxnSpLocks noChangeShapeType="1"/>
            <a:stCxn id="10" idx="2"/>
            <a:endCxn id="35" idx="0"/>
          </p:cNvCxnSpPr>
          <p:nvPr/>
        </p:nvCxnSpPr>
        <p:spPr bwMode="auto">
          <a:xfrm rot="16200000" flipH="1">
            <a:off x="4462411" y="3285905"/>
            <a:ext cx="476915" cy="250233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438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7"/>
          <p:cNvSpPr>
            <a:spLocks noChangeArrowheads="1"/>
          </p:cNvSpPr>
          <p:nvPr/>
        </p:nvSpPr>
        <p:spPr bwMode="auto">
          <a:xfrm>
            <a:off x="2784797" y="4296602"/>
            <a:ext cx="3026999" cy="950579"/>
          </a:xfrm>
          <a:prstGeom prst="flowChartDecision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non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Zijn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alle voor E-loket verplichte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elementen aanwezig?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48"/>
          <p:cNvSpPr>
            <a:spLocks noChangeArrowheads="1"/>
          </p:cNvSpPr>
          <p:nvPr/>
        </p:nvSpPr>
        <p:spPr bwMode="auto">
          <a:xfrm>
            <a:off x="1496450" y="5368825"/>
            <a:ext cx="1495769" cy="43053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Rapport is ingediend</a:t>
            </a:r>
            <a:endParaRPr lang="nl-BE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49"/>
          <p:cNvSpPr>
            <a:spLocks noChangeArrowheads="1"/>
          </p:cNvSpPr>
          <p:nvPr/>
        </p:nvSpPr>
        <p:spPr bwMode="auto">
          <a:xfrm>
            <a:off x="5834687" y="5210649"/>
            <a:ext cx="1653560" cy="61341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Foutboodschap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AutoShape 50"/>
          <p:cNvCxnSpPr>
            <a:cxnSpLocks noChangeShapeType="1"/>
            <a:stCxn id="2" idx="1"/>
            <a:endCxn id="3" idx="0"/>
          </p:cNvCxnSpPr>
          <p:nvPr/>
        </p:nvCxnSpPr>
        <p:spPr bwMode="auto">
          <a:xfrm rot="10800000" flipV="1">
            <a:off x="2244335" y="4771891"/>
            <a:ext cx="540462" cy="596933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" name="AutoShape 51"/>
          <p:cNvCxnSpPr>
            <a:cxnSpLocks noChangeShapeType="1"/>
            <a:stCxn id="2" idx="3"/>
            <a:endCxn id="4" idx="0"/>
          </p:cNvCxnSpPr>
          <p:nvPr/>
        </p:nvCxnSpPr>
        <p:spPr bwMode="auto">
          <a:xfrm>
            <a:off x="5811796" y="4771892"/>
            <a:ext cx="849671" cy="438757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" name="Text Box 53"/>
          <p:cNvSpPr txBox="1">
            <a:spLocks noChangeArrowheads="1"/>
          </p:cNvSpPr>
          <p:nvPr/>
        </p:nvSpPr>
        <p:spPr bwMode="auto">
          <a:xfrm>
            <a:off x="2476940" y="4470575"/>
            <a:ext cx="615713" cy="22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77724" tIns="38862" rIns="77724" bIns="38862" upright="1">
            <a:sp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Ja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 Box 54"/>
          <p:cNvSpPr txBox="1">
            <a:spLocks noChangeArrowheads="1"/>
          </p:cNvSpPr>
          <p:nvPr/>
        </p:nvSpPr>
        <p:spPr bwMode="auto">
          <a:xfrm>
            <a:off x="5746286" y="4504717"/>
            <a:ext cx="732024" cy="22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77724" tIns="38862" rIns="77724" bIns="38862" upright="1">
            <a:sp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Nee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6154882" y="2227843"/>
            <a:ext cx="2377557" cy="70327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Klik op knop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‘indienen eindrapport’ of ‘indienen voortgangsrapport’. Eventueel moet u eerst ‘Bewaar’ of ‘Terug’ klikken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69083" y="233341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35093" y="236389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35"/>
          <p:cNvCxnSpPr>
            <a:cxnSpLocks noChangeShapeType="1"/>
          </p:cNvCxnSpPr>
          <p:nvPr/>
        </p:nvCxnSpPr>
        <p:spPr bwMode="auto">
          <a:xfrm>
            <a:off x="3018725" y="2579481"/>
            <a:ext cx="216368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" name="AutoShape 35"/>
          <p:cNvCxnSpPr>
            <a:cxnSpLocks noChangeShapeType="1"/>
          </p:cNvCxnSpPr>
          <p:nvPr/>
        </p:nvCxnSpPr>
        <p:spPr bwMode="auto">
          <a:xfrm>
            <a:off x="4101321" y="2579481"/>
            <a:ext cx="148123" cy="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Rectangle 48"/>
          <p:cNvSpPr>
            <a:spLocks noChangeArrowheads="1"/>
          </p:cNvSpPr>
          <p:nvPr/>
        </p:nvSpPr>
        <p:spPr bwMode="auto">
          <a:xfrm>
            <a:off x="4249444" y="2240868"/>
            <a:ext cx="1658432" cy="67722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Rapport in status ‘in opmaak’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AutoShape 35"/>
          <p:cNvCxnSpPr>
            <a:cxnSpLocks noChangeShapeType="1"/>
          </p:cNvCxnSpPr>
          <p:nvPr/>
        </p:nvCxnSpPr>
        <p:spPr bwMode="auto">
          <a:xfrm>
            <a:off x="5907876" y="2579481"/>
            <a:ext cx="24700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AutoShape 51"/>
          <p:cNvCxnSpPr>
            <a:cxnSpLocks noChangeShapeType="1"/>
            <a:stCxn id="9" idx="2"/>
            <a:endCxn id="17" idx="0"/>
          </p:cNvCxnSpPr>
          <p:nvPr/>
        </p:nvCxnSpPr>
        <p:spPr bwMode="auto">
          <a:xfrm rot="5400000">
            <a:off x="5558517" y="1670900"/>
            <a:ext cx="524924" cy="304536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" name="Rectangle 55"/>
          <p:cNvSpPr>
            <a:spLocks noChangeArrowheads="1"/>
          </p:cNvSpPr>
          <p:nvPr/>
        </p:nvSpPr>
        <p:spPr bwMode="auto">
          <a:xfrm>
            <a:off x="3511777" y="3456044"/>
            <a:ext cx="1573038" cy="585311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Verklaring ondertekenen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8" name="AutoShape 51"/>
          <p:cNvCxnSpPr>
            <a:cxnSpLocks noChangeShapeType="1"/>
          </p:cNvCxnSpPr>
          <p:nvPr/>
        </p:nvCxnSpPr>
        <p:spPr bwMode="auto">
          <a:xfrm rot="16200000" flipH="1">
            <a:off x="4170673" y="4168977"/>
            <a:ext cx="255247" cy="1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" name="Titel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Rapport indienen: schema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2120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1.1 Controlestructuur</a:t>
            </a:r>
          </a:p>
        </p:txBody>
      </p:sp>
      <p:sp>
        <p:nvSpPr>
          <p:cNvPr id="512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27098" y="1196752"/>
            <a:ext cx="8229600" cy="4709120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nl-NL" sz="2800" dirty="0" smtClean="0">
                <a:latin typeface="FlandersArtSans-Regular" panose="00000500000000000000" pitchFamily="2" charset="0"/>
              </a:rPr>
              <a:t>INTERN</a:t>
            </a:r>
          </a:p>
          <a:p>
            <a:pPr lvl="1"/>
            <a:r>
              <a:rPr lang="nl-NL" sz="2400" dirty="0" smtClean="0">
                <a:latin typeface="FlandersArtSans-Regular" panose="00000500000000000000" pitchFamily="2" charset="0"/>
              </a:rPr>
              <a:t>Managementautoriteit </a:t>
            </a:r>
            <a:r>
              <a:rPr lang="nl-NL" sz="1600" dirty="0" smtClean="0">
                <a:latin typeface="FlandersArtSans-Regular" panose="00000500000000000000" pitchFamily="2" charset="0"/>
              </a:rPr>
              <a:t>(Agentschap Innoveren &amp; Ondernemen)</a:t>
            </a:r>
          </a:p>
          <a:p>
            <a:pPr lvl="2" eaLnBrk="1" hangingPunct="1"/>
            <a:r>
              <a:rPr lang="nl-NL" sz="2000" dirty="0" smtClean="0">
                <a:latin typeface="FlandersArtSans-Regular" panose="00000500000000000000" pitchFamily="2" charset="0"/>
              </a:rPr>
              <a:t>Controle op stukken  (entiteit EFRO)</a:t>
            </a:r>
          </a:p>
          <a:p>
            <a:pPr lvl="2" eaLnBrk="1" hangingPunct="1"/>
            <a:r>
              <a:rPr lang="nl-NL" sz="2000" dirty="0" smtClean="0">
                <a:latin typeface="FlandersArtSans-Regular" panose="00000500000000000000" pitchFamily="2" charset="0"/>
              </a:rPr>
              <a:t>Controle ter plaatse (afdeling Inspectie)</a:t>
            </a:r>
          </a:p>
          <a:p>
            <a:pPr lvl="2" eaLnBrk="1" hangingPunct="1">
              <a:buFontTx/>
              <a:buNone/>
            </a:pPr>
            <a:r>
              <a:rPr lang="nl-NL" sz="2000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=&gt; 1</a:t>
            </a:r>
            <a:r>
              <a:rPr lang="nl-NL" sz="2000" baseline="30000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ste</a:t>
            </a:r>
            <a:r>
              <a:rPr lang="nl-NL" sz="2000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 lijns-controles</a:t>
            </a:r>
          </a:p>
          <a:p>
            <a:pPr lvl="1" eaLnBrk="1" hangingPunct="1"/>
            <a:r>
              <a:rPr lang="nl-NL" sz="2400" dirty="0" smtClean="0">
                <a:latin typeface="FlandersArtSans-Regular" panose="00000500000000000000" pitchFamily="2" charset="0"/>
              </a:rPr>
              <a:t>Certificeringsautoriteit </a:t>
            </a:r>
            <a:r>
              <a:rPr lang="nl-NL" sz="1600" dirty="0" smtClean="0">
                <a:latin typeface="FlandersArtSans-Regular" panose="00000500000000000000" pitchFamily="2" charset="0"/>
              </a:rPr>
              <a:t>(Agentschap Innoveren &amp; Ondernemen)</a:t>
            </a:r>
          </a:p>
          <a:p>
            <a:pPr lvl="2" eaLnBrk="1" hangingPunct="1">
              <a:buFontTx/>
              <a:buNone/>
            </a:pPr>
            <a:endParaRPr lang="nl-NL" sz="2000" dirty="0" smtClean="0">
              <a:latin typeface="FlandersArtSans-Regular" panose="00000500000000000000" pitchFamily="2" charset="0"/>
            </a:endParaRPr>
          </a:p>
          <a:p>
            <a:pPr marL="57150" indent="0">
              <a:buNone/>
            </a:pPr>
            <a:r>
              <a:rPr lang="nl-NL" sz="2800" dirty="0" smtClean="0">
                <a:latin typeface="FlandersArtSans-Regular" panose="00000500000000000000" pitchFamily="2" charset="0"/>
              </a:rPr>
              <a:t>EXTERN</a:t>
            </a:r>
          </a:p>
          <a:p>
            <a:pPr lvl="1"/>
            <a:r>
              <a:rPr lang="nl-NL" sz="2400" dirty="0" smtClean="0">
                <a:latin typeface="FlandersArtSans-Regular" panose="00000500000000000000" pitchFamily="2" charset="0"/>
              </a:rPr>
              <a:t>Auditautoriteit (Inspectie van Financiën) </a:t>
            </a:r>
          </a:p>
          <a:p>
            <a:pPr lvl="2">
              <a:buNone/>
            </a:pPr>
            <a:r>
              <a:rPr lang="nl-NL" sz="200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=&gt; </a:t>
            </a:r>
            <a:r>
              <a:rPr lang="nl-NL" sz="2000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2</a:t>
            </a:r>
            <a:r>
              <a:rPr lang="nl-NL" sz="2000" baseline="30000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de</a:t>
            </a:r>
            <a:r>
              <a:rPr lang="nl-NL" sz="2000" dirty="0" smtClean="0">
                <a:solidFill>
                  <a:srgbClr val="0070C0"/>
                </a:solidFill>
                <a:latin typeface="FlandersArtSans-Regular" panose="00000500000000000000" pitchFamily="2" charset="0"/>
              </a:rPr>
              <a:t> lijns-controles (onafhankelijk)</a:t>
            </a:r>
            <a:endParaRPr lang="nl-NL" sz="2000" dirty="0">
              <a:solidFill>
                <a:srgbClr val="0070C0"/>
              </a:solidFill>
              <a:latin typeface="FlandersArtSans-Regular" panose="00000500000000000000" pitchFamily="2" charset="0"/>
            </a:endParaRPr>
          </a:p>
          <a:p>
            <a:pPr lvl="1"/>
            <a:r>
              <a:rPr lang="nl-NL" sz="2400" dirty="0">
                <a:latin typeface="FlandersArtSans-Regular" panose="00000500000000000000" pitchFamily="2" charset="0"/>
              </a:rPr>
              <a:t>Europese Commissie, Rekenhof, …</a:t>
            </a:r>
          </a:p>
        </p:txBody>
      </p:sp>
    </p:spTree>
    <p:extLst>
      <p:ext uri="{BB962C8B-B14F-4D97-AF65-F5344CB8AC3E}">
        <p14:creationId xmlns:p14="http://schemas.microsoft.com/office/powerpoint/2010/main" val="91138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</a:rPr>
              <a:t>Rapporten aanmaken en bewerken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1404" y="1814779"/>
            <a:ext cx="1649642" cy="49212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11526" y="1776374"/>
            <a:ext cx="1722150" cy="55308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Nieuw rapport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aanmaken of bestaand rapport wijzigen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13172" y="184525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AutoShape 35"/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2981046" y="2060842"/>
            <a:ext cx="4321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331404" y="2701431"/>
            <a:ext cx="1788078" cy="7638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geven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‘Rapportering’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03848" y="2708920"/>
            <a:ext cx="1730830" cy="76595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toevoegen 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‘Kosten’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633005" y="3760707"/>
            <a:ext cx="1633392" cy="53790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kosten toe type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personeelskost en kilometerkost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79784" y="3760709"/>
            <a:ext cx="1179372" cy="5379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</a:t>
            </a:r>
            <a:r>
              <a:rPr lang="nl-B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factuur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42"/>
          <p:cNvCxnSpPr>
            <a:cxnSpLocks noChangeShapeType="1"/>
            <a:stCxn id="9" idx="2"/>
            <a:endCxn id="11" idx="0"/>
          </p:cNvCxnSpPr>
          <p:nvPr/>
        </p:nvCxnSpPr>
        <p:spPr bwMode="auto">
          <a:xfrm rot="5400000">
            <a:off x="2876452" y="2567898"/>
            <a:ext cx="285830" cy="20997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4434142" y="3760708"/>
            <a:ext cx="1681057" cy="53790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inkomstenlijnen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 indien nodig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AutoShape 45"/>
          <p:cNvCxnSpPr>
            <a:cxnSpLocks noChangeShapeType="1"/>
            <a:stCxn id="9" idx="2"/>
            <a:endCxn id="13" idx="0"/>
          </p:cNvCxnSpPr>
          <p:nvPr/>
        </p:nvCxnSpPr>
        <p:spPr bwMode="auto">
          <a:xfrm rot="16200000" flipH="1">
            <a:off x="4529053" y="3015089"/>
            <a:ext cx="285829" cy="120540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5019044" y="2705680"/>
            <a:ext cx="1730830" cy="769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en bijlagen toevoegen op tabblad ‘Indicatoren’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AutoShape 35"/>
          <p:cNvCxnSpPr>
            <a:cxnSpLocks noChangeShapeType="1"/>
            <a:stCxn id="6" idx="3"/>
            <a:endCxn id="5" idx="1"/>
          </p:cNvCxnSpPr>
          <p:nvPr/>
        </p:nvCxnSpPr>
        <p:spPr bwMode="auto">
          <a:xfrm flipV="1">
            <a:off x="4279400" y="2052917"/>
            <a:ext cx="432126" cy="7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45"/>
          <p:cNvCxnSpPr>
            <a:cxnSpLocks noChangeShapeType="1"/>
            <a:stCxn id="5" idx="2"/>
            <a:endCxn id="8" idx="0"/>
          </p:cNvCxnSpPr>
          <p:nvPr/>
        </p:nvCxnSpPr>
        <p:spPr bwMode="auto">
          <a:xfrm rot="5400000">
            <a:off x="3713036" y="841866"/>
            <a:ext cx="371972" cy="33471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AutoShape 45"/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4631202" y="1767520"/>
            <a:ext cx="379461" cy="1503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AutoShape 45"/>
          <p:cNvCxnSpPr>
            <a:cxnSpLocks noChangeShapeType="1"/>
            <a:stCxn id="5" idx="2"/>
            <a:endCxn id="15" idx="0"/>
          </p:cNvCxnSpPr>
          <p:nvPr/>
        </p:nvCxnSpPr>
        <p:spPr bwMode="auto">
          <a:xfrm rot="16200000" flipH="1">
            <a:off x="5540420" y="2361640"/>
            <a:ext cx="376221" cy="3118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834240" y="2712413"/>
            <a:ext cx="1188521" cy="76246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Bijlagen toevoegen op tabblad ‘Bewijsstukken’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AutoShape 45"/>
          <p:cNvCxnSpPr>
            <a:cxnSpLocks noChangeShapeType="1"/>
            <a:stCxn id="5" idx="2"/>
            <a:endCxn id="20" idx="0"/>
          </p:cNvCxnSpPr>
          <p:nvPr/>
        </p:nvCxnSpPr>
        <p:spPr bwMode="auto">
          <a:xfrm rot="16200000" flipH="1">
            <a:off x="6309074" y="1592986"/>
            <a:ext cx="382954" cy="185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AutoShape 45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3616568" y="3308012"/>
            <a:ext cx="285828" cy="619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AutoShape 45"/>
          <p:cNvCxnSpPr>
            <a:cxnSpLocks noChangeShapeType="1"/>
            <a:stCxn id="10" idx="2"/>
            <a:endCxn id="24" idx="0"/>
          </p:cNvCxnSpPr>
          <p:nvPr/>
        </p:nvCxnSpPr>
        <p:spPr bwMode="auto">
          <a:xfrm rot="16200000" flipH="1">
            <a:off x="5459688" y="2288627"/>
            <a:ext cx="469851" cy="4489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058579" y="4768466"/>
            <a:ext cx="1761893" cy="82077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/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Kostenlijnen type ‘Overhead’ worden automatisch 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aangemaakt en gewijzigd bij personeelskosten</a:t>
            </a:r>
            <a:endParaRPr lang="nl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1425640" y="4765888"/>
            <a:ext cx="1461170" cy="67933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Bewerk standaarduurtarieven in tabblad personeel van het project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314121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Selecteer juiste  standaarduurtarief voor de personeelskostenlijn en vul aantal uren in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AutoShape 45"/>
          <p:cNvCxnSpPr>
            <a:cxnSpLocks noChangeShapeType="1"/>
            <a:stCxn id="10" idx="2"/>
            <a:endCxn id="25" idx="0"/>
          </p:cNvCxnSpPr>
          <p:nvPr/>
        </p:nvCxnSpPr>
        <p:spPr bwMode="auto">
          <a:xfrm rot="5400000">
            <a:off x="2569327" y="3885513"/>
            <a:ext cx="467273" cy="12934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AutoShape 45"/>
          <p:cNvCxnSpPr>
            <a:cxnSpLocks noChangeShapeType="1"/>
            <a:stCxn id="10" idx="2"/>
            <a:endCxn id="26" idx="0"/>
          </p:cNvCxnSpPr>
          <p:nvPr/>
        </p:nvCxnSpPr>
        <p:spPr bwMode="auto">
          <a:xfrm rot="16200000" flipH="1">
            <a:off x="3483071" y="4265245"/>
            <a:ext cx="476915" cy="5436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509989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 optioneel prijs per kilometer en aantal kilometers in voor kilometerkosten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AutoShape 45"/>
          <p:cNvCxnSpPr>
            <a:cxnSpLocks noChangeShapeType="1"/>
            <a:stCxn id="10" idx="2"/>
            <a:endCxn id="35" idx="0"/>
          </p:cNvCxnSpPr>
          <p:nvPr/>
        </p:nvCxnSpPr>
        <p:spPr bwMode="auto">
          <a:xfrm rot="16200000" flipH="1">
            <a:off x="4462411" y="3285905"/>
            <a:ext cx="476915" cy="250233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5020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hlinkClick r:id="rId2"/>
              </a:rPr>
              <a:t>www.efro.be</a:t>
            </a:r>
            <a:r>
              <a:rPr lang="nl-BE" dirty="0" smtClean="0"/>
              <a:t> – E-loket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6492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Veel aanmeldopties: </a:t>
            </a:r>
            <a:r>
              <a:rPr lang="nl-BE" dirty="0" smtClean="0">
                <a:hlinkClick r:id="rId2"/>
              </a:rPr>
              <a:t>www.csam.be</a:t>
            </a:r>
            <a:r>
              <a:rPr lang="nl-BE" dirty="0" smtClean="0"/>
              <a:t>, mijn digitale sleutels om bepaalde opties te activeren</a:t>
            </a:r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404010"/>
            <a:ext cx="6912768" cy="491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2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</a:rPr>
              <a:t>Rapporten aanmaken en bewerken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1404" y="181477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11526" y="1776374"/>
            <a:ext cx="1722150" cy="55308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Nieuw rapport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aanmaken of bestaand rapport wijzigen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13172" y="1845259"/>
            <a:ext cx="866228" cy="43116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AutoShape 35"/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2981046" y="2060842"/>
            <a:ext cx="4321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331404" y="2701431"/>
            <a:ext cx="1788078" cy="7638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geven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‘Rapportering’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03848" y="2708920"/>
            <a:ext cx="1730830" cy="76595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toevoegen 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‘Kosten’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633005" y="3760707"/>
            <a:ext cx="1633392" cy="53790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kosten toe type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personeelskost en kilometerkost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79784" y="3760709"/>
            <a:ext cx="1179372" cy="5379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</a:t>
            </a:r>
            <a:r>
              <a:rPr lang="nl-B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factuur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42"/>
          <p:cNvCxnSpPr>
            <a:cxnSpLocks noChangeShapeType="1"/>
            <a:stCxn id="9" idx="2"/>
            <a:endCxn id="11" idx="0"/>
          </p:cNvCxnSpPr>
          <p:nvPr/>
        </p:nvCxnSpPr>
        <p:spPr bwMode="auto">
          <a:xfrm rot="5400000">
            <a:off x="2876452" y="2567898"/>
            <a:ext cx="285830" cy="20997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4434142" y="3760708"/>
            <a:ext cx="1681057" cy="53790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inkomstenlijnen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 indien nodig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AutoShape 45"/>
          <p:cNvCxnSpPr>
            <a:cxnSpLocks noChangeShapeType="1"/>
            <a:stCxn id="9" idx="2"/>
            <a:endCxn id="13" idx="0"/>
          </p:cNvCxnSpPr>
          <p:nvPr/>
        </p:nvCxnSpPr>
        <p:spPr bwMode="auto">
          <a:xfrm rot="16200000" flipH="1">
            <a:off x="4529053" y="3015089"/>
            <a:ext cx="285829" cy="120540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5019044" y="2705680"/>
            <a:ext cx="1730830" cy="769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en bijlagen toevoegen op tabblad ‘Indicatoren’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AutoShape 35"/>
          <p:cNvCxnSpPr>
            <a:cxnSpLocks noChangeShapeType="1"/>
            <a:stCxn id="6" idx="3"/>
            <a:endCxn id="5" idx="1"/>
          </p:cNvCxnSpPr>
          <p:nvPr/>
        </p:nvCxnSpPr>
        <p:spPr bwMode="auto">
          <a:xfrm flipV="1">
            <a:off x="4279400" y="2052917"/>
            <a:ext cx="432126" cy="7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45"/>
          <p:cNvCxnSpPr>
            <a:cxnSpLocks noChangeShapeType="1"/>
            <a:stCxn id="5" idx="2"/>
            <a:endCxn id="8" idx="0"/>
          </p:cNvCxnSpPr>
          <p:nvPr/>
        </p:nvCxnSpPr>
        <p:spPr bwMode="auto">
          <a:xfrm rot="5400000">
            <a:off x="3713036" y="841866"/>
            <a:ext cx="371972" cy="33471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AutoShape 45"/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4631202" y="1767520"/>
            <a:ext cx="379461" cy="1503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AutoShape 45"/>
          <p:cNvCxnSpPr>
            <a:cxnSpLocks noChangeShapeType="1"/>
            <a:stCxn id="5" idx="2"/>
            <a:endCxn id="15" idx="0"/>
          </p:cNvCxnSpPr>
          <p:nvPr/>
        </p:nvCxnSpPr>
        <p:spPr bwMode="auto">
          <a:xfrm rot="16200000" flipH="1">
            <a:off x="5540420" y="2361640"/>
            <a:ext cx="376221" cy="3118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834240" y="2712413"/>
            <a:ext cx="1188521" cy="76246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Bijlagen toevoegen op tabblad ‘Bewijsstukken’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AutoShape 45"/>
          <p:cNvCxnSpPr>
            <a:cxnSpLocks noChangeShapeType="1"/>
            <a:stCxn id="5" idx="2"/>
            <a:endCxn id="20" idx="0"/>
          </p:cNvCxnSpPr>
          <p:nvPr/>
        </p:nvCxnSpPr>
        <p:spPr bwMode="auto">
          <a:xfrm rot="16200000" flipH="1">
            <a:off x="6309074" y="1592986"/>
            <a:ext cx="382954" cy="185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AutoShape 45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3616568" y="3308012"/>
            <a:ext cx="285828" cy="619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AutoShape 45"/>
          <p:cNvCxnSpPr>
            <a:cxnSpLocks noChangeShapeType="1"/>
            <a:stCxn id="10" idx="2"/>
            <a:endCxn id="24" idx="0"/>
          </p:cNvCxnSpPr>
          <p:nvPr/>
        </p:nvCxnSpPr>
        <p:spPr bwMode="auto">
          <a:xfrm rot="16200000" flipH="1">
            <a:off x="5459688" y="2288627"/>
            <a:ext cx="469851" cy="4489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058579" y="4768466"/>
            <a:ext cx="1761893" cy="82077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/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Kostenlijnen type ‘Overhead’ worden automatisch 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aangemaakt en gewijzigd bij personeelskosten</a:t>
            </a:r>
            <a:endParaRPr lang="nl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1425640" y="4765888"/>
            <a:ext cx="1461170" cy="67933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Bewerk standaarduurtarieven in tabblad personeel van het project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314121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Selecteer juiste  standaarduurtarief voor de personeelskostenlijn en vul aantal uren in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AutoShape 45"/>
          <p:cNvCxnSpPr>
            <a:cxnSpLocks noChangeShapeType="1"/>
            <a:stCxn id="10" idx="2"/>
            <a:endCxn id="25" idx="0"/>
          </p:cNvCxnSpPr>
          <p:nvPr/>
        </p:nvCxnSpPr>
        <p:spPr bwMode="auto">
          <a:xfrm rot="5400000">
            <a:off x="2569327" y="3885513"/>
            <a:ext cx="467273" cy="12934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AutoShape 45"/>
          <p:cNvCxnSpPr>
            <a:cxnSpLocks noChangeShapeType="1"/>
            <a:stCxn id="10" idx="2"/>
            <a:endCxn id="26" idx="0"/>
          </p:cNvCxnSpPr>
          <p:nvPr/>
        </p:nvCxnSpPr>
        <p:spPr bwMode="auto">
          <a:xfrm rot="16200000" flipH="1">
            <a:off x="3483071" y="4265245"/>
            <a:ext cx="476915" cy="5436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509989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 optioneel prijs per kilometer en aantal kilometers in voor kilometerkosten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AutoShape 45"/>
          <p:cNvCxnSpPr>
            <a:cxnSpLocks noChangeShapeType="1"/>
            <a:stCxn id="10" idx="2"/>
            <a:endCxn id="35" idx="0"/>
          </p:cNvCxnSpPr>
          <p:nvPr/>
        </p:nvCxnSpPr>
        <p:spPr bwMode="auto">
          <a:xfrm rot="16200000" flipH="1">
            <a:off x="4462411" y="3285905"/>
            <a:ext cx="476915" cy="250233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3127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Wie kan een project openen?</a:t>
            </a:r>
            <a:endParaRPr lang="nl-BE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1268760"/>
            <a:ext cx="7704856" cy="511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Toegang tot </a:t>
            </a:r>
            <a:r>
              <a:rPr lang="nl-BE" dirty="0" smtClean="0"/>
              <a:t>een project: promotor</a:t>
            </a:r>
            <a:endParaRPr lang="nl-BE" dirty="0"/>
          </a:p>
        </p:txBody>
      </p:sp>
      <p:graphicFrame>
        <p:nvGraphicFramePr>
          <p:cNvPr id="50" name="Diagram 49"/>
          <p:cNvGraphicFramePr/>
          <p:nvPr>
            <p:extLst/>
          </p:nvPr>
        </p:nvGraphicFramePr>
        <p:xfrm>
          <a:off x="522213" y="1082193"/>
          <a:ext cx="7344816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0" name="Afbeelding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21" y="3685900"/>
            <a:ext cx="647494" cy="648000"/>
          </a:xfrm>
          <a:prstGeom prst="rect">
            <a:avLst/>
          </a:prstGeom>
        </p:spPr>
      </p:pic>
      <p:pic>
        <p:nvPicPr>
          <p:cNvPr id="61" name="Afbeelding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21" y="2560767"/>
            <a:ext cx="647494" cy="648000"/>
          </a:xfrm>
          <a:prstGeom prst="rect">
            <a:avLst/>
          </a:prstGeom>
        </p:spPr>
      </p:pic>
      <p:pic>
        <p:nvPicPr>
          <p:cNvPr id="62" name="Afbeelding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137722" y="1522201"/>
            <a:ext cx="647493" cy="648000"/>
          </a:xfrm>
          <a:prstGeom prst="rect">
            <a:avLst/>
          </a:prstGeom>
        </p:spPr>
      </p:pic>
      <p:pic>
        <p:nvPicPr>
          <p:cNvPr id="63" name="Afbeelding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137722" y="4762561"/>
            <a:ext cx="647493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741"/>
            <a:ext cx="7848872" cy="684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40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l-BE" dirty="0" smtClean="0"/>
              <a:t>Toegang tot project: copromotor </a:t>
            </a:r>
            <a:r>
              <a:rPr lang="nl-BE" dirty="0"/>
              <a:t>heeft geen </a:t>
            </a:r>
            <a:r>
              <a:rPr lang="nl-BE" dirty="0" smtClean="0"/>
              <a:t>toegang</a:t>
            </a:r>
            <a:br>
              <a:rPr lang="nl-BE" dirty="0" smtClean="0"/>
            </a:br>
            <a:r>
              <a:rPr lang="nl-BE" dirty="0" smtClean="0"/>
              <a:t>Hoe gaat u daarmee om?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Volledige toegang tot project geven</a:t>
            </a:r>
          </a:p>
          <a:p>
            <a:pPr lvl="1"/>
            <a:r>
              <a:rPr lang="nl-BE" dirty="0" smtClean="0"/>
              <a:t>Mensen </a:t>
            </a:r>
            <a:r>
              <a:rPr lang="nl-BE" dirty="0"/>
              <a:t>opnemen in uw organisatie </a:t>
            </a:r>
            <a:r>
              <a:rPr lang="nl-BE" dirty="0" smtClean="0"/>
              <a:t>als gebruiker. Daarna volledige toegang geven tot een project.</a:t>
            </a:r>
          </a:p>
          <a:p>
            <a:r>
              <a:rPr lang="nl-BE" dirty="0" smtClean="0"/>
              <a:t>Geen toegang tot project geven</a:t>
            </a:r>
          </a:p>
          <a:p>
            <a:pPr lvl="1"/>
            <a:r>
              <a:rPr lang="nl-BE" dirty="0" smtClean="0"/>
              <a:t>informatie delen: PDF ‘afdruk’ van projectvoorstellen, projectdefinities </a:t>
            </a:r>
            <a:r>
              <a:rPr lang="nl-BE" dirty="0"/>
              <a:t>en </a:t>
            </a:r>
            <a:r>
              <a:rPr lang="nl-BE" dirty="0" smtClean="0"/>
              <a:t>rapporten. Kostenlijnenoverzichten en kostenoverzicht per rapportbeoordeling. U kan vrijwel alle details van de stand van uw project eenvoudig en gedetailleerd delen met uw partners.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54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el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Personen toevoegen en verwijderen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8333273" cy="438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</a:rPr>
              <a:t>Rapporten aanmaken en bewerken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1404" y="181477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11526" y="1776374"/>
            <a:ext cx="1722150" cy="55308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Nieuw rapport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aanmaken of bestaand rapport wijzigen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13172" y="184525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AutoShape 35"/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2981046" y="2060842"/>
            <a:ext cx="4321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331404" y="2701431"/>
            <a:ext cx="1788078" cy="7638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geven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‘Rapportering’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03848" y="2708920"/>
            <a:ext cx="1730830" cy="76595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toevoegen 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‘Kosten’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633005" y="3760707"/>
            <a:ext cx="1633392" cy="53790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kosten toe type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personeelskost en kilometerkost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79784" y="3760709"/>
            <a:ext cx="1179372" cy="5379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</a:t>
            </a:r>
            <a:r>
              <a:rPr lang="nl-B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factuur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42"/>
          <p:cNvCxnSpPr>
            <a:cxnSpLocks noChangeShapeType="1"/>
            <a:stCxn id="9" idx="2"/>
            <a:endCxn id="11" idx="0"/>
          </p:cNvCxnSpPr>
          <p:nvPr/>
        </p:nvCxnSpPr>
        <p:spPr bwMode="auto">
          <a:xfrm rot="5400000">
            <a:off x="2876452" y="2567898"/>
            <a:ext cx="285830" cy="20997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4434142" y="3760708"/>
            <a:ext cx="1681057" cy="53790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inkomstenlijnen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 indien nodig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AutoShape 45"/>
          <p:cNvCxnSpPr>
            <a:cxnSpLocks noChangeShapeType="1"/>
            <a:stCxn id="9" idx="2"/>
            <a:endCxn id="13" idx="0"/>
          </p:cNvCxnSpPr>
          <p:nvPr/>
        </p:nvCxnSpPr>
        <p:spPr bwMode="auto">
          <a:xfrm rot="16200000" flipH="1">
            <a:off x="4529053" y="3015089"/>
            <a:ext cx="285829" cy="120540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5019044" y="2705680"/>
            <a:ext cx="1730830" cy="769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en bijlagen toevoegen op tabblad ‘Indicatoren’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AutoShape 35"/>
          <p:cNvCxnSpPr>
            <a:cxnSpLocks noChangeShapeType="1"/>
            <a:stCxn id="6" idx="3"/>
            <a:endCxn id="5" idx="1"/>
          </p:cNvCxnSpPr>
          <p:nvPr/>
        </p:nvCxnSpPr>
        <p:spPr bwMode="auto">
          <a:xfrm flipV="1">
            <a:off x="4279400" y="2052917"/>
            <a:ext cx="432126" cy="7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45"/>
          <p:cNvCxnSpPr>
            <a:cxnSpLocks noChangeShapeType="1"/>
            <a:stCxn id="5" idx="2"/>
            <a:endCxn id="8" idx="0"/>
          </p:cNvCxnSpPr>
          <p:nvPr/>
        </p:nvCxnSpPr>
        <p:spPr bwMode="auto">
          <a:xfrm rot="5400000">
            <a:off x="3713036" y="841866"/>
            <a:ext cx="371972" cy="33471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AutoShape 45"/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4631202" y="1767520"/>
            <a:ext cx="379461" cy="1503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AutoShape 45"/>
          <p:cNvCxnSpPr>
            <a:cxnSpLocks noChangeShapeType="1"/>
            <a:stCxn id="5" idx="2"/>
            <a:endCxn id="15" idx="0"/>
          </p:cNvCxnSpPr>
          <p:nvPr/>
        </p:nvCxnSpPr>
        <p:spPr bwMode="auto">
          <a:xfrm rot="16200000" flipH="1">
            <a:off x="5540420" y="2361640"/>
            <a:ext cx="376221" cy="3118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834240" y="2712413"/>
            <a:ext cx="1188521" cy="76246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Bijlagen toevoegen op tabblad ‘Bewijsstukken’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AutoShape 45"/>
          <p:cNvCxnSpPr>
            <a:cxnSpLocks noChangeShapeType="1"/>
            <a:stCxn id="5" idx="2"/>
            <a:endCxn id="20" idx="0"/>
          </p:cNvCxnSpPr>
          <p:nvPr/>
        </p:nvCxnSpPr>
        <p:spPr bwMode="auto">
          <a:xfrm rot="16200000" flipH="1">
            <a:off x="6309074" y="1592986"/>
            <a:ext cx="382954" cy="185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AutoShape 45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3616568" y="3308012"/>
            <a:ext cx="285828" cy="619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AutoShape 45"/>
          <p:cNvCxnSpPr>
            <a:cxnSpLocks noChangeShapeType="1"/>
            <a:stCxn id="10" idx="2"/>
            <a:endCxn id="24" idx="0"/>
          </p:cNvCxnSpPr>
          <p:nvPr/>
        </p:nvCxnSpPr>
        <p:spPr bwMode="auto">
          <a:xfrm rot="16200000" flipH="1">
            <a:off x="5459688" y="2288627"/>
            <a:ext cx="469851" cy="4489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058579" y="4768466"/>
            <a:ext cx="1761893" cy="82077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/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Kostenlijnen type ‘Overhead’ worden automatisch 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aangemaakt en gewijzigd bij personeelskosten</a:t>
            </a:r>
            <a:endParaRPr lang="nl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1425640" y="4765888"/>
            <a:ext cx="1461170" cy="67933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Bewerk standaarduurtarieven in tabblad personeel van het project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314121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Selecteer juiste  standaarduurtarief voor de personeelskostenlijn en vul aantal uren in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AutoShape 45"/>
          <p:cNvCxnSpPr>
            <a:cxnSpLocks noChangeShapeType="1"/>
            <a:stCxn id="10" idx="2"/>
            <a:endCxn id="25" idx="0"/>
          </p:cNvCxnSpPr>
          <p:nvPr/>
        </p:nvCxnSpPr>
        <p:spPr bwMode="auto">
          <a:xfrm rot="5400000">
            <a:off x="2569327" y="3885513"/>
            <a:ext cx="467273" cy="12934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AutoShape 45"/>
          <p:cNvCxnSpPr>
            <a:cxnSpLocks noChangeShapeType="1"/>
            <a:stCxn id="10" idx="2"/>
            <a:endCxn id="26" idx="0"/>
          </p:cNvCxnSpPr>
          <p:nvPr/>
        </p:nvCxnSpPr>
        <p:spPr bwMode="auto">
          <a:xfrm rot="16200000" flipH="1">
            <a:off x="3483071" y="4265245"/>
            <a:ext cx="476915" cy="5436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509989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 optioneel prijs per kilometer en aantal kilometers in voor kilometerkosten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AutoShape 45"/>
          <p:cNvCxnSpPr>
            <a:cxnSpLocks noChangeShapeType="1"/>
            <a:stCxn id="10" idx="2"/>
            <a:endCxn id="35" idx="0"/>
          </p:cNvCxnSpPr>
          <p:nvPr/>
        </p:nvCxnSpPr>
        <p:spPr bwMode="auto">
          <a:xfrm rot="16200000" flipH="1">
            <a:off x="4462411" y="3285905"/>
            <a:ext cx="476915" cy="250233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257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Tussentijdse controle ter plaatse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600" dirty="0" smtClean="0">
                <a:latin typeface="FlandersArtSans-Regular" panose="00000500000000000000" pitchFamily="2" charset="0"/>
              </a:rPr>
              <a:t>Controle afhankelijk van:</a:t>
            </a:r>
          </a:p>
          <a:p>
            <a:endParaRPr lang="nl-BE" sz="2600" dirty="0" smtClean="0">
              <a:latin typeface="FlandersArtSans-Regular" panose="00000500000000000000" pitchFamily="2" charset="0"/>
            </a:endParaRPr>
          </a:p>
          <a:p>
            <a:pPr lvl="1"/>
            <a:r>
              <a:rPr lang="nl-BE" sz="2600" dirty="0">
                <a:latin typeface="FlandersArtSans-Regular" panose="00000500000000000000" pitchFamily="2" charset="0"/>
              </a:rPr>
              <a:t>Risicoanalyse bij </a:t>
            </a:r>
            <a:r>
              <a:rPr lang="nl-BE" sz="2600" dirty="0" smtClean="0">
                <a:latin typeface="FlandersArtSans-Regular" panose="00000500000000000000" pitchFamily="2" charset="0"/>
              </a:rPr>
              <a:t>goedkeuring project</a:t>
            </a:r>
            <a:endParaRPr lang="nl-BE" sz="2600" dirty="0">
              <a:latin typeface="FlandersArtSans-Regular" panose="00000500000000000000" pitchFamily="2" charset="0"/>
            </a:endParaRP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Voortgang project en ingediende uitgaven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Certificering aan Europa (jaarlijkse rekeningen) en bijhorend risico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Reeds uitgevoerde controles en bevindingen</a:t>
            </a:r>
          </a:p>
          <a:p>
            <a:pPr lvl="1"/>
            <a:r>
              <a:rPr lang="nl-BE" sz="2600" dirty="0" smtClean="0">
                <a:latin typeface="FlandersArtSans-Regular" panose="00000500000000000000" pitchFamily="2" charset="0"/>
              </a:rPr>
              <a:t>Geanticipeerde controles door Audit</a:t>
            </a:r>
          </a:p>
          <a:p>
            <a:pPr lvl="1"/>
            <a:endParaRPr lang="nl-BE" sz="2600" dirty="0" smtClean="0">
              <a:latin typeface="FlandersArtSans-Regular" panose="00000500000000000000" pitchFamily="2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nl-BE" sz="3200" dirty="0"/>
          </a:p>
          <a:p>
            <a:endParaRPr lang="nl-BE" dirty="0" smtClean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656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Rapport aanmaken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Tabblad project</a:t>
            </a:r>
          </a:p>
          <a:p>
            <a:r>
              <a:rPr lang="nl-BE" dirty="0" smtClean="0"/>
              <a:t>Groen plusje aan de rechterkant bij rapporten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157192"/>
            <a:ext cx="8463695" cy="131023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15" y="2852936"/>
            <a:ext cx="8561520" cy="1282055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79512" y="40141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BE" dirty="0" smtClean="0"/>
              <a:t>Rapport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6210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0" y="260350"/>
            <a:ext cx="8421881" cy="5122027"/>
          </a:xfrm>
          <a:prstGeom prst="rect">
            <a:avLst/>
          </a:prstGeom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1331913" y="260350"/>
            <a:ext cx="68405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BE" altLang="nl-BE">
                <a:latin typeface="Verdana" pitchFamily="34" charset="0"/>
              </a:rPr>
              <a:t>Rapport toevoegen – nieuw leeg rapport</a:t>
            </a:r>
            <a:endParaRPr lang="nl-NL" altLang="nl-BE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3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</a:rPr>
              <a:t>Antwoorden geven op het tabblad ‘Rapportering’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1404" y="181477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11526" y="1776374"/>
            <a:ext cx="1722150" cy="55308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Nieuw rapport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aanmaken of bestaand rapport wijzigen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13172" y="184525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AutoShape 35"/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2981046" y="2060842"/>
            <a:ext cx="4321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331404" y="2701431"/>
            <a:ext cx="1788078" cy="76380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geven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‘Rapportering’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03848" y="2708920"/>
            <a:ext cx="1730830" cy="76595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toevoegen 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‘Kosten’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633005" y="3760707"/>
            <a:ext cx="1633392" cy="53790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kosten toe type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personeelskost en kilometerkost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79784" y="3760709"/>
            <a:ext cx="1179372" cy="5379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</a:t>
            </a:r>
            <a:r>
              <a:rPr lang="nl-B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factuur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42"/>
          <p:cNvCxnSpPr>
            <a:cxnSpLocks noChangeShapeType="1"/>
            <a:stCxn id="9" idx="2"/>
            <a:endCxn id="11" idx="0"/>
          </p:cNvCxnSpPr>
          <p:nvPr/>
        </p:nvCxnSpPr>
        <p:spPr bwMode="auto">
          <a:xfrm rot="5400000">
            <a:off x="2876452" y="2567898"/>
            <a:ext cx="285830" cy="20997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4434142" y="3760708"/>
            <a:ext cx="1681057" cy="53790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inkomstenlijnen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 indien nodig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AutoShape 45"/>
          <p:cNvCxnSpPr>
            <a:cxnSpLocks noChangeShapeType="1"/>
            <a:stCxn id="9" idx="2"/>
            <a:endCxn id="13" idx="0"/>
          </p:cNvCxnSpPr>
          <p:nvPr/>
        </p:nvCxnSpPr>
        <p:spPr bwMode="auto">
          <a:xfrm rot="16200000" flipH="1">
            <a:off x="4529053" y="3015089"/>
            <a:ext cx="285829" cy="120540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5019044" y="2705680"/>
            <a:ext cx="1730830" cy="769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en bijlagen toevoegen op tabblad ‘Indicatoren’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AutoShape 35"/>
          <p:cNvCxnSpPr>
            <a:cxnSpLocks noChangeShapeType="1"/>
            <a:stCxn id="6" idx="3"/>
            <a:endCxn id="5" idx="1"/>
          </p:cNvCxnSpPr>
          <p:nvPr/>
        </p:nvCxnSpPr>
        <p:spPr bwMode="auto">
          <a:xfrm flipV="1">
            <a:off x="4279400" y="2052917"/>
            <a:ext cx="432126" cy="7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45"/>
          <p:cNvCxnSpPr>
            <a:cxnSpLocks noChangeShapeType="1"/>
            <a:stCxn id="5" idx="2"/>
            <a:endCxn id="8" idx="0"/>
          </p:cNvCxnSpPr>
          <p:nvPr/>
        </p:nvCxnSpPr>
        <p:spPr bwMode="auto">
          <a:xfrm rot="5400000">
            <a:off x="3713036" y="841866"/>
            <a:ext cx="371972" cy="33471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AutoShape 45"/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4631202" y="1767520"/>
            <a:ext cx="379461" cy="1503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AutoShape 45"/>
          <p:cNvCxnSpPr>
            <a:cxnSpLocks noChangeShapeType="1"/>
            <a:stCxn id="5" idx="2"/>
            <a:endCxn id="15" idx="0"/>
          </p:cNvCxnSpPr>
          <p:nvPr/>
        </p:nvCxnSpPr>
        <p:spPr bwMode="auto">
          <a:xfrm rot="16200000" flipH="1">
            <a:off x="5540420" y="2361640"/>
            <a:ext cx="376221" cy="3118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834240" y="2712413"/>
            <a:ext cx="1188521" cy="76246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Bijlagen toevoegen op tabblad ‘Bewijsstukken’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AutoShape 45"/>
          <p:cNvCxnSpPr>
            <a:cxnSpLocks noChangeShapeType="1"/>
            <a:stCxn id="5" idx="2"/>
            <a:endCxn id="20" idx="0"/>
          </p:cNvCxnSpPr>
          <p:nvPr/>
        </p:nvCxnSpPr>
        <p:spPr bwMode="auto">
          <a:xfrm rot="16200000" flipH="1">
            <a:off x="6309074" y="1592986"/>
            <a:ext cx="382954" cy="185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AutoShape 45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3616568" y="3308012"/>
            <a:ext cx="285828" cy="619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AutoShape 45"/>
          <p:cNvCxnSpPr>
            <a:cxnSpLocks noChangeShapeType="1"/>
            <a:stCxn id="10" idx="2"/>
            <a:endCxn id="24" idx="0"/>
          </p:cNvCxnSpPr>
          <p:nvPr/>
        </p:nvCxnSpPr>
        <p:spPr bwMode="auto">
          <a:xfrm rot="16200000" flipH="1">
            <a:off x="5459688" y="2288627"/>
            <a:ext cx="469851" cy="4489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058579" y="4768466"/>
            <a:ext cx="1761893" cy="82077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/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Kostenlijnen type ‘Overhead’ worden automatisch 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aangemaakt en gewijzigd bij personeelskosten</a:t>
            </a:r>
            <a:endParaRPr lang="nl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1425640" y="4765888"/>
            <a:ext cx="1461170" cy="67933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Bewerk standaarduurtarieven in tabblad personeel van het project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314121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Selecteer juiste  standaarduurtarief voor de personeelskostenlijn en vul aantal uren in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AutoShape 45"/>
          <p:cNvCxnSpPr>
            <a:cxnSpLocks noChangeShapeType="1"/>
            <a:stCxn id="10" idx="2"/>
            <a:endCxn id="25" idx="0"/>
          </p:cNvCxnSpPr>
          <p:nvPr/>
        </p:nvCxnSpPr>
        <p:spPr bwMode="auto">
          <a:xfrm rot="5400000">
            <a:off x="2569327" y="3885513"/>
            <a:ext cx="467273" cy="12934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AutoShape 45"/>
          <p:cNvCxnSpPr>
            <a:cxnSpLocks noChangeShapeType="1"/>
            <a:stCxn id="10" idx="2"/>
            <a:endCxn id="26" idx="0"/>
          </p:cNvCxnSpPr>
          <p:nvPr/>
        </p:nvCxnSpPr>
        <p:spPr bwMode="auto">
          <a:xfrm rot="16200000" flipH="1">
            <a:off x="3483071" y="4265245"/>
            <a:ext cx="476915" cy="5436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509989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 optioneel prijs per kilometer en aantal kilometers in voor kilometerkosten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AutoShape 45"/>
          <p:cNvCxnSpPr>
            <a:cxnSpLocks noChangeShapeType="1"/>
            <a:stCxn id="10" idx="2"/>
            <a:endCxn id="35" idx="0"/>
          </p:cNvCxnSpPr>
          <p:nvPr/>
        </p:nvCxnSpPr>
        <p:spPr bwMode="auto">
          <a:xfrm rot="16200000" flipH="1">
            <a:off x="4462411" y="3285905"/>
            <a:ext cx="476915" cy="250233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0058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Antwoorden geven op het tabblad ‘Rapportering’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32" name="Tijdelijke aanduiding voor inhoud 3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Doel: u geeft ons </a:t>
            </a:r>
            <a:r>
              <a:rPr lang="nl-BE" b="1" dirty="0" smtClean="0"/>
              <a:t>beknopt</a:t>
            </a:r>
            <a:r>
              <a:rPr lang="nl-BE" dirty="0" smtClean="0"/>
              <a:t> informatie over de stand van zaken van de uitvoering van uw project.</a:t>
            </a:r>
            <a:endParaRPr lang="nl-BE" dirty="0"/>
          </a:p>
          <a:p>
            <a:r>
              <a:rPr lang="nl-BE" dirty="0" smtClean="0"/>
              <a:t>Verschillende inhoudelijke vragen.</a:t>
            </a:r>
          </a:p>
          <a:p>
            <a:pPr lvl="1"/>
            <a:r>
              <a:rPr lang="nl-BE" dirty="0" smtClean="0"/>
              <a:t>Globaal overzicht over het projectverloop</a:t>
            </a:r>
          </a:p>
          <a:p>
            <a:pPr lvl="1"/>
            <a:r>
              <a:rPr lang="nl-BE" dirty="0" smtClean="0"/>
              <a:t>Eindrapportagevraag in te vullen bij eindrapport</a:t>
            </a:r>
          </a:p>
          <a:p>
            <a:pPr lvl="1"/>
            <a:r>
              <a:rPr lang="nl-BE" dirty="0" smtClean="0"/>
              <a:t>Gedetailleerd projectverloop: hoe staat het met uw voorziene activiteiten en mijlpalen?</a:t>
            </a:r>
          </a:p>
          <a:p>
            <a:pPr lvl="1"/>
            <a:r>
              <a:rPr lang="nl-BE" dirty="0" smtClean="0"/>
              <a:t>Stand van zaken externe financiering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5962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‘Rapportage’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57" y="1138734"/>
            <a:ext cx="8430058" cy="53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3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6236" y="42647"/>
            <a:ext cx="8229600" cy="1143000"/>
          </a:xfrm>
        </p:spPr>
        <p:txBody>
          <a:bodyPr/>
          <a:lstStyle/>
          <a:p>
            <a:r>
              <a:rPr lang="nl-BE" dirty="0" smtClean="0"/>
              <a:t>‘Rapportage’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62066"/>
            <a:ext cx="8728427" cy="5291270"/>
          </a:xfrm>
          <a:prstGeom prst="rect">
            <a:avLst/>
          </a:prstGeom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20592" y="5762767"/>
            <a:ext cx="7519760" cy="690569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endParaRPr lang="nl-BE" altLang="nl-BE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716016" y="4623887"/>
            <a:ext cx="5601208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r>
              <a:rPr lang="nl-BE" altLang="nl-BE" dirty="0" smtClean="0"/>
              <a:t>Enkel inhoudelijke bijlagen</a:t>
            </a:r>
            <a:endParaRPr lang="nl-NL" altLang="nl-BE" dirty="0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3851920" y="5115064"/>
            <a:ext cx="1558232" cy="61819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10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‘Rapportage’</a:t>
            </a:r>
            <a:br>
              <a:rPr lang="nl-BE" dirty="0" smtClean="0"/>
            </a:br>
            <a:r>
              <a:rPr lang="nl-BE" dirty="0" smtClean="0"/>
              <a:t>Eindrapportvraag</a:t>
            </a:r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76872"/>
            <a:ext cx="8586795" cy="117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6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‘Rapportage’ </a:t>
            </a:r>
            <a:br>
              <a:rPr lang="nl-BE" dirty="0" smtClean="0"/>
            </a:br>
            <a:r>
              <a:rPr lang="nl-BE" dirty="0" smtClean="0"/>
              <a:t>Gedetailleerd overzicht projectverloop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47836"/>
            <a:ext cx="8262002" cy="539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‘Rapportage’</a:t>
            </a:r>
            <a:br>
              <a:rPr lang="nl-BE" dirty="0" smtClean="0"/>
            </a:br>
            <a:r>
              <a:rPr lang="nl-BE" dirty="0" smtClean="0"/>
              <a:t>Stand van zaken externe financiering</a:t>
            </a:r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5" y="1700808"/>
            <a:ext cx="884917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5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</a:rPr>
              <a:t>Kostenlijnen toevoegen op het tabblad ‘Kosten’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1404" y="181477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11526" y="1776374"/>
            <a:ext cx="1722150" cy="55308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Nieuw rapport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aanmaken of bestaand rapport wijzigen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13172" y="184525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AutoShape 35"/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2981046" y="2060842"/>
            <a:ext cx="4321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331404" y="2701431"/>
            <a:ext cx="1788078" cy="7638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geven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‘Rapportering’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03848" y="2708920"/>
            <a:ext cx="1730830" cy="765959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toevoegen 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‘Kosten’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633005" y="3760707"/>
            <a:ext cx="1633392" cy="53790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kosten toe type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personeelskost en kilometerkost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79784" y="3760709"/>
            <a:ext cx="1179372" cy="5379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</a:t>
            </a:r>
            <a:r>
              <a:rPr lang="nl-B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factuur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42"/>
          <p:cNvCxnSpPr>
            <a:cxnSpLocks noChangeShapeType="1"/>
            <a:stCxn id="9" idx="2"/>
            <a:endCxn id="11" idx="0"/>
          </p:cNvCxnSpPr>
          <p:nvPr/>
        </p:nvCxnSpPr>
        <p:spPr bwMode="auto">
          <a:xfrm rot="5400000">
            <a:off x="2876452" y="2567898"/>
            <a:ext cx="285830" cy="20997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4434142" y="3760708"/>
            <a:ext cx="1681057" cy="53790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inkomstenlijnen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 indien nodig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AutoShape 45"/>
          <p:cNvCxnSpPr>
            <a:cxnSpLocks noChangeShapeType="1"/>
            <a:stCxn id="9" idx="2"/>
            <a:endCxn id="13" idx="0"/>
          </p:cNvCxnSpPr>
          <p:nvPr/>
        </p:nvCxnSpPr>
        <p:spPr bwMode="auto">
          <a:xfrm rot="16200000" flipH="1">
            <a:off x="4529053" y="3015089"/>
            <a:ext cx="285829" cy="120540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5019044" y="2705680"/>
            <a:ext cx="1730830" cy="769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en bijlagen toevoegen op tabblad ‘Indicatoren’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AutoShape 35"/>
          <p:cNvCxnSpPr>
            <a:cxnSpLocks noChangeShapeType="1"/>
            <a:stCxn id="6" idx="3"/>
            <a:endCxn id="5" idx="1"/>
          </p:cNvCxnSpPr>
          <p:nvPr/>
        </p:nvCxnSpPr>
        <p:spPr bwMode="auto">
          <a:xfrm flipV="1">
            <a:off x="4279400" y="2052917"/>
            <a:ext cx="432126" cy="7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45"/>
          <p:cNvCxnSpPr>
            <a:cxnSpLocks noChangeShapeType="1"/>
            <a:stCxn id="5" idx="2"/>
            <a:endCxn id="8" idx="0"/>
          </p:cNvCxnSpPr>
          <p:nvPr/>
        </p:nvCxnSpPr>
        <p:spPr bwMode="auto">
          <a:xfrm rot="5400000">
            <a:off x="3713036" y="841866"/>
            <a:ext cx="371972" cy="33471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AutoShape 45"/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4631202" y="1767520"/>
            <a:ext cx="379461" cy="1503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AutoShape 45"/>
          <p:cNvCxnSpPr>
            <a:cxnSpLocks noChangeShapeType="1"/>
            <a:stCxn id="5" idx="2"/>
            <a:endCxn id="15" idx="0"/>
          </p:cNvCxnSpPr>
          <p:nvPr/>
        </p:nvCxnSpPr>
        <p:spPr bwMode="auto">
          <a:xfrm rot="16200000" flipH="1">
            <a:off x="5540420" y="2361640"/>
            <a:ext cx="376221" cy="3118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834240" y="2712413"/>
            <a:ext cx="1188521" cy="76246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Bijlagen toevoegen op tabblad ‘Bewijsstukken’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AutoShape 45"/>
          <p:cNvCxnSpPr>
            <a:cxnSpLocks noChangeShapeType="1"/>
            <a:stCxn id="5" idx="2"/>
            <a:endCxn id="20" idx="0"/>
          </p:cNvCxnSpPr>
          <p:nvPr/>
        </p:nvCxnSpPr>
        <p:spPr bwMode="auto">
          <a:xfrm rot="16200000" flipH="1">
            <a:off x="6309074" y="1592986"/>
            <a:ext cx="382954" cy="185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AutoShape 45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3616568" y="3308012"/>
            <a:ext cx="285828" cy="619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AutoShape 45"/>
          <p:cNvCxnSpPr>
            <a:cxnSpLocks noChangeShapeType="1"/>
            <a:stCxn id="10" idx="2"/>
            <a:endCxn id="24" idx="0"/>
          </p:cNvCxnSpPr>
          <p:nvPr/>
        </p:nvCxnSpPr>
        <p:spPr bwMode="auto">
          <a:xfrm rot="16200000" flipH="1">
            <a:off x="5459688" y="2288627"/>
            <a:ext cx="469851" cy="4489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058579" y="4768466"/>
            <a:ext cx="1761893" cy="82077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/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Kostenlijnen type ‘Overhead’ worden automatisch 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aangemaakt en gewijzigd bij personeelskosten</a:t>
            </a:r>
            <a:endParaRPr lang="nl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1425640" y="4765888"/>
            <a:ext cx="1461170" cy="67933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Bewerk standaarduurtarieven in tabblad personeel van het project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314121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Selecteer juiste  standaarduurtarief voor de personeelskostenlijn en vul aantal uren in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AutoShape 45"/>
          <p:cNvCxnSpPr>
            <a:cxnSpLocks noChangeShapeType="1"/>
            <a:stCxn id="10" idx="2"/>
            <a:endCxn id="25" idx="0"/>
          </p:cNvCxnSpPr>
          <p:nvPr/>
        </p:nvCxnSpPr>
        <p:spPr bwMode="auto">
          <a:xfrm rot="5400000">
            <a:off x="2569327" y="3885513"/>
            <a:ext cx="467273" cy="12934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AutoShape 45"/>
          <p:cNvCxnSpPr>
            <a:cxnSpLocks noChangeShapeType="1"/>
            <a:stCxn id="10" idx="2"/>
            <a:endCxn id="26" idx="0"/>
          </p:cNvCxnSpPr>
          <p:nvPr/>
        </p:nvCxnSpPr>
        <p:spPr bwMode="auto">
          <a:xfrm rot="16200000" flipH="1">
            <a:off x="3483071" y="4265245"/>
            <a:ext cx="476915" cy="5436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509989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 optioneel prijs per kilometer en aantal kilometers in voor kilometerkosten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AutoShape 45"/>
          <p:cNvCxnSpPr>
            <a:cxnSpLocks noChangeShapeType="1"/>
            <a:stCxn id="10" idx="2"/>
            <a:endCxn id="35" idx="0"/>
          </p:cNvCxnSpPr>
          <p:nvPr/>
        </p:nvCxnSpPr>
        <p:spPr bwMode="auto">
          <a:xfrm rot="16200000" flipH="1">
            <a:off x="4462411" y="3285905"/>
            <a:ext cx="476915" cy="250233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16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Tussentijdse </a:t>
            </a:r>
            <a:r>
              <a:rPr lang="nl-BE" dirty="0"/>
              <a:t>controle ter plaatse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600" dirty="0" smtClean="0">
                <a:latin typeface="FlandersArtSans-Regular" panose="00000500000000000000" pitchFamily="2" charset="0"/>
              </a:rPr>
              <a:t>Systeemcontrole eerder dan louter financiële controle (beschrijvend verslag), gericht op tijdig bijsturen van promotor</a:t>
            </a: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Enkel bij promotor, maar aanwezigheid copromotoren is wenselijk</a:t>
            </a: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Contactpunten, MA &amp; CA kunnen aanwezig zijn</a:t>
            </a:r>
          </a:p>
          <a:p>
            <a:r>
              <a:rPr lang="nl-BE" sz="2600" dirty="0" smtClean="0">
                <a:latin typeface="FlandersArtSans-Regular" panose="00000500000000000000" pitchFamily="2" charset="0"/>
              </a:rPr>
              <a:t>Eindcontrole </a:t>
            </a:r>
            <a:r>
              <a:rPr lang="nl-BE" sz="2600" dirty="0">
                <a:latin typeface="FlandersArtSans-Regular" panose="00000500000000000000" pitchFamily="2" charset="0"/>
              </a:rPr>
              <a:t>blijft mogelijk, echter focus op tussentijdse controles</a:t>
            </a:r>
          </a:p>
          <a:p>
            <a:endParaRPr lang="nl-BE" dirty="0" smtClean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6890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dirty="0"/>
              <a:t>Kostenlijnen toevoegen op het tabblad ‘Kosten</a:t>
            </a:r>
            <a:r>
              <a:rPr lang="nl-BE" altLang="nl-BE" dirty="0" smtClean="0"/>
              <a:t>’ – klik op ‘Wijzig’</a:t>
            </a:r>
            <a:endParaRPr lang="nl-NL" alt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3" y="1417638"/>
            <a:ext cx="84391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1" y="341784"/>
            <a:ext cx="9033520" cy="1143000"/>
          </a:xfrm>
        </p:spPr>
        <p:txBody>
          <a:bodyPr/>
          <a:lstStyle/>
          <a:p>
            <a:r>
              <a:rPr lang="nl-BE" altLang="nl-BE" dirty="0"/>
              <a:t>Kostenlijnen toevoegen op het tabblad ‘Kosten’</a:t>
            </a:r>
            <a:r>
              <a:rPr lang="nl-NL" altLang="nl-BE" dirty="0"/>
              <a:t/>
            </a:r>
            <a:br>
              <a:rPr lang="nl-NL" altLang="nl-BE" dirty="0"/>
            </a:br>
            <a:r>
              <a:rPr lang="nl-BE" dirty="0" smtClean="0"/>
              <a:t>– geklikt op wijzig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46" y="1475953"/>
            <a:ext cx="860107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dirty="0"/>
              <a:t>Kostenlijnen toevoegen op het tabblad ‘Kosten’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Lijn per lijn toevoegen</a:t>
            </a:r>
          </a:p>
          <a:p>
            <a:endParaRPr lang="nl-BE" dirty="0" smtClean="0"/>
          </a:p>
          <a:p>
            <a:r>
              <a:rPr lang="nl-BE" dirty="0" smtClean="0"/>
              <a:t>In groep toevoegen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700808"/>
            <a:ext cx="542925" cy="5429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975" y="2924944"/>
            <a:ext cx="4000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 groep toevoegen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dirty="0" smtClean="0"/>
              <a:t>Groepen kostenlijnen per rubriek aanmaken. </a:t>
            </a:r>
          </a:p>
          <a:p>
            <a:r>
              <a:rPr lang="nl-BE" dirty="0" smtClean="0"/>
              <a:t>Tot 500 kostenlijnen via één bestand toevoegen.</a:t>
            </a:r>
          </a:p>
          <a:p>
            <a:endParaRPr lang="nl-BE" dirty="0"/>
          </a:p>
          <a:p>
            <a:r>
              <a:rPr lang="nl-BE" dirty="0" smtClean="0"/>
              <a:t>Voordeel:</a:t>
            </a:r>
          </a:p>
          <a:p>
            <a:pPr lvl="1"/>
            <a:r>
              <a:rPr lang="nl-BE" dirty="0" smtClean="0"/>
              <a:t>U kunt het nodige bestand geautomatiseerd aanmaken. U kunt ook knippen en plakken uit bestaande tabellen. Via deze weg kunt u veel tik- en klikwerk besparen en u voorkomt fouten.</a:t>
            </a:r>
          </a:p>
          <a:p>
            <a:r>
              <a:rPr lang="nl-BE" dirty="0" smtClean="0"/>
              <a:t>Nadelen:</a:t>
            </a:r>
          </a:p>
          <a:p>
            <a:pPr lvl="1"/>
            <a:r>
              <a:rPr lang="nl-BE" dirty="0" smtClean="0"/>
              <a:t>Moet perfecte inhoud hebben. </a:t>
            </a:r>
          </a:p>
          <a:p>
            <a:pPr lvl="1"/>
            <a:r>
              <a:rPr lang="nl-BE" dirty="0" smtClean="0"/>
              <a:t>U kunt per ongeluk veel lijnen toevoegen die u moeilijk kan verwijderen.</a:t>
            </a:r>
          </a:p>
          <a:p>
            <a:pPr lvl="1"/>
            <a:r>
              <a:rPr lang="nl-BE" dirty="0"/>
              <a:t>Er zijn soms voor u onduidelijke </a:t>
            </a:r>
            <a:r>
              <a:rPr lang="nl-BE" dirty="0" smtClean="0"/>
              <a:t>problemen. Bijvoorbeeld </a:t>
            </a:r>
            <a:r>
              <a:rPr lang="nl-BE" dirty="0"/>
              <a:t>doordat </a:t>
            </a:r>
            <a:r>
              <a:rPr lang="nl-BE" dirty="0" smtClean="0"/>
              <a:t>rekenblad </a:t>
            </a:r>
            <a:r>
              <a:rPr lang="nl-BE" dirty="0" err="1"/>
              <a:t>sofware</a:t>
            </a:r>
            <a:r>
              <a:rPr lang="nl-BE" dirty="0"/>
              <a:t> (</a:t>
            </a:r>
            <a:r>
              <a:rPr lang="nl-BE" dirty="0" err="1"/>
              <a:t>bvb</a:t>
            </a:r>
            <a:r>
              <a:rPr lang="nl-BE" dirty="0"/>
              <a:t>. Excel) foute gegevens onzichtbaar maakt.</a:t>
            </a:r>
          </a:p>
        </p:txBody>
      </p:sp>
    </p:spTree>
    <p:extLst>
      <p:ext uri="{BB962C8B-B14F-4D97-AF65-F5344CB8AC3E}">
        <p14:creationId xmlns:p14="http://schemas.microsoft.com/office/powerpoint/2010/main" val="19578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 groep toevoegen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Wat als je foutmeldingen krijgt?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 smtClean="0"/>
              <a:t>Open in kladblok en kijk of je iets raars ziet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 smtClean="0"/>
              <a:t>Stuur bericht naar </a:t>
            </a:r>
            <a:r>
              <a:rPr lang="nl-BE" dirty="0" smtClean="0">
                <a:hlinkClick r:id="rId2"/>
              </a:rPr>
              <a:t>efrosupport@vlaanderen.be</a:t>
            </a:r>
            <a:r>
              <a:rPr lang="nl-BE" dirty="0" smtClean="0"/>
              <a:t> voor assistentie, bij voorkeur met CSV in bijlage.</a:t>
            </a:r>
          </a:p>
        </p:txBody>
      </p:sp>
    </p:spTree>
    <p:extLst>
      <p:ext uri="{BB962C8B-B14F-4D97-AF65-F5344CB8AC3E}">
        <p14:creationId xmlns:p14="http://schemas.microsoft.com/office/powerpoint/2010/main" val="49586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 groep toevoegen: praktische gids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Te vinden via </a:t>
            </a:r>
            <a:r>
              <a:rPr lang="nl-BE" dirty="0" smtClean="0">
                <a:hlinkClick r:id="rId2"/>
              </a:rPr>
              <a:t>www.efro.be</a:t>
            </a:r>
            <a:r>
              <a:rPr lang="nl-BE" dirty="0" smtClean="0"/>
              <a:t>, Handleidingen </a:t>
            </a:r>
            <a:r>
              <a:rPr lang="nl-BE" dirty="0"/>
              <a:t>en logo’s, </a:t>
            </a:r>
            <a:r>
              <a:rPr lang="nl-BE" dirty="0" smtClean="0"/>
              <a:t>Handleidingen, Praktische </a:t>
            </a:r>
            <a:r>
              <a:rPr lang="nl-BE" dirty="0"/>
              <a:t>gids bulk toevoegen </a:t>
            </a:r>
            <a:r>
              <a:rPr lang="nl-BE" dirty="0" smtClean="0"/>
              <a:t>kostenlijnen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80" y="3236747"/>
            <a:ext cx="7466039" cy="30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</a:rPr>
              <a:t>Factuurkostenlijnen toevoegen op het tabblad ‘Kosten’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1404" y="181477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11526" y="1776374"/>
            <a:ext cx="1722150" cy="55308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Nieuw rapport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aanmaken of bestaand rapport wijzigen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13172" y="184525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AutoShape 35"/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2981046" y="2060842"/>
            <a:ext cx="4321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331404" y="2701431"/>
            <a:ext cx="1788078" cy="7638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geven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‘Rapportering’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03848" y="2708920"/>
            <a:ext cx="1730830" cy="76595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toevoegen 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‘Kosten’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633005" y="3760707"/>
            <a:ext cx="1633392" cy="53790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kosten toe type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personeelskost en kilometerkost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79784" y="3760709"/>
            <a:ext cx="1179372" cy="53790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</a:t>
            </a:r>
            <a:r>
              <a:rPr lang="nl-B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factuur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42"/>
          <p:cNvCxnSpPr>
            <a:cxnSpLocks noChangeShapeType="1"/>
            <a:stCxn id="9" idx="2"/>
            <a:endCxn id="11" idx="0"/>
          </p:cNvCxnSpPr>
          <p:nvPr/>
        </p:nvCxnSpPr>
        <p:spPr bwMode="auto">
          <a:xfrm rot="5400000">
            <a:off x="2876452" y="2567898"/>
            <a:ext cx="285830" cy="20997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4434142" y="3760708"/>
            <a:ext cx="1681057" cy="53790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inkomstenlijnen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 indien nodig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AutoShape 45"/>
          <p:cNvCxnSpPr>
            <a:cxnSpLocks noChangeShapeType="1"/>
            <a:stCxn id="9" idx="2"/>
            <a:endCxn id="13" idx="0"/>
          </p:cNvCxnSpPr>
          <p:nvPr/>
        </p:nvCxnSpPr>
        <p:spPr bwMode="auto">
          <a:xfrm rot="16200000" flipH="1">
            <a:off x="4529053" y="3015089"/>
            <a:ext cx="285829" cy="120540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5019044" y="2705680"/>
            <a:ext cx="1730830" cy="769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en bijlagen toevoegen op tabblad ‘Indicatoren’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AutoShape 35"/>
          <p:cNvCxnSpPr>
            <a:cxnSpLocks noChangeShapeType="1"/>
            <a:stCxn id="6" idx="3"/>
            <a:endCxn id="5" idx="1"/>
          </p:cNvCxnSpPr>
          <p:nvPr/>
        </p:nvCxnSpPr>
        <p:spPr bwMode="auto">
          <a:xfrm flipV="1">
            <a:off x="4279400" y="2052917"/>
            <a:ext cx="432126" cy="7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45"/>
          <p:cNvCxnSpPr>
            <a:cxnSpLocks noChangeShapeType="1"/>
            <a:stCxn id="5" idx="2"/>
            <a:endCxn id="8" idx="0"/>
          </p:cNvCxnSpPr>
          <p:nvPr/>
        </p:nvCxnSpPr>
        <p:spPr bwMode="auto">
          <a:xfrm rot="5400000">
            <a:off x="3713036" y="841866"/>
            <a:ext cx="371972" cy="33471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AutoShape 45"/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4631202" y="1767520"/>
            <a:ext cx="379461" cy="1503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AutoShape 45"/>
          <p:cNvCxnSpPr>
            <a:cxnSpLocks noChangeShapeType="1"/>
            <a:stCxn id="5" idx="2"/>
            <a:endCxn id="15" idx="0"/>
          </p:cNvCxnSpPr>
          <p:nvPr/>
        </p:nvCxnSpPr>
        <p:spPr bwMode="auto">
          <a:xfrm rot="16200000" flipH="1">
            <a:off x="5540420" y="2361640"/>
            <a:ext cx="376221" cy="3118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834240" y="2712413"/>
            <a:ext cx="1188521" cy="76246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Bijlagen toevoegen op tabblad ‘Bewijsstukken’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AutoShape 45"/>
          <p:cNvCxnSpPr>
            <a:cxnSpLocks noChangeShapeType="1"/>
            <a:stCxn id="5" idx="2"/>
            <a:endCxn id="20" idx="0"/>
          </p:cNvCxnSpPr>
          <p:nvPr/>
        </p:nvCxnSpPr>
        <p:spPr bwMode="auto">
          <a:xfrm rot="16200000" flipH="1">
            <a:off x="6309074" y="1592986"/>
            <a:ext cx="382954" cy="185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AutoShape 45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3616568" y="3308012"/>
            <a:ext cx="285828" cy="619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AutoShape 45"/>
          <p:cNvCxnSpPr>
            <a:cxnSpLocks noChangeShapeType="1"/>
            <a:stCxn id="10" idx="2"/>
            <a:endCxn id="24" idx="0"/>
          </p:cNvCxnSpPr>
          <p:nvPr/>
        </p:nvCxnSpPr>
        <p:spPr bwMode="auto">
          <a:xfrm rot="16200000" flipH="1">
            <a:off x="5459688" y="2288627"/>
            <a:ext cx="469851" cy="4489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058579" y="4768466"/>
            <a:ext cx="1761893" cy="82077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/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Kostenlijnen type ‘Overhead’ worden automatisch 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aangemaakt en gewijzigd bij personeelskosten</a:t>
            </a:r>
            <a:endParaRPr lang="nl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1425640" y="4765888"/>
            <a:ext cx="1461170" cy="67933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Bewerk standaarduurtarieven in tabblad personeel van het project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314121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Selecteer juiste  standaarduurtarief voor de personeelskostenlijn en vul aantal uren in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AutoShape 45"/>
          <p:cNvCxnSpPr>
            <a:cxnSpLocks noChangeShapeType="1"/>
            <a:stCxn id="10" idx="2"/>
            <a:endCxn id="25" idx="0"/>
          </p:cNvCxnSpPr>
          <p:nvPr/>
        </p:nvCxnSpPr>
        <p:spPr bwMode="auto">
          <a:xfrm rot="5400000">
            <a:off x="2569327" y="3885513"/>
            <a:ext cx="467273" cy="12934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AutoShape 45"/>
          <p:cNvCxnSpPr>
            <a:cxnSpLocks noChangeShapeType="1"/>
            <a:stCxn id="10" idx="2"/>
            <a:endCxn id="26" idx="0"/>
          </p:cNvCxnSpPr>
          <p:nvPr/>
        </p:nvCxnSpPr>
        <p:spPr bwMode="auto">
          <a:xfrm rot="16200000" flipH="1">
            <a:off x="3483071" y="4265245"/>
            <a:ext cx="476915" cy="5436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509989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 optioneel prijs per kilometer en aantal kilometers in voor kilometerkosten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AutoShape 45"/>
          <p:cNvCxnSpPr>
            <a:cxnSpLocks noChangeShapeType="1"/>
            <a:stCxn id="10" idx="2"/>
            <a:endCxn id="35" idx="0"/>
          </p:cNvCxnSpPr>
          <p:nvPr/>
        </p:nvCxnSpPr>
        <p:spPr bwMode="auto">
          <a:xfrm rot="16200000" flipH="1">
            <a:off x="4462411" y="3285905"/>
            <a:ext cx="476915" cy="250233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499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dirty="0"/>
              <a:t>Kostenlijnen toevoegen </a:t>
            </a:r>
            <a:r>
              <a:rPr lang="nl-BE" altLang="nl-BE" dirty="0" smtClean="0"/>
              <a:t>– type ‘factuurkosten’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Investeringen</a:t>
            </a:r>
          </a:p>
          <a:p>
            <a:r>
              <a:rPr lang="nl-BE" dirty="0" smtClean="0"/>
              <a:t>Werkingskosten</a:t>
            </a:r>
          </a:p>
          <a:p>
            <a:r>
              <a:rPr lang="nl-BE" dirty="0" smtClean="0"/>
              <a:t>Externe prestaties</a:t>
            </a:r>
          </a:p>
          <a:p>
            <a:r>
              <a:rPr lang="nl-BE" dirty="0" smtClean="0"/>
              <a:t>Promotie en publiciteit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266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Factuurkostenlijn</a:t>
            </a:r>
            <a:endParaRPr lang="nl-BE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052736"/>
            <a:ext cx="7560840" cy="54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Personeels- en kilometerkosten toevoegen op het tabblad ‘Kosten’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1404" y="181477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11526" y="1776374"/>
            <a:ext cx="1722150" cy="55308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Nieuw rapport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aanmaken of bestaand rapport wijzigen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13172" y="184525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AutoShape 35"/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2981046" y="2060842"/>
            <a:ext cx="4321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331404" y="2701431"/>
            <a:ext cx="1788078" cy="7638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geven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‘Rapportering’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03848" y="2708920"/>
            <a:ext cx="1730830" cy="76595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toevoegen 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‘Kosten’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633005" y="3760707"/>
            <a:ext cx="1633392" cy="53790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kosten toe type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personeelskost en kilometerkost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79784" y="3760709"/>
            <a:ext cx="1179372" cy="5379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</a:t>
            </a:r>
            <a:r>
              <a:rPr lang="nl-B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factuur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42"/>
          <p:cNvCxnSpPr>
            <a:cxnSpLocks noChangeShapeType="1"/>
            <a:stCxn id="9" idx="2"/>
            <a:endCxn id="11" idx="0"/>
          </p:cNvCxnSpPr>
          <p:nvPr/>
        </p:nvCxnSpPr>
        <p:spPr bwMode="auto">
          <a:xfrm rot="5400000">
            <a:off x="2876452" y="2567898"/>
            <a:ext cx="285830" cy="20997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4434142" y="3760708"/>
            <a:ext cx="1681057" cy="53790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inkomstenlijnen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 indien nodig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AutoShape 45"/>
          <p:cNvCxnSpPr>
            <a:cxnSpLocks noChangeShapeType="1"/>
            <a:stCxn id="9" idx="2"/>
            <a:endCxn id="13" idx="0"/>
          </p:cNvCxnSpPr>
          <p:nvPr/>
        </p:nvCxnSpPr>
        <p:spPr bwMode="auto">
          <a:xfrm rot="16200000" flipH="1">
            <a:off x="4529053" y="3015089"/>
            <a:ext cx="285829" cy="120540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5019044" y="2705680"/>
            <a:ext cx="1730830" cy="769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en bijlagen toevoegen op tabblad ‘Indicatoren’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AutoShape 35"/>
          <p:cNvCxnSpPr>
            <a:cxnSpLocks noChangeShapeType="1"/>
            <a:stCxn id="6" idx="3"/>
            <a:endCxn id="5" idx="1"/>
          </p:cNvCxnSpPr>
          <p:nvPr/>
        </p:nvCxnSpPr>
        <p:spPr bwMode="auto">
          <a:xfrm flipV="1">
            <a:off x="4279400" y="2052917"/>
            <a:ext cx="432126" cy="7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45"/>
          <p:cNvCxnSpPr>
            <a:cxnSpLocks noChangeShapeType="1"/>
            <a:stCxn id="5" idx="2"/>
            <a:endCxn id="8" idx="0"/>
          </p:cNvCxnSpPr>
          <p:nvPr/>
        </p:nvCxnSpPr>
        <p:spPr bwMode="auto">
          <a:xfrm rot="5400000">
            <a:off x="3713036" y="841866"/>
            <a:ext cx="371972" cy="33471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AutoShape 45"/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4631202" y="1767520"/>
            <a:ext cx="379461" cy="1503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AutoShape 45"/>
          <p:cNvCxnSpPr>
            <a:cxnSpLocks noChangeShapeType="1"/>
            <a:stCxn id="5" idx="2"/>
            <a:endCxn id="15" idx="0"/>
          </p:cNvCxnSpPr>
          <p:nvPr/>
        </p:nvCxnSpPr>
        <p:spPr bwMode="auto">
          <a:xfrm rot="16200000" flipH="1">
            <a:off x="5540420" y="2361640"/>
            <a:ext cx="376221" cy="3118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834240" y="2712413"/>
            <a:ext cx="1188521" cy="76246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Bijlagen toevoegen op tabblad ‘Bewijsstukken’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AutoShape 45"/>
          <p:cNvCxnSpPr>
            <a:cxnSpLocks noChangeShapeType="1"/>
            <a:stCxn id="5" idx="2"/>
            <a:endCxn id="20" idx="0"/>
          </p:cNvCxnSpPr>
          <p:nvPr/>
        </p:nvCxnSpPr>
        <p:spPr bwMode="auto">
          <a:xfrm rot="16200000" flipH="1">
            <a:off x="6309074" y="1592986"/>
            <a:ext cx="382954" cy="185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AutoShape 45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3616568" y="3308012"/>
            <a:ext cx="285828" cy="619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AutoShape 45"/>
          <p:cNvCxnSpPr>
            <a:cxnSpLocks noChangeShapeType="1"/>
            <a:stCxn id="10" idx="2"/>
            <a:endCxn id="24" idx="0"/>
          </p:cNvCxnSpPr>
          <p:nvPr/>
        </p:nvCxnSpPr>
        <p:spPr bwMode="auto">
          <a:xfrm rot="16200000" flipH="1">
            <a:off x="5459688" y="2288627"/>
            <a:ext cx="469851" cy="4489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058579" y="4768466"/>
            <a:ext cx="1761893" cy="82077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/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Kostenlijnen type ‘Overhead’ worden automatisch 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aangemaakt en gewijzigd bij personeelskosten</a:t>
            </a:r>
            <a:endParaRPr lang="nl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1425640" y="4765888"/>
            <a:ext cx="1461170" cy="67933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Bewerk standaarduurtarieven in tabblad personeel van het project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314121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Selecteer juiste  standaarduurtarief voor de personeelskostenlijn en vul aantal uren in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AutoShape 45"/>
          <p:cNvCxnSpPr>
            <a:cxnSpLocks noChangeShapeType="1"/>
            <a:stCxn id="10" idx="2"/>
            <a:endCxn id="25" idx="0"/>
          </p:cNvCxnSpPr>
          <p:nvPr/>
        </p:nvCxnSpPr>
        <p:spPr bwMode="auto">
          <a:xfrm rot="5400000">
            <a:off x="2569327" y="3885513"/>
            <a:ext cx="467273" cy="12934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AutoShape 45"/>
          <p:cNvCxnSpPr>
            <a:cxnSpLocks noChangeShapeType="1"/>
            <a:stCxn id="10" idx="2"/>
            <a:endCxn id="26" idx="0"/>
          </p:cNvCxnSpPr>
          <p:nvPr/>
        </p:nvCxnSpPr>
        <p:spPr bwMode="auto">
          <a:xfrm rot="16200000" flipH="1">
            <a:off x="3483071" y="4265245"/>
            <a:ext cx="476915" cy="5436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509989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 optioneel prijs per kilometer en aantal kilometers in voor kilometerkosten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AutoShape 45"/>
          <p:cNvCxnSpPr>
            <a:cxnSpLocks noChangeShapeType="1"/>
            <a:stCxn id="10" idx="2"/>
            <a:endCxn id="35" idx="0"/>
          </p:cNvCxnSpPr>
          <p:nvPr/>
        </p:nvCxnSpPr>
        <p:spPr bwMode="auto">
          <a:xfrm rot="16200000" flipH="1">
            <a:off x="4462411" y="3285905"/>
            <a:ext cx="476915" cy="250233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625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1.2 </a:t>
            </a:r>
            <a:r>
              <a:rPr lang="nl-NL" dirty="0" err="1" smtClean="0"/>
              <a:t>Subsidiabiliteitsregels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51" y="2204864"/>
            <a:ext cx="6233767" cy="34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Personeels- en kilometerkosten toevoegen op het tabblad ‘Kosten’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1404" y="181477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11526" y="1776374"/>
            <a:ext cx="1722150" cy="55308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Nieuw rapport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aanmaken of bestaand rapport wijzigen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13172" y="184525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AutoShape 35"/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2981046" y="2060842"/>
            <a:ext cx="4321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331404" y="2701431"/>
            <a:ext cx="1788078" cy="7638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geven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‘Rapportering’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03848" y="2708920"/>
            <a:ext cx="1730830" cy="76595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toevoegen 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‘Kosten’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633005" y="3760707"/>
            <a:ext cx="1633392" cy="53790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kosten toe type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personeelskost en kilometerkost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79784" y="3760709"/>
            <a:ext cx="1179372" cy="5379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</a:t>
            </a:r>
            <a:r>
              <a:rPr lang="nl-B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factuur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42"/>
          <p:cNvCxnSpPr>
            <a:cxnSpLocks noChangeShapeType="1"/>
            <a:stCxn id="9" idx="2"/>
            <a:endCxn id="11" idx="0"/>
          </p:cNvCxnSpPr>
          <p:nvPr/>
        </p:nvCxnSpPr>
        <p:spPr bwMode="auto">
          <a:xfrm rot="5400000">
            <a:off x="2876452" y="2567898"/>
            <a:ext cx="285830" cy="20997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4434142" y="3760708"/>
            <a:ext cx="1681057" cy="53790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inkomstenlijnen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 indien nodig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AutoShape 45"/>
          <p:cNvCxnSpPr>
            <a:cxnSpLocks noChangeShapeType="1"/>
            <a:stCxn id="9" idx="2"/>
            <a:endCxn id="13" idx="0"/>
          </p:cNvCxnSpPr>
          <p:nvPr/>
        </p:nvCxnSpPr>
        <p:spPr bwMode="auto">
          <a:xfrm rot="16200000" flipH="1">
            <a:off x="4529053" y="3015089"/>
            <a:ext cx="285829" cy="120540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5019044" y="2705680"/>
            <a:ext cx="1730830" cy="769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en bijlagen toevoegen op tabblad ‘Indicatoren’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AutoShape 35"/>
          <p:cNvCxnSpPr>
            <a:cxnSpLocks noChangeShapeType="1"/>
            <a:stCxn id="6" idx="3"/>
            <a:endCxn id="5" idx="1"/>
          </p:cNvCxnSpPr>
          <p:nvPr/>
        </p:nvCxnSpPr>
        <p:spPr bwMode="auto">
          <a:xfrm flipV="1">
            <a:off x="4279400" y="2052917"/>
            <a:ext cx="432126" cy="7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45"/>
          <p:cNvCxnSpPr>
            <a:cxnSpLocks noChangeShapeType="1"/>
            <a:stCxn id="5" idx="2"/>
            <a:endCxn id="8" idx="0"/>
          </p:cNvCxnSpPr>
          <p:nvPr/>
        </p:nvCxnSpPr>
        <p:spPr bwMode="auto">
          <a:xfrm rot="5400000">
            <a:off x="3713036" y="841866"/>
            <a:ext cx="371972" cy="33471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AutoShape 45"/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4631202" y="1767520"/>
            <a:ext cx="379461" cy="1503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AutoShape 45"/>
          <p:cNvCxnSpPr>
            <a:cxnSpLocks noChangeShapeType="1"/>
            <a:stCxn id="5" idx="2"/>
            <a:endCxn id="15" idx="0"/>
          </p:cNvCxnSpPr>
          <p:nvPr/>
        </p:nvCxnSpPr>
        <p:spPr bwMode="auto">
          <a:xfrm rot="16200000" flipH="1">
            <a:off x="5540420" y="2361640"/>
            <a:ext cx="376221" cy="3118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834240" y="2712413"/>
            <a:ext cx="1188521" cy="76246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Bijlagen toevoegen op tabblad ‘Bewijsstukken’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AutoShape 45"/>
          <p:cNvCxnSpPr>
            <a:cxnSpLocks noChangeShapeType="1"/>
            <a:stCxn id="5" idx="2"/>
            <a:endCxn id="20" idx="0"/>
          </p:cNvCxnSpPr>
          <p:nvPr/>
        </p:nvCxnSpPr>
        <p:spPr bwMode="auto">
          <a:xfrm rot="16200000" flipH="1">
            <a:off x="6309074" y="1592986"/>
            <a:ext cx="382954" cy="185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AutoShape 45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3616568" y="3308012"/>
            <a:ext cx="285828" cy="619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AutoShape 45"/>
          <p:cNvCxnSpPr>
            <a:cxnSpLocks noChangeShapeType="1"/>
            <a:stCxn id="10" idx="2"/>
            <a:endCxn id="24" idx="0"/>
          </p:cNvCxnSpPr>
          <p:nvPr/>
        </p:nvCxnSpPr>
        <p:spPr bwMode="auto">
          <a:xfrm rot="16200000" flipH="1">
            <a:off x="5459688" y="2288627"/>
            <a:ext cx="469851" cy="4489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058579" y="4768466"/>
            <a:ext cx="1761893" cy="82077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/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Kostenlijnen type ‘Overhead’ worden automatisch 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aangemaakt en gewijzigd bij personeelskosten</a:t>
            </a:r>
            <a:endParaRPr lang="nl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1425640" y="4765888"/>
            <a:ext cx="1461170" cy="67933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Bewerk standaarduurtarieven in tabblad personeel van het project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314121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Selecteer juiste  standaarduurtarief voor de personeelskostenlijn en vul aantal uren in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AutoShape 45"/>
          <p:cNvCxnSpPr>
            <a:cxnSpLocks noChangeShapeType="1"/>
            <a:stCxn id="10" idx="2"/>
            <a:endCxn id="25" idx="0"/>
          </p:cNvCxnSpPr>
          <p:nvPr/>
        </p:nvCxnSpPr>
        <p:spPr bwMode="auto">
          <a:xfrm rot="5400000">
            <a:off x="2569327" y="3885513"/>
            <a:ext cx="467273" cy="12934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AutoShape 45"/>
          <p:cNvCxnSpPr>
            <a:cxnSpLocks noChangeShapeType="1"/>
            <a:stCxn id="10" idx="2"/>
            <a:endCxn id="26" idx="0"/>
          </p:cNvCxnSpPr>
          <p:nvPr/>
        </p:nvCxnSpPr>
        <p:spPr bwMode="auto">
          <a:xfrm rot="16200000" flipH="1">
            <a:off x="3483071" y="4265245"/>
            <a:ext cx="476915" cy="5436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509989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 optioneel prijs per kilometer en aantal kilometers in voor kilometerkosten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AutoShape 45"/>
          <p:cNvCxnSpPr>
            <a:cxnSpLocks noChangeShapeType="1"/>
            <a:stCxn id="10" idx="2"/>
            <a:endCxn id="35" idx="0"/>
          </p:cNvCxnSpPr>
          <p:nvPr/>
        </p:nvCxnSpPr>
        <p:spPr bwMode="auto">
          <a:xfrm rot="16200000" flipH="1">
            <a:off x="4462411" y="3285905"/>
            <a:ext cx="476915" cy="250233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298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Bewerk standaarduurtarieven in tabblad personeel van het project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00808"/>
            <a:ext cx="841362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4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Bewerk werkrelaties (standaarduurtarieven) in tabblad personeel van het project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66800"/>
            <a:ext cx="78295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Bewerk werkrelaties (standaarduurtarieven) in tabblad personeel van het project – voorjaar 2019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200150"/>
            <a:ext cx="68199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63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Koppeling mogelijk? </a:t>
            </a:r>
            <a:br>
              <a:rPr lang="nl-BE" dirty="0" smtClean="0"/>
            </a:br>
            <a:r>
              <a:rPr lang="nl-BE" dirty="0" smtClean="0"/>
              <a:t>Ja: u kunt een personeelskostenlijn aanmaken met SUT.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Verplichte elementen moeten aanwezig zijn</a:t>
            </a:r>
          </a:p>
          <a:p>
            <a:pPr lvl="1"/>
            <a:r>
              <a:rPr lang="nl-BE" b="1" dirty="0" smtClean="0"/>
              <a:t>Naam, voornaam</a:t>
            </a:r>
          </a:p>
          <a:p>
            <a:pPr lvl="1"/>
            <a:r>
              <a:rPr lang="nl-BE" dirty="0" smtClean="0"/>
              <a:t>Bijlage </a:t>
            </a:r>
            <a:r>
              <a:rPr lang="nl-BE" b="1" dirty="0" smtClean="0"/>
              <a:t>arbeidsovereenkomst</a:t>
            </a:r>
          </a:p>
          <a:p>
            <a:pPr lvl="1"/>
            <a:r>
              <a:rPr lang="nl-BE" b="1" dirty="0" smtClean="0"/>
              <a:t>Loonfiche</a:t>
            </a:r>
            <a:r>
              <a:rPr lang="nl-BE" dirty="0" smtClean="0"/>
              <a:t> berekening SUT</a:t>
            </a:r>
            <a:endParaRPr lang="nl-BE" dirty="0"/>
          </a:p>
          <a:p>
            <a:pPr lvl="1"/>
            <a:r>
              <a:rPr lang="nl-BE" dirty="0" smtClean="0"/>
              <a:t>Van: </a:t>
            </a:r>
            <a:r>
              <a:rPr lang="nl-BE" b="1" dirty="0" smtClean="0"/>
              <a:t>start kalenderjaar</a:t>
            </a:r>
            <a:r>
              <a:rPr lang="nl-BE" dirty="0" smtClean="0"/>
              <a:t>/tewerkstelling</a:t>
            </a:r>
          </a:p>
          <a:p>
            <a:pPr lvl="1"/>
            <a:r>
              <a:rPr lang="nl-BE" dirty="0" smtClean="0"/>
              <a:t>Tot is nu nog niet verplicht, maar we vragen het wel. </a:t>
            </a:r>
            <a:r>
              <a:rPr lang="nl-BE" b="1" dirty="0" smtClean="0"/>
              <a:t>Einde kalenderjaar</a:t>
            </a:r>
            <a:r>
              <a:rPr lang="nl-BE" dirty="0" smtClean="0"/>
              <a:t>, tenzij einde tewerkstelling al bekend en deze voor einde kalenderjaar valt.</a:t>
            </a:r>
          </a:p>
          <a:p>
            <a:pPr lvl="1"/>
            <a:r>
              <a:rPr lang="nl-BE" dirty="0" smtClean="0"/>
              <a:t>…</a:t>
            </a:r>
          </a:p>
          <a:p>
            <a:pPr lvl="1"/>
            <a:endParaRPr lang="nl-BE" dirty="0" smtClean="0"/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721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68216"/>
            <a:ext cx="8208912" cy="461942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altLang="nl-BE" dirty="0"/>
              <a:t>Bewerk </a:t>
            </a:r>
            <a:r>
              <a:rPr lang="nl-BE" altLang="nl-BE" dirty="0" smtClean="0"/>
              <a:t>standaarduurtarieven </a:t>
            </a:r>
            <a:r>
              <a:rPr lang="nl-BE" altLang="nl-BE" dirty="0"/>
              <a:t>in tabblad personeel van het </a:t>
            </a:r>
            <a:r>
              <a:rPr lang="nl-BE" altLang="nl-BE" dirty="0" smtClean="0"/>
              <a:t>project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2671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Personeels- en kilometerkosten toevoegen op het tabblad ‘Kosten’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1404" y="181477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11526" y="1776374"/>
            <a:ext cx="1722150" cy="55308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Nieuw rapport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aanmaken of bestaand rapport wijzigen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13172" y="184525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AutoShape 35"/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2981046" y="2060842"/>
            <a:ext cx="4321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331404" y="2701431"/>
            <a:ext cx="1788078" cy="7638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geven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‘Rapportering’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03848" y="2708920"/>
            <a:ext cx="1730830" cy="76595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toevoegen 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‘Kosten’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633005" y="3760707"/>
            <a:ext cx="1633392" cy="53790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kosten toe type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personeelskost en kilometerkost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79784" y="3760709"/>
            <a:ext cx="1179372" cy="5379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</a:t>
            </a:r>
            <a:r>
              <a:rPr lang="nl-B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factuur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42"/>
          <p:cNvCxnSpPr>
            <a:cxnSpLocks noChangeShapeType="1"/>
            <a:stCxn id="9" idx="2"/>
            <a:endCxn id="11" idx="0"/>
          </p:cNvCxnSpPr>
          <p:nvPr/>
        </p:nvCxnSpPr>
        <p:spPr bwMode="auto">
          <a:xfrm rot="5400000">
            <a:off x="2876452" y="2567898"/>
            <a:ext cx="285830" cy="20997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4434142" y="3760708"/>
            <a:ext cx="1681057" cy="53790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inkomstenlijnen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 indien nodig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AutoShape 45"/>
          <p:cNvCxnSpPr>
            <a:cxnSpLocks noChangeShapeType="1"/>
            <a:stCxn id="9" idx="2"/>
            <a:endCxn id="13" idx="0"/>
          </p:cNvCxnSpPr>
          <p:nvPr/>
        </p:nvCxnSpPr>
        <p:spPr bwMode="auto">
          <a:xfrm rot="16200000" flipH="1">
            <a:off x="4529053" y="3015089"/>
            <a:ext cx="285829" cy="120540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5019044" y="2705680"/>
            <a:ext cx="1730830" cy="769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en bijlagen toevoegen op tabblad ‘Indicatoren’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AutoShape 35"/>
          <p:cNvCxnSpPr>
            <a:cxnSpLocks noChangeShapeType="1"/>
            <a:stCxn id="6" idx="3"/>
            <a:endCxn id="5" idx="1"/>
          </p:cNvCxnSpPr>
          <p:nvPr/>
        </p:nvCxnSpPr>
        <p:spPr bwMode="auto">
          <a:xfrm flipV="1">
            <a:off x="4279400" y="2052917"/>
            <a:ext cx="432126" cy="7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45"/>
          <p:cNvCxnSpPr>
            <a:cxnSpLocks noChangeShapeType="1"/>
            <a:stCxn id="5" idx="2"/>
            <a:endCxn id="8" idx="0"/>
          </p:cNvCxnSpPr>
          <p:nvPr/>
        </p:nvCxnSpPr>
        <p:spPr bwMode="auto">
          <a:xfrm rot="5400000">
            <a:off x="3713036" y="841866"/>
            <a:ext cx="371972" cy="33471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AutoShape 45"/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4631202" y="1767520"/>
            <a:ext cx="379461" cy="1503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AutoShape 45"/>
          <p:cNvCxnSpPr>
            <a:cxnSpLocks noChangeShapeType="1"/>
            <a:stCxn id="5" idx="2"/>
            <a:endCxn id="15" idx="0"/>
          </p:cNvCxnSpPr>
          <p:nvPr/>
        </p:nvCxnSpPr>
        <p:spPr bwMode="auto">
          <a:xfrm rot="16200000" flipH="1">
            <a:off x="5540420" y="2361640"/>
            <a:ext cx="376221" cy="3118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834240" y="2712413"/>
            <a:ext cx="1188521" cy="76246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Bijlagen toevoegen op tabblad ‘Bewijsstukken’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AutoShape 45"/>
          <p:cNvCxnSpPr>
            <a:cxnSpLocks noChangeShapeType="1"/>
            <a:stCxn id="5" idx="2"/>
            <a:endCxn id="20" idx="0"/>
          </p:cNvCxnSpPr>
          <p:nvPr/>
        </p:nvCxnSpPr>
        <p:spPr bwMode="auto">
          <a:xfrm rot="16200000" flipH="1">
            <a:off x="6309074" y="1592986"/>
            <a:ext cx="382954" cy="185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AutoShape 45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3616568" y="3308012"/>
            <a:ext cx="285828" cy="619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AutoShape 45"/>
          <p:cNvCxnSpPr>
            <a:cxnSpLocks noChangeShapeType="1"/>
            <a:stCxn id="10" idx="2"/>
            <a:endCxn id="24" idx="0"/>
          </p:cNvCxnSpPr>
          <p:nvPr/>
        </p:nvCxnSpPr>
        <p:spPr bwMode="auto">
          <a:xfrm rot="16200000" flipH="1">
            <a:off x="5459688" y="2288627"/>
            <a:ext cx="469851" cy="4489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058579" y="4768466"/>
            <a:ext cx="1761893" cy="82077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/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Kostenlijnen type ‘Overhead’ worden automatisch 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aangemaakt en gewijzigd</a:t>
            </a:r>
            <a:endParaRPr lang="nl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1425640" y="4765888"/>
            <a:ext cx="1461170" cy="67933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Bewerk </a:t>
            </a:r>
            <a:r>
              <a:rPr lang="nl-BE" sz="1000" strike="sng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standaarduurtarieven in tabblad personeel van het project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3141219" y="4775530"/>
            <a:ext cx="1704271" cy="66969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Selecteer juiste  standaarduurtarief voor de personeelskostenlijn en vul aantal uren in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AutoShape 45"/>
          <p:cNvCxnSpPr>
            <a:cxnSpLocks noChangeShapeType="1"/>
            <a:stCxn id="10" idx="2"/>
            <a:endCxn id="25" idx="0"/>
          </p:cNvCxnSpPr>
          <p:nvPr/>
        </p:nvCxnSpPr>
        <p:spPr bwMode="auto">
          <a:xfrm rot="5400000">
            <a:off x="2569327" y="3885513"/>
            <a:ext cx="467273" cy="12934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AutoShape 45"/>
          <p:cNvCxnSpPr>
            <a:cxnSpLocks noChangeShapeType="1"/>
            <a:stCxn id="10" idx="2"/>
            <a:endCxn id="26" idx="0"/>
          </p:cNvCxnSpPr>
          <p:nvPr/>
        </p:nvCxnSpPr>
        <p:spPr bwMode="auto">
          <a:xfrm rot="16200000" flipH="1">
            <a:off x="3483071" y="4265245"/>
            <a:ext cx="476915" cy="5436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5099899" y="4775530"/>
            <a:ext cx="1704271" cy="66969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 optioneel prijs per kilometer en aantal kilometers in voor kilometerkosten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AutoShape 45"/>
          <p:cNvCxnSpPr>
            <a:cxnSpLocks noChangeShapeType="1"/>
            <a:stCxn id="10" idx="2"/>
            <a:endCxn id="35" idx="0"/>
          </p:cNvCxnSpPr>
          <p:nvPr/>
        </p:nvCxnSpPr>
        <p:spPr bwMode="auto">
          <a:xfrm rot="16200000" flipH="1">
            <a:off x="4462411" y="3285905"/>
            <a:ext cx="476915" cy="250233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2663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Kies standaarduurtarief, vul aantal uren en periode in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268760"/>
            <a:ext cx="768667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Vul optioneel ook de kilometerkosten in en klik op ‘Toevoegen’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268760"/>
            <a:ext cx="7686675" cy="549592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5980923" y="3093392"/>
            <a:ext cx="2778413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l-BE" dirty="0" smtClean="0"/>
              <a:t>Er is controle op periodes bij het toevoegen: van-tot moet binnen SUT van-tot liggen.</a:t>
            </a:r>
          </a:p>
        </p:txBody>
      </p:sp>
    </p:spTree>
    <p:extLst>
      <p:ext uri="{BB962C8B-B14F-4D97-AF65-F5344CB8AC3E}">
        <p14:creationId xmlns:p14="http://schemas.microsoft.com/office/powerpoint/2010/main" val="242296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2776"/>
            <a:ext cx="8924266" cy="441084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Personeelskostenlijn, kilometerkostenlijn en bijhorende overheadlijn zijn aangemaakt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1534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1.2 </a:t>
            </a:r>
            <a:r>
              <a:rPr lang="nl-NL" dirty="0" err="1" smtClean="0"/>
              <a:t>Subsidiabiliteitsregels</a:t>
            </a:r>
            <a:endParaRPr lang="nl-NL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sz="2600" dirty="0" smtClean="0">
                <a:latin typeface="FlandersArtSans-Regular" panose="00000500000000000000" pitchFamily="2" charset="0"/>
              </a:rPr>
              <a:t>Alle gidsen, templates, … op </a:t>
            </a:r>
            <a:r>
              <a:rPr lang="nl-NL" sz="2600" dirty="0" smtClean="0">
                <a:latin typeface="FlandersArtSans-Regular" panose="00000500000000000000" pitchFamily="2" charset="0"/>
                <a:hlinkClick r:id="rId3"/>
              </a:rPr>
              <a:t>www.efro.be</a:t>
            </a:r>
            <a:r>
              <a:rPr lang="nl-NL" sz="2600" dirty="0" smtClean="0">
                <a:latin typeface="FlandersArtSans-Regular" panose="00000500000000000000" pitchFamily="2" charset="0"/>
              </a:rPr>
              <a:t> </a:t>
            </a:r>
          </a:p>
          <a:p>
            <a:pPr eaLnBrk="1" hangingPunct="1"/>
            <a:r>
              <a:rPr lang="nl-NL" sz="2600" dirty="0" smtClean="0">
                <a:latin typeface="FlandersArtSans-Regular" panose="00000500000000000000" pitchFamily="2" charset="0"/>
              </a:rPr>
              <a:t>Promotor = verantwoordelijke &amp; aanspreekpunt</a:t>
            </a:r>
          </a:p>
          <a:p>
            <a:r>
              <a:rPr lang="nl-NL" sz="2600" dirty="0" smtClean="0">
                <a:latin typeface="FlandersArtSans-Regular" panose="00000500000000000000" pitchFamily="2" charset="0"/>
              </a:rPr>
              <a:t>Controle </a:t>
            </a:r>
            <a:r>
              <a:rPr lang="nl-NL" sz="2600" dirty="0">
                <a:latin typeface="FlandersArtSans-Regular" panose="00000500000000000000" pitchFamily="2" charset="0"/>
              </a:rPr>
              <a:t>op </a:t>
            </a:r>
            <a:r>
              <a:rPr lang="nl-NL" sz="2600" dirty="0" smtClean="0">
                <a:latin typeface="FlandersArtSans-Regular" panose="00000500000000000000" pitchFamily="2" charset="0"/>
              </a:rPr>
              <a:t>projectniveau, niet partnerniveau =&gt; aangeven wie uitgave deed (promotor/copromotor)</a:t>
            </a:r>
          </a:p>
          <a:p>
            <a:pPr eaLnBrk="1" hangingPunct="1"/>
            <a:r>
              <a:rPr lang="nl-NL" sz="2600" dirty="0" smtClean="0">
                <a:latin typeface="FlandersArtSans-Regular" panose="00000500000000000000" pitchFamily="2" charset="0"/>
              </a:rPr>
              <a:t>Duidelijke projectboekhouding</a:t>
            </a:r>
          </a:p>
          <a:p>
            <a:pPr eaLnBrk="1" hangingPunct="1"/>
            <a:r>
              <a:rPr lang="nl-NL" sz="2600" dirty="0" smtClean="0">
                <a:latin typeface="FlandersArtSans-Regular" panose="00000500000000000000" pitchFamily="2" charset="0"/>
              </a:rPr>
              <a:t>Goede interne controle</a:t>
            </a:r>
          </a:p>
          <a:p>
            <a:pPr eaLnBrk="1" hangingPunct="1"/>
            <a:r>
              <a:rPr lang="nl-BE" sz="2600" dirty="0" smtClean="0">
                <a:latin typeface="FlandersArtSans-Regular" panose="00000500000000000000" pitchFamily="2" charset="0"/>
              </a:rPr>
              <a:t>Controlespoor: ondersteunende bewijsstukken </a:t>
            </a:r>
          </a:p>
        </p:txBody>
      </p:sp>
    </p:spTree>
    <p:extLst>
      <p:ext uri="{BB962C8B-B14F-4D97-AF65-F5344CB8AC3E}">
        <p14:creationId xmlns:p14="http://schemas.microsoft.com/office/powerpoint/2010/main" val="121197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Inkomstenlijnen toevoegen op het tabblad ‘Kosten’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1404" y="181477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11526" y="1776374"/>
            <a:ext cx="1722150" cy="55308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Nieuw rapport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aanmaken of bestaand rapport wijzigen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13172" y="184525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AutoShape 35"/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2981046" y="2060842"/>
            <a:ext cx="4321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331404" y="2701431"/>
            <a:ext cx="1788078" cy="7638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geven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‘Rapportering’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03848" y="2708920"/>
            <a:ext cx="1730830" cy="76595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toevoegen 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‘Kosten’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633005" y="3760707"/>
            <a:ext cx="1633392" cy="53790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kosten toe type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personeelskost en kilometerkost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79784" y="3760709"/>
            <a:ext cx="1179372" cy="5379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</a:t>
            </a:r>
            <a:r>
              <a:rPr lang="nl-B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factuur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42"/>
          <p:cNvCxnSpPr>
            <a:cxnSpLocks noChangeShapeType="1"/>
            <a:stCxn id="9" idx="2"/>
            <a:endCxn id="11" idx="0"/>
          </p:cNvCxnSpPr>
          <p:nvPr/>
        </p:nvCxnSpPr>
        <p:spPr bwMode="auto">
          <a:xfrm rot="5400000">
            <a:off x="2876452" y="2567898"/>
            <a:ext cx="285830" cy="20997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4434142" y="3760708"/>
            <a:ext cx="1681057" cy="53790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inkomstenlijnen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 indien nodig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AutoShape 45"/>
          <p:cNvCxnSpPr>
            <a:cxnSpLocks noChangeShapeType="1"/>
            <a:stCxn id="9" idx="2"/>
            <a:endCxn id="13" idx="0"/>
          </p:cNvCxnSpPr>
          <p:nvPr/>
        </p:nvCxnSpPr>
        <p:spPr bwMode="auto">
          <a:xfrm rot="16200000" flipH="1">
            <a:off x="4529053" y="3015089"/>
            <a:ext cx="285829" cy="120540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5019044" y="2705680"/>
            <a:ext cx="1730830" cy="769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en bijlagen toevoegen op tabblad ‘Indicatoren’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AutoShape 35"/>
          <p:cNvCxnSpPr>
            <a:cxnSpLocks noChangeShapeType="1"/>
            <a:stCxn id="6" idx="3"/>
            <a:endCxn id="5" idx="1"/>
          </p:cNvCxnSpPr>
          <p:nvPr/>
        </p:nvCxnSpPr>
        <p:spPr bwMode="auto">
          <a:xfrm flipV="1">
            <a:off x="4279400" y="2052917"/>
            <a:ext cx="432126" cy="7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45"/>
          <p:cNvCxnSpPr>
            <a:cxnSpLocks noChangeShapeType="1"/>
            <a:stCxn id="5" idx="2"/>
            <a:endCxn id="8" idx="0"/>
          </p:cNvCxnSpPr>
          <p:nvPr/>
        </p:nvCxnSpPr>
        <p:spPr bwMode="auto">
          <a:xfrm rot="5400000">
            <a:off x="3713036" y="841866"/>
            <a:ext cx="371972" cy="33471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AutoShape 45"/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4631202" y="1767520"/>
            <a:ext cx="379461" cy="1503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AutoShape 45"/>
          <p:cNvCxnSpPr>
            <a:cxnSpLocks noChangeShapeType="1"/>
            <a:stCxn id="5" idx="2"/>
            <a:endCxn id="15" idx="0"/>
          </p:cNvCxnSpPr>
          <p:nvPr/>
        </p:nvCxnSpPr>
        <p:spPr bwMode="auto">
          <a:xfrm rot="16200000" flipH="1">
            <a:off x="5540420" y="2361640"/>
            <a:ext cx="376221" cy="3118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834240" y="2712413"/>
            <a:ext cx="1188521" cy="76246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Bijlagen toevoegen op tabblad ‘Bewijsstukken’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AutoShape 45"/>
          <p:cNvCxnSpPr>
            <a:cxnSpLocks noChangeShapeType="1"/>
            <a:stCxn id="5" idx="2"/>
            <a:endCxn id="20" idx="0"/>
          </p:cNvCxnSpPr>
          <p:nvPr/>
        </p:nvCxnSpPr>
        <p:spPr bwMode="auto">
          <a:xfrm rot="16200000" flipH="1">
            <a:off x="6309074" y="1592986"/>
            <a:ext cx="382954" cy="185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AutoShape 45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3616568" y="3308012"/>
            <a:ext cx="285828" cy="619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AutoShape 45"/>
          <p:cNvCxnSpPr>
            <a:cxnSpLocks noChangeShapeType="1"/>
            <a:stCxn id="10" idx="2"/>
            <a:endCxn id="24" idx="0"/>
          </p:cNvCxnSpPr>
          <p:nvPr/>
        </p:nvCxnSpPr>
        <p:spPr bwMode="auto">
          <a:xfrm rot="16200000" flipH="1">
            <a:off x="5459688" y="2288627"/>
            <a:ext cx="469851" cy="4489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058579" y="4768466"/>
            <a:ext cx="1761893" cy="82077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/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Kostenlijnen type ‘Overhead’ worden automatisch 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aangemaakt en gewijzigd</a:t>
            </a:r>
            <a:endParaRPr lang="nl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1425640" y="4765888"/>
            <a:ext cx="1461170" cy="67933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Bewerk standaarduurtarieven in tabblad personeel van het project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314121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Selecteer juiste  standaarduurtarief voor de personeelskostenlijn en vul aantal uren in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AutoShape 45"/>
          <p:cNvCxnSpPr>
            <a:cxnSpLocks noChangeShapeType="1"/>
            <a:stCxn id="10" idx="2"/>
            <a:endCxn id="25" idx="0"/>
          </p:cNvCxnSpPr>
          <p:nvPr/>
        </p:nvCxnSpPr>
        <p:spPr bwMode="auto">
          <a:xfrm rot="5400000">
            <a:off x="2569327" y="3885513"/>
            <a:ext cx="467273" cy="12934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AutoShape 45"/>
          <p:cNvCxnSpPr>
            <a:cxnSpLocks noChangeShapeType="1"/>
            <a:stCxn id="10" idx="2"/>
            <a:endCxn id="26" idx="0"/>
          </p:cNvCxnSpPr>
          <p:nvPr/>
        </p:nvCxnSpPr>
        <p:spPr bwMode="auto">
          <a:xfrm rot="16200000" flipH="1">
            <a:off x="3483071" y="4265245"/>
            <a:ext cx="476915" cy="5436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509989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 optioneel prijs per kilometer en aantal kilometers in voor kilometerkosten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AutoShape 45"/>
          <p:cNvCxnSpPr>
            <a:cxnSpLocks noChangeShapeType="1"/>
            <a:stCxn id="10" idx="2"/>
            <a:endCxn id="35" idx="0"/>
          </p:cNvCxnSpPr>
          <p:nvPr/>
        </p:nvCxnSpPr>
        <p:spPr bwMode="auto">
          <a:xfrm rot="16200000" flipH="1">
            <a:off x="4462411" y="3285905"/>
            <a:ext cx="476915" cy="250233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235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1124744"/>
            <a:ext cx="7372350" cy="3524250"/>
          </a:xfrm>
          <a:prstGeom prst="rect">
            <a:avLst/>
          </a:prstGeom>
        </p:spPr>
      </p:pic>
      <p:sp>
        <p:nvSpPr>
          <p:cNvPr id="4" name="Rectangle 8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Inkomstenlijnen toevoegen op het tabblad ‘Kosten’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5" name="Rechthoek 1"/>
          <p:cNvSpPr>
            <a:spLocks noChangeArrowheads="1"/>
          </p:cNvSpPr>
          <p:nvPr/>
        </p:nvSpPr>
        <p:spPr bwMode="auto">
          <a:xfrm>
            <a:off x="683568" y="4760436"/>
            <a:ext cx="8712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nl-BE" altLang="nl-BE" sz="1800" u="sng" dirty="0"/>
              <a:t>Werkingsprojecten</a:t>
            </a:r>
            <a:r>
              <a:rPr lang="nl-BE" altLang="nl-BE" sz="1800" dirty="0"/>
              <a:t>: echte inkomsten tijdens de uitvoering van het project</a:t>
            </a:r>
          </a:p>
          <a:p>
            <a:pPr eaLnBrk="1" hangingPunct="1">
              <a:buFont typeface="Arial" charset="0"/>
              <a:buChar char="•"/>
            </a:pPr>
            <a:r>
              <a:rPr lang="nl-BE" altLang="nl-BE" sz="1800" u="sng" dirty="0"/>
              <a:t>Investeringsprojecten</a:t>
            </a:r>
            <a:r>
              <a:rPr lang="nl-BE" altLang="nl-BE" sz="1800" dirty="0"/>
              <a:t>: geschatte toekomstige inkomsten over een referentieperiode of </a:t>
            </a:r>
            <a:r>
              <a:rPr lang="nl-BE" altLang="nl-BE" sz="1800" dirty="0" err="1"/>
              <a:t>funding</a:t>
            </a:r>
            <a:r>
              <a:rPr lang="nl-BE" altLang="nl-BE" sz="1800" dirty="0"/>
              <a:t> gap. U dient steeds bedrag te berekenen als percentage van de ingediende kosten van het rapport. U vindt gegevens in projectdefinitie</a:t>
            </a:r>
            <a:endParaRPr lang="nl-NL" altLang="nl-BE" sz="1800" dirty="0"/>
          </a:p>
        </p:txBody>
      </p:sp>
    </p:spTree>
    <p:extLst>
      <p:ext uri="{BB962C8B-B14F-4D97-AF65-F5344CB8AC3E}">
        <p14:creationId xmlns:p14="http://schemas.microsoft.com/office/powerpoint/2010/main" val="15825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Indicatoren rapporteren en bijlage toevoegen </a:t>
            </a: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op het tabblad </a:t>
            </a: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‘Indicatoren’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1404" y="181477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11526" y="1776374"/>
            <a:ext cx="1722150" cy="55308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Nieuw rapport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aanmaken of bestaand rapport wijzigen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13172" y="184525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AutoShape 35"/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2981046" y="2060842"/>
            <a:ext cx="4321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331404" y="2701431"/>
            <a:ext cx="1788078" cy="7638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geven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‘Rapportering’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03848" y="2708920"/>
            <a:ext cx="1730830" cy="76595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toevoegen 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‘Kosten’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633005" y="3760707"/>
            <a:ext cx="1633392" cy="53790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kosten toe type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personeelskost en kilometerkost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79784" y="3760709"/>
            <a:ext cx="1179372" cy="5379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</a:t>
            </a:r>
            <a:r>
              <a:rPr lang="nl-B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factuur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42"/>
          <p:cNvCxnSpPr>
            <a:cxnSpLocks noChangeShapeType="1"/>
            <a:stCxn id="9" idx="2"/>
            <a:endCxn id="11" idx="0"/>
          </p:cNvCxnSpPr>
          <p:nvPr/>
        </p:nvCxnSpPr>
        <p:spPr bwMode="auto">
          <a:xfrm rot="5400000">
            <a:off x="2876452" y="2567898"/>
            <a:ext cx="285830" cy="20997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4434142" y="3760708"/>
            <a:ext cx="1681057" cy="53790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inkomstenlijnen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 indien nodig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AutoShape 45"/>
          <p:cNvCxnSpPr>
            <a:cxnSpLocks noChangeShapeType="1"/>
            <a:stCxn id="9" idx="2"/>
            <a:endCxn id="13" idx="0"/>
          </p:cNvCxnSpPr>
          <p:nvPr/>
        </p:nvCxnSpPr>
        <p:spPr bwMode="auto">
          <a:xfrm rot="16200000" flipH="1">
            <a:off x="4529053" y="3015089"/>
            <a:ext cx="285829" cy="120540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5019044" y="2705680"/>
            <a:ext cx="1730830" cy="76920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en bijlagen toevoegen op tabblad ‘Indicatoren’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AutoShape 35"/>
          <p:cNvCxnSpPr>
            <a:cxnSpLocks noChangeShapeType="1"/>
            <a:stCxn id="6" idx="3"/>
            <a:endCxn id="5" idx="1"/>
          </p:cNvCxnSpPr>
          <p:nvPr/>
        </p:nvCxnSpPr>
        <p:spPr bwMode="auto">
          <a:xfrm flipV="1">
            <a:off x="4279400" y="2052917"/>
            <a:ext cx="432126" cy="7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45"/>
          <p:cNvCxnSpPr>
            <a:cxnSpLocks noChangeShapeType="1"/>
            <a:stCxn id="5" idx="2"/>
            <a:endCxn id="8" idx="0"/>
          </p:cNvCxnSpPr>
          <p:nvPr/>
        </p:nvCxnSpPr>
        <p:spPr bwMode="auto">
          <a:xfrm rot="5400000">
            <a:off x="3713036" y="841866"/>
            <a:ext cx="371972" cy="33471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AutoShape 45"/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4631202" y="1767520"/>
            <a:ext cx="379461" cy="1503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AutoShape 45"/>
          <p:cNvCxnSpPr>
            <a:cxnSpLocks noChangeShapeType="1"/>
            <a:stCxn id="5" idx="2"/>
            <a:endCxn id="15" idx="0"/>
          </p:cNvCxnSpPr>
          <p:nvPr/>
        </p:nvCxnSpPr>
        <p:spPr bwMode="auto">
          <a:xfrm rot="16200000" flipH="1">
            <a:off x="5540420" y="2361640"/>
            <a:ext cx="376221" cy="3118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834240" y="2712413"/>
            <a:ext cx="1188521" cy="76246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Bijlagen toevoegen op tabblad ‘Bewijsstukken’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AutoShape 45"/>
          <p:cNvCxnSpPr>
            <a:cxnSpLocks noChangeShapeType="1"/>
            <a:stCxn id="5" idx="2"/>
            <a:endCxn id="20" idx="0"/>
          </p:cNvCxnSpPr>
          <p:nvPr/>
        </p:nvCxnSpPr>
        <p:spPr bwMode="auto">
          <a:xfrm rot="16200000" flipH="1">
            <a:off x="6309074" y="1592986"/>
            <a:ext cx="382954" cy="185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AutoShape 45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3616568" y="3308012"/>
            <a:ext cx="285828" cy="619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AutoShape 45"/>
          <p:cNvCxnSpPr>
            <a:cxnSpLocks noChangeShapeType="1"/>
            <a:stCxn id="10" idx="2"/>
            <a:endCxn id="24" idx="0"/>
          </p:cNvCxnSpPr>
          <p:nvPr/>
        </p:nvCxnSpPr>
        <p:spPr bwMode="auto">
          <a:xfrm rot="16200000" flipH="1">
            <a:off x="5459688" y="2288627"/>
            <a:ext cx="469851" cy="4489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058579" y="4768466"/>
            <a:ext cx="1761893" cy="82077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/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Kostenlijnen type ‘Overhead’ worden automatisch 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aangemaakt en gewijzigd</a:t>
            </a:r>
            <a:endParaRPr lang="nl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1425640" y="4765888"/>
            <a:ext cx="1461170" cy="67933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Bewerk standaarduurtarieven in tabblad personeel van het project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314121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Selecteer juiste  standaarduurtarief voor de personeelskostenlijn en vul aantal uren in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AutoShape 45"/>
          <p:cNvCxnSpPr>
            <a:cxnSpLocks noChangeShapeType="1"/>
            <a:stCxn id="10" idx="2"/>
            <a:endCxn id="25" idx="0"/>
          </p:cNvCxnSpPr>
          <p:nvPr/>
        </p:nvCxnSpPr>
        <p:spPr bwMode="auto">
          <a:xfrm rot="5400000">
            <a:off x="2569327" y="3885513"/>
            <a:ext cx="467273" cy="12934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AutoShape 45"/>
          <p:cNvCxnSpPr>
            <a:cxnSpLocks noChangeShapeType="1"/>
            <a:stCxn id="10" idx="2"/>
            <a:endCxn id="26" idx="0"/>
          </p:cNvCxnSpPr>
          <p:nvPr/>
        </p:nvCxnSpPr>
        <p:spPr bwMode="auto">
          <a:xfrm rot="16200000" flipH="1">
            <a:off x="3483071" y="4265245"/>
            <a:ext cx="476915" cy="5436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509989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 optioneel prijs per kilometer en aantal kilometers in voor kilometerkosten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AutoShape 45"/>
          <p:cNvCxnSpPr>
            <a:cxnSpLocks noChangeShapeType="1"/>
            <a:stCxn id="10" idx="2"/>
            <a:endCxn id="35" idx="0"/>
          </p:cNvCxnSpPr>
          <p:nvPr/>
        </p:nvCxnSpPr>
        <p:spPr bwMode="auto">
          <a:xfrm rot="16200000" flipH="1">
            <a:off x="4462411" y="3285905"/>
            <a:ext cx="476915" cy="250233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9984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060848"/>
            <a:ext cx="7410450" cy="3629025"/>
          </a:xfrm>
          <a:prstGeom prst="rect">
            <a:avLst/>
          </a:prstGeom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84213" y="476250"/>
            <a:ext cx="7772400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Indicatoren rapporteren en bijlage toevoegen </a:t>
            </a: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op het tabblad </a:t>
            </a: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‘Indicatoren’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258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684212" y="476250"/>
            <a:ext cx="7920235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Bijlagen toevoegen op tabblad ‘Bewijsstukken’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1404" y="181477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711526" y="1776374"/>
            <a:ext cx="1722150" cy="55308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Nieuw rapport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aanmaken of bestaand rapport wijzigen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413172" y="184525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AutoShape 35"/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2981046" y="2060842"/>
            <a:ext cx="4321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331404" y="2701431"/>
            <a:ext cx="1788078" cy="7638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geven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‘Rapportering’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3203848" y="2708920"/>
            <a:ext cx="1730830" cy="765959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toevoegen op het tabblad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‘Kosten’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0"/>
          <p:cNvSpPr>
            <a:spLocks noChangeArrowheads="1"/>
          </p:cNvSpPr>
          <p:nvPr/>
        </p:nvSpPr>
        <p:spPr bwMode="auto">
          <a:xfrm>
            <a:off x="2633005" y="3760707"/>
            <a:ext cx="1633392" cy="537908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kosten toe type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personeelskost en kilometerkost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379784" y="3760709"/>
            <a:ext cx="1179372" cy="53790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</a:t>
            </a:r>
            <a:r>
              <a:rPr lang="nl-B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type factuur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42"/>
          <p:cNvCxnSpPr>
            <a:cxnSpLocks noChangeShapeType="1"/>
            <a:stCxn id="9" idx="2"/>
            <a:endCxn id="11" idx="0"/>
          </p:cNvCxnSpPr>
          <p:nvPr/>
        </p:nvCxnSpPr>
        <p:spPr bwMode="auto">
          <a:xfrm rot="5400000">
            <a:off x="2876452" y="2567898"/>
            <a:ext cx="285830" cy="209979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4434142" y="3760708"/>
            <a:ext cx="1681057" cy="53790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Voeg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inkomstenlijnen </a:t>
            </a: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toe indien nodig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AutoShape 45"/>
          <p:cNvCxnSpPr>
            <a:cxnSpLocks noChangeShapeType="1"/>
            <a:stCxn id="9" idx="2"/>
            <a:endCxn id="13" idx="0"/>
          </p:cNvCxnSpPr>
          <p:nvPr/>
        </p:nvCxnSpPr>
        <p:spPr bwMode="auto">
          <a:xfrm rot="16200000" flipH="1">
            <a:off x="4529053" y="3015089"/>
            <a:ext cx="285829" cy="120540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5019044" y="2705680"/>
            <a:ext cx="1730830" cy="76920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Antwoorden en bijlagen toevoegen op tabblad ‘Indicatoren’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AutoShape 35"/>
          <p:cNvCxnSpPr>
            <a:cxnSpLocks noChangeShapeType="1"/>
            <a:stCxn id="6" idx="3"/>
            <a:endCxn id="5" idx="1"/>
          </p:cNvCxnSpPr>
          <p:nvPr/>
        </p:nvCxnSpPr>
        <p:spPr bwMode="auto">
          <a:xfrm flipV="1">
            <a:off x="4279400" y="2052917"/>
            <a:ext cx="432126" cy="7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45"/>
          <p:cNvCxnSpPr>
            <a:cxnSpLocks noChangeShapeType="1"/>
            <a:stCxn id="5" idx="2"/>
            <a:endCxn id="8" idx="0"/>
          </p:cNvCxnSpPr>
          <p:nvPr/>
        </p:nvCxnSpPr>
        <p:spPr bwMode="auto">
          <a:xfrm rot="5400000">
            <a:off x="3713036" y="841866"/>
            <a:ext cx="371972" cy="33471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AutoShape 45"/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4631202" y="1767520"/>
            <a:ext cx="379461" cy="15033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AutoShape 45"/>
          <p:cNvCxnSpPr>
            <a:cxnSpLocks noChangeShapeType="1"/>
            <a:stCxn id="5" idx="2"/>
            <a:endCxn id="15" idx="0"/>
          </p:cNvCxnSpPr>
          <p:nvPr/>
        </p:nvCxnSpPr>
        <p:spPr bwMode="auto">
          <a:xfrm rot="16200000" flipH="1">
            <a:off x="5540420" y="2361640"/>
            <a:ext cx="376221" cy="31185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834240" y="2712413"/>
            <a:ext cx="1188521" cy="76246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Bijlagen toevoegen op tabblad ‘Bewijsstukken’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AutoShape 45"/>
          <p:cNvCxnSpPr>
            <a:cxnSpLocks noChangeShapeType="1"/>
            <a:stCxn id="5" idx="2"/>
            <a:endCxn id="20" idx="0"/>
          </p:cNvCxnSpPr>
          <p:nvPr/>
        </p:nvCxnSpPr>
        <p:spPr bwMode="auto">
          <a:xfrm rot="16200000" flipH="1">
            <a:off x="6309074" y="1592986"/>
            <a:ext cx="382954" cy="185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2" name="AutoShape 45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3616568" y="3308012"/>
            <a:ext cx="285828" cy="6195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AutoShape 45"/>
          <p:cNvCxnSpPr>
            <a:cxnSpLocks noChangeShapeType="1"/>
            <a:stCxn id="10" idx="2"/>
            <a:endCxn id="24" idx="0"/>
          </p:cNvCxnSpPr>
          <p:nvPr/>
        </p:nvCxnSpPr>
        <p:spPr bwMode="auto">
          <a:xfrm rot="16200000" flipH="1">
            <a:off x="5459688" y="2288627"/>
            <a:ext cx="469851" cy="44898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7058579" y="4768466"/>
            <a:ext cx="1761893" cy="82077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/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Kostenlijnen type ‘Overhead’ worden automatisch </a:t>
            </a:r>
            <a:r>
              <a:rPr lang="nl-BE" sz="1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aangemaakt en gewijzigd</a:t>
            </a:r>
            <a:endParaRPr lang="nl-BE" sz="1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1425640" y="4765888"/>
            <a:ext cx="1461170" cy="67933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Bewerk standaarduurtarieven in tabblad personeel van het project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314121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Selecteer juiste  standaarduurtarief voor de personeelskostenlijn en vul aantal uren in</a:t>
            </a:r>
            <a:endParaRPr lang="nl-BE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AutoShape 45"/>
          <p:cNvCxnSpPr>
            <a:cxnSpLocks noChangeShapeType="1"/>
            <a:stCxn id="10" idx="2"/>
            <a:endCxn id="25" idx="0"/>
          </p:cNvCxnSpPr>
          <p:nvPr/>
        </p:nvCxnSpPr>
        <p:spPr bwMode="auto">
          <a:xfrm rot="5400000">
            <a:off x="2569327" y="3885513"/>
            <a:ext cx="467273" cy="12934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8" name="AutoShape 45"/>
          <p:cNvCxnSpPr>
            <a:cxnSpLocks noChangeShapeType="1"/>
            <a:stCxn id="10" idx="2"/>
            <a:endCxn id="26" idx="0"/>
          </p:cNvCxnSpPr>
          <p:nvPr/>
        </p:nvCxnSpPr>
        <p:spPr bwMode="auto">
          <a:xfrm rot="16200000" flipH="1">
            <a:off x="3483071" y="4265245"/>
            <a:ext cx="476915" cy="54365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5" name="Rectangle 40"/>
          <p:cNvSpPr>
            <a:spLocks noChangeArrowheads="1"/>
          </p:cNvSpPr>
          <p:nvPr/>
        </p:nvSpPr>
        <p:spPr bwMode="auto">
          <a:xfrm>
            <a:off x="5099899" y="4775530"/>
            <a:ext cx="1704271" cy="669693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Vul optioneel prijs per kilometer en aantal kilometers in voor kilometerkosten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6" name="AutoShape 45"/>
          <p:cNvCxnSpPr>
            <a:cxnSpLocks noChangeShapeType="1"/>
            <a:stCxn id="10" idx="2"/>
            <a:endCxn id="35" idx="0"/>
          </p:cNvCxnSpPr>
          <p:nvPr/>
        </p:nvCxnSpPr>
        <p:spPr bwMode="auto">
          <a:xfrm rot="16200000" flipH="1">
            <a:off x="4462411" y="3285905"/>
            <a:ext cx="476915" cy="250233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3286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412776"/>
            <a:ext cx="7429500" cy="5343525"/>
          </a:xfrm>
          <a:prstGeom prst="rect">
            <a:avLst/>
          </a:prstGeom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84212" y="476250"/>
            <a:ext cx="7920235" cy="64928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Bijlagen toevoegen op tabblad ‘Bewijsstukken’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940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Bijlagen kunnen per 100, onbeperkt</a:t>
            </a:r>
          </a:p>
          <a:p>
            <a:r>
              <a:rPr lang="nl-BE" dirty="0" smtClean="0"/>
              <a:t>Maximaal 50MB per bijlage</a:t>
            </a:r>
          </a:p>
          <a:p>
            <a:r>
              <a:rPr lang="nl-BE" dirty="0" smtClean="0"/>
              <a:t>Naam van bijlagen – gebruik intern boekingsnummer (en eventueel kostenlijnnummer) in namen bestanden</a:t>
            </a:r>
          </a:p>
          <a:p>
            <a:r>
              <a:rPr lang="nl-BE" dirty="0" smtClean="0"/>
              <a:t>Toegelaten bijlagetypes</a:t>
            </a:r>
          </a:p>
          <a:p>
            <a:pPr lvl="1"/>
            <a:r>
              <a:rPr lang="nl-BE" dirty="0" err="1"/>
              <a:t>avi</a:t>
            </a:r>
            <a:r>
              <a:rPr lang="nl-BE" dirty="0"/>
              <a:t>, </a:t>
            </a:r>
            <a:r>
              <a:rPr lang="nl-BE" dirty="0" err="1"/>
              <a:t>bmp</a:t>
            </a:r>
            <a:r>
              <a:rPr lang="nl-BE" dirty="0"/>
              <a:t>, </a:t>
            </a:r>
            <a:r>
              <a:rPr lang="nl-BE" dirty="0" err="1"/>
              <a:t>csv,doc</a:t>
            </a:r>
            <a:r>
              <a:rPr lang="nl-BE" dirty="0"/>
              <a:t>, </a:t>
            </a:r>
            <a:r>
              <a:rPr lang="nl-BE" dirty="0" err="1"/>
              <a:t>docx</a:t>
            </a:r>
            <a:r>
              <a:rPr lang="nl-BE" dirty="0"/>
              <a:t>, gif, </a:t>
            </a:r>
            <a:r>
              <a:rPr lang="nl-BE" dirty="0" err="1"/>
              <a:t>jpeg</a:t>
            </a:r>
            <a:r>
              <a:rPr lang="nl-BE" dirty="0"/>
              <a:t>, jpg,m4a, </a:t>
            </a:r>
            <a:r>
              <a:rPr lang="nl-BE" dirty="0" err="1"/>
              <a:t>mov</a:t>
            </a:r>
            <a:r>
              <a:rPr lang="nl-BE" dirty="0"/>
              <a:t>, mp3,mp4, </a:t>
            </a:r>
            <a:r>
              <a:rPr lang="nl-BE" dirty="0" err="1"/>
              <a:t>mpeg</a:t>
            </a:r>
            <a:r>
              <a:rPr lang="nl-BE" dirty="0"/>
              <a:t>, </a:t>
            </a:r>
            <a:r>
              <a:rPr lang="nl-BE" dirty="0" err="1"/>
              <a:t>msg</a:t>
            </a:r>
            <a:r>
              <a:rPr lang="nl-BE" dirty="0"/>
              <a:t>, pdf, </a:t>
            </a:r>
            <a:r>
              <a:rPr lang="nl-BE" dirty="0" err="1"/>
              <a:t>png</a:t>
            </a:r>
            <a:r>
              <a:rPr lang="nl-BE" dirty="0"/>
              <a:t>, </a:t>
            </a:r>
            <a:r>
              <a:rPr lang="nl-BE" dirty="0" err="1"/>
              <a:t>ppt</a:t>
            </a:r>
            <a:r>
              <a:rPr lang="nl-BE" dirty="0"/>
              <a:t>, </a:t>
            </a:r>
            <a:r>
              <a:rPr lang="nl-BE" dirty="0" err="1"/>
              <a:t>pptx</a:t>
            </a:r>
            <a:r>
              <a:rPr lang="nl-BE" dirty="0"/>
              <a:t>, </a:t>
            </a:r>
            <a:r>
              <a:rPr lang="nl-BE" dirty="0" err="1"/>
              <a:t>rtf</a:t>
            </a:r>
            <a:r>
              <a:rPr lang="nl-BE" dirty="0"/>
              <a:t>, </a:t>
            </a:r>
            <a:r>
              <a:rPr lang="nl-BE" dirty="0" err="1"/>
              <a:t>tif</a:t>
            </a:r>
            <a:r>
              <a:rPr lang="nl-BE" dirty="0"/>
              <a:t> ,</a:t>
            </a:r>
            <a:r>
              <a:rPr lang="nl-BE" dirty="0" err="1"/>
              <a:t>tiff</a:t>
            </a:r>
            <a:r>
              <a:rPr lang="nl-BE" dirty="0"/>
              <a:t>, </a:t>
            </a:r>
            <a:r>
              <a:rPr lang="nl-BE" dirty="0" err="1"/>
              <a:t>txt</a:t>
            </a:r>
            <a:r>
              <a:rPr lang="nl-BE" dirty="0"/>
              <a:t>, </a:t>
            </a:r>
            <a:r>
              <a:rPr lang="nl-BE" dirty="0" err="1"/>
              <a:t>wma</a:t>
            </a:r>
            <a:r>
              <a:rPr lang="nl-BE" dirty="0"/>
              <a:t>, </a:t>
            </a:r>
            <a:r>
              <a:rPr lang="nl-BE" dirty="0" err="1"/>
              <a:t>wmv</a:t>
            </a:r>
            <a:r>
              <a:rPr lang="nl-BE" dirty="0"/>
              <a:t>, </a:t>
            </a:r>
            <a:r>
              <a:rPr lang="nl-BE" dirty="0" err="1"/>
              <a:t>xls</a:t>
            </a:r>
            <a:r>
              <a:rPr lang="nl-BE" dirty="0"/>
              <a:t>, </a:t>
            </a:r>
            <a:r>
              <a:rPr lang="nl-BE" dirty="0" err="1"/>
              <a:t>xlsx</a:t>
            </a:r>
            <a:r>
              <a:rPr lang="nl-BE" dirty="0"/>
              <a:t>, </a:t>
            </a:r>
            <a:r>
              <a:rPr lang="nl-BE" dirty="0" err="1"/>
              <a:t>xml</a:t>
            </a:r>
            <a:r>
              <a:rPr lang="nl-BE" dirty="0"/>
              <a:t> en zip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41325" y="260350"/>
            <a:ext cx="8229600" cy="114300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Bijlagen toevoegen op tabblad ‘Bewijsstukken’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42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755650" y="836613"/>
            <a:ext cx="8136830" cy="947737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Wat rapporteren over uw project?</a:t>
            </a:r>
            <a:b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</a:br>
            <a:r>
              <a:rPr lang="nl-BE" altLang="nl-BE" sz="2800" dirty="0" smtClean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bewijsstukken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  <a:sym typeface="Wingdings" pitchFamily="2" charset="2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39750" y="1989138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nl-BE" altLang="nl-BE" sz="1800" dirty="0">
                <a:latin typeface="Verdana" pitchFamily="34" charset="0"/>
                <a:sym typeface="Wingdings" pitchFamily="2" charset="2"/>
              </a:rPr>
              <a:t>Vergeet het </a:t>
            </a:r>
            <a:r>
              <a:rPr lang="nl-BE" altLang="nl-BE" sz="1800" b="1" dirty="0">
                <a:latin typeface="Verdana" pitchFamily="34" charset="0"/>
                <a:sym typeface="Wingdings" pitchFamily="2" charset="2"/>
              </a:rPr>
              <a:t>aanvraagformulier niet </a:t>
            </a:r>
            <a:r>
              <a:rPr lang="nl-BE" altLang="nl-BE" sz="1800" b="1" dirty="0" smtClean="0">
                <a:latin typeface="Verdana" pitchFamily="34" charset="0"/>
                <a:sym typeface="Wingdings" pitchFamily="2" charset="2"/>
              </a:rPr>
              <a:t>toe </a:t>
            </a:r>
            <a:r>
              <a:rPr lang="nl-BE" altLang="nl-BE" sz="1800" b="1" dirty="0">
                <a:latin typeface="Verdana" pitchFamily="34" charset="0"/>
                <a:sym typeface="Wingdings" pitchFamily="2" charset="2"/>
              </a:rPr>
              <a:t>te </a:t>
            </a:r>
            <a:r>
              <a:rPr lang="nl-BE" altLang="nl-BE" sz="1800" b="1" dirty="0" smtClean="0">
                <a:latin typeface="Verdana" pitchFamily="34" charset="0"/>
                <a:sym typeface="Wingdings" pitchFamily="2" charset="2"/>
              </a:rPr>
              <a:t>voegen</a:t>
            </a:r>
            <a:r>
              <a:rPr lang="nl-BE" altLang="nl-BE" sz="1800" dirty="0" smtClean="0">
                <a:latin typeface="Verdana" pitchFamily="34" charset="0"/>
                <a:sym typeface="Wingdings" pitchFamily="2" charset="2"/>
              </a:rPr>
              <a:t>. </a:t>
            </a:r>
            <a:r>
              <a:rPr lang="nl-BE" altLang="nl-BE" sz="1800" dirty="0">
                <a:latin typeface="Verdana" pitchFamily="34" charset="0"/>
                <a:sym typeface="Wingdings" pitchFamily="2" charset="2"/>
              </a:rPr>
              <a:t>Het </a:t>
            </a:r>
            <a:r>
              <a:rPr lang="nl-BE" altLang="nl-BE" sz="1800" dirty="0" smtClean="0">
                <a:latin typeface="Verdana" pitchFamily="34" charset="0"/>
                <a:sym typeface="Wingdings" pitchFamily="2" charset="2"/>
              </a:rPr>
              <a:t>aanvraagformulier </a:t>
            </a:r>
            <a:r>
              <a:rPr lang="nl-BE" altLang="nl-BE" sz="1800" dirty="0">
                <a:latin typeface="Verdana" pitchFamily="34" charset="0"/>
                <a:sym typeface="Wingdings" pitchFamily="2" charset="2"/>
              </a:rPr>
              <a:t>vindt u op de website </a:t>
            </a:r>
            <a:r>
              <a:rPr lang="nl-BE" altLang="nl-BE" sz="1800" dirty="0">
                <a:latin typeface="Verdana" pitchFamily="34" charset="0"/>
                <a:sym typeface="Wingdings" pitchFamily="2" charset="2"/>
                <a:hlinkClick r:id="rId3"/>
              </a:rPr>
              <a:t>http://www.efro.be</a:t>
            </a:r>
            <a:r>
              <a:rPr lang="nl-BE" altLang="nl-BE" sz="1800" dirty="0">
                <a:latin typeface="Verdana" pitchFamily="34" charset="0"/>
                <a:sym typeface="Wingdings" pitchFamily="2" charset="2"/>
              </a:rPr>
              <a:t>. Bevat vooral info over overheidsopdrachten.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altLang="nl-BE" sz="1800" dirty="0" smtClean="0">
                <a:latin typeface="Verdana" pitchFamily="34" charset="0"/>
                <a:sym typeface="Wingdings" pitchFamily="2" charset="2"/>
              </a:rPr>
              <a:t>Scans van </a:t>
            </a:r>
            <a:r>
              <a:rPr lang="nl-BE" altLang="nl-BE" sz="1800" dirty="0">
                <a:latin typeface="Verdana" pitchFamily="34" charset="0"/>
                <a:sym typeface="Wingdings" pitchFamily="2" charset="2"/>
              </a:rPr>
              <a:t>facturen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altLang="nl-BE" sz="1800" dirty="0" smtClean="0">
                <a:latin typeface="Verdana" pitchFamily="34" charset="0"/>
                <a:sym typeface="Wingdings" pitchFamily="2" charset="2"/>
              </a:rPr>
              <a:t>Scans van tijdsregistraties</a:t>
            </a:r>
            <a:endParaRPr lang="nl-BE" altLang="nl-BE" sz="1800" dirty="0">
              <a:latin typeface="Verdana" pitchFamily="34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altLang="nl-BE" sz="1800" dirty="0" smtClean="0">
                <a:latin typeface="Verdana" pitchFamily="34" charset="0"/>
                <a:sym typeface="Wingdings" pitchFamily="2" charset="2"/>
              </a:rPr>
              <a:t>Stukken </a:t>
            </a:r>
            <a:r>
              <a:rPr lang="nl-BE" altLang="nl-BE" sz="1800" dirty="0">
                <a:latin typeface="Verdana" pitchFamily="34" charset="0"/>
                <a:sym typeface="Wingdings" pitchFamily="2" charset="2"/>
              </a:rPr>
              <a:t>in verband met naleving overheidsopdrachtenwetgeving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altLang="nl-BE" sz="1800" dirty="0" smtClean="0">
                <a:latin typeface="Verdana" pitchFamily="34" charset="0"/>
                <a:sym typeface="Wingdings" pitchFamily="2" charset="2"/>
              </a:rPr>
              <a:t>Bewijzen communicatieverplichtingen (screenshot, foto’s, …)</a:t>
            </a:r>
            <a:endParaRPr lang="nl-BE" altLang="nl-BE" sz="1800" dirty="0">
              <a:latin typeface="Verdana" pitchFamily="34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altLang="nl-BE" sz="1800" dirty="0" smtClean="0">
                <a:latin typeface="Verdana" pitchFamily="34" charset="0"/>
                <a:sym typeface="Wingdings" pitchFamily="2" charset="2"/>
              </a:rPr>
              <a:t>…</a:t>
            </a:r>
            <a:endParaRPr lang="nl-BE" altLang="nl-BE" sz="1800" dirty="0">
              <a:latin typeface="Verdana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013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7"/>
          <p:cNvSpPr>
            <a:spLocks noChangeArrowheads="1"/>
          </p:cNvSpPr>
          <p:nvPr/>
        </p:nvSpPr>
        <p:spPr bwMode="auto">
          <a:xfrm>
            <a:off x="2784797" y="4296602"/>
            <a:ext cx="3026999" cy="950579"/>
          </a:xfrm>
          <a:prstGeom prst="flowChartDecision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vert="horz" wrap="non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Zijn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alle voor E-loket verplichte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elementen aanwezig?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48"/>
          <p:cNvSpPr>
            <a:spLocks noChangeArrowheads="1"/>
          </p:cNvSpPr>
          <p:nvPr/>
        </p:nvSpPr>
        <p:spPr bwMode="auto">
          <a:xfrm>
            <a:off x="1496450" y="5368825"/>
            <a:ext cx="1495769" cy="43053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Rapport is ingediend</a:t>
            </a:r>
            <a:endParaRPr lang="nl-BE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49"/>
          <p:cNvSpPr>
            <a:spLocks noChangeArrowheads="1"/>
          </p:cNvSpPr>
          <p:nvPr/>
        </p:nvSpPr>
        <p:spPr bwMode="auto">
          <a:xfrm>
            <a:off x="5834687" y="5210649"/>
            <a:ext cx="1653560" cy="613410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Foutboodschap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AutoShape 50"/>
          <p:cNvCxnSpPr>
            <a:cxnSpLocks noChangeShapeType="1"/>
            <a:stCxn id="2" idx="1"/>
            <a:endCxn id="3" idx="0"/>
          </p:cNvCxnSpPr>
          <p:nvPr/>
        </p:nvCxnSpPr>
        <p:spPr bwMode="auto">
          <a:xfrm rot="10800000" flipV="1">
            <a:off x="2244335" y="4771891"/>
            <a:ext cx="540462" cy="596933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" name="AutoShape 51"/>
          <p:cNvCxnSpPr>
            <a:cxnSpLocks noChangeShapeType="1"/>
            <a:stCxn id="2" idx="3"/>
            <a:endCxn id="4" idx="0"/>
          </p:cNvCxnSpPr>
          <p:nvPr/>
        </p:nvCxnSpPr>
        <p:spPr bwMode="auto">
          <a:xfrm>
            <a:off x="5811796" y="4771892"/>
            <a:ext cx="849671" cy="438757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" name="Text Box 53"/>
          <p:cNvSpPr txBox="1">
            <a:spLocks noChangeArrowheads="1"/>
          </p:cNvSpPr>
          <p:nvPr/>
        </p:nvSpPr>
        <p:spPr bwMode="auto">
          <a:xfrm>
            <a:off x="2476940" y="4470575"/>
            <a:ext cx="615713" cy="22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77724" tIns="38862" rIns="77724" bIns="38862" upright="1">
            <a:sp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Ja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 Box 54"/>
          <p:cNvSpPr txBox="1">
            <a:spLocks noChangeArrowheads="1"/>
          </p:cNvSpPr>
          <p:nvPr/>
        </p:nvSpPr>
        <p:spPr bwMode="auto">
          <a:xfrm>
            <a:off x="5746286" y="4504717"/>
            <a:ext cx="732024" cy="22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77724" tIns="38862" rIns="77724" bIns="38862" upright="1">
            <a:sp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Nee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6154882" y="2227843"/>
            <a:ext cx="2377557" cy="70327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Klik op knop </a:t>
            </a: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‘indienen eindrapport’ of ‘indienen voortgangsrapport’. Eventueel moet u eerst ‘Bewaar’ of ‘Terug’ klikken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69083" y="2333419"/>
            <a:ext cx="1649642" cy="4921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E-loket openen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235093" y="2363899"/>
            <a:ext cx="866228" cy="43116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openen</a:t>
            </a:r>
            <a:endParaRPr lang="nl-BE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AutoShape 35"/>
          <p:cNvCxnSpPr>
            <a:cxnSpLocks noChangeShapeType="1"/>
          </p:cNvCxnSpPr>
          <p:nvPr/>
        </p:nvCxnSpPr>
        <p:spPr bwMode="auto">
          <a:xfrm>
            <a:off x="3018725" y="2579481"/>
            <a:ext cx="216368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" name="AutoShape 35"/>
          <p:cNvCxnSpPr>
            <a:cxnSpLocks noChangeShapeType="1"/>
          </p:cNvCxnSpPr>
          <p:nvPr/>
        </p:nvCxnSpPr>
        <p:spPr bwMode="auto">
          <a:xfrm>
            <a:off x="4101321" y="2579481"/>
            <a:ext cx="148123" cy="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Rectangle 48"/>
          <p:cNvSpPr>
            <a:spLocks noChangeArrowheads="1"/>
          </p:cNvSpPr>
          <p:nvPr/>
        </p:nvSpPr>
        <p:spPr bwMode="auto">
          <a:xfrm>
            <a:off x="4249444" y="2240868"/>
            <a:ext cx="1658432" cy="677227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Rapport in status ‘in opmaak’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AutoShape 35"/>
          <p:cNvCxnSpPr>
            <a:cxnSpLocks noChangeShapeType="1"/>
          </p:cNvCxnSpPr>
          <p:nvPr/>
        </p:nvCxnSpPr>
        <p:spPr bwMode="auto">
          <a:xfrm>
            <a:off x="5907876" y="2579481"/>
            <a:ext cx="24700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AutoShape 51"/>
          <p:cNvCxnSpPr>
            <a:cxnSpLocks noChangeShapeType="1"/>
            <a:stCxn id="9" idx="2"/>
            <a:endCxn id="17" idx="0"/>
          </p:cNvCxnSpPr>
          <p:nvPr/>
        </p:nvCxnSpPr>
        <p:spPr bwMode="auto">
          <a:xfrm rot="5400000">
            <a:off x="5558517" y="1670900"/>
            <a:ext cx="524924" cy="304536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" name="Rectangle 55"/>
          <p:cNvSpPr>
            <a:spLocks noChangeArrowheads="1"/>
          </p:cNvSpPr>
          <p:nvPr/>
        </p:nvSpPr>
        <p:spPr bwMode="auto">
          <a:xfrm>
            <a:off x="3511777" y="3456044"/>
            <a:ext cx="1573038" cy="585311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77724" tIns="38862" rIns="77724" bIns="38862" anchor="ctr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nl-BE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Verklaring ondertekenen</a:t>
            </a:r>
            <a:endParaRPr lang="nl-BE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8" name="AutoShape 51"/>
          <p:cNvCxnSpPr>
            <a:cxnSpLocks noChangeShapeType="1"/>
          </p:cNvCxnSpPr>
          <p:nvPr/>
        </p:nvCxnSpPr>
        <p:spPr bwMode="auto">
          <a:xfrm rot="16200000" flipH="1">
            <a:off x="4170673" y="4168977"/>
            <a:ext cx="255247" cy="1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" name="Titel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Rapport indienen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495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8"/>
          <p:cNvSpPr>
            <a:spLocks noChangeArrowheads="1"/>
          </p:cNvSpPr>
          <p:nvPr/>
        </p:nvSpPr>
        <p:spPr bwMode="auto">
          <a:xfrm>
            <a:off x="684213" y="333375"/>
            <a:ext cx="7772400" cy="947738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nl-BE" altLang="nl-BE" sz="2800" dirty="0">
                <a:solidFill>
                  <a:schemeClr val="tx2"/>
                </a:solidFill>
                <a:latin typeface="FlandersArtSans-Bold" panose="00000800000000000000" pitchFamily="2" charset="0"/>
                <a:ea typeface="+mj-ea"/>
                <a:cs typeface="+mj-cs"/>
              </a:rPr>
              <a:t>Wanneer rapporteren over uw project?</a:t>
            </a:r>
            <a:endParaRPr lang="nl-NL" altLang="nl-BE" sz="2800" dirty="0">
              <a:solidFill>
                <a:schemeClr val="tx2"/>
              </a:solidFill>
              <a:latin typeface="FlandersArtSans-Bold" panose="00000800000000000000" pitchFamily="2" charset="0"/>
              <a:ea typeface="+mj-ea"/>
              <a:cs typeface="+mj-cs"/>
            </a:endParaRPr>
          </a:p>
        </p:txBody>
      </p:sp>
      <p:sp>
        <p:nvSpPr>
          <p:cNvPr id="16387" name="Rectangle 10"/>
          <p:cNvSpPr>
            <a:spLocks noChangeArrowheads="1"/>
          </p:cNvSpPr>
          <p:nvPr/>
        </p:nvSpPr>
        <p:spPr bwMode="auto">
          <a:xfrm>
            <a:off x="539750" y="1484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altLang="nl-BE" dirty="0" smtClean="0">
                <a:latin typeface="Verdana" pitchFamily="34" charset="0"/>
                <a:sym typeface="Wingdings" pitchFamily="2" charset="2"/>
              </a:rPr>
              <a:t>Rapporteringsperiodes</a:t>
            </a:r>
            <a:endParaRPr lang="nl-BE" altLang="nl-BE" dirty="0">
              <a:latin typeface="Verdana" pitchFamily="34" charset="0"/>
              <a:sym typeface="Wingdings" pitchFamily="2" charset="2"/>
            </a:endParaRP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nl-BE" altLang="nl-BE" sz="2000" dirty="0" smtClean="0">
                <a:latin typeface="Verdana" pitchFamily="34" charset="0"/>
                <a:sym typeface="Wingdings" pitchFamily="2" charset="2"/>
              </a:rPr>
              <a:t>Om </a:t>
            </a:r>
            <a:r>
              <a:rPr lang="nl-BE" altLang="nl-BE" sz="2000" dirty="0">
                <a:latin typeface="Verdana" pitchFamily="34" charset="0"/>
                <a:sym typeface="Wingdings" pitchFamily="2" charset="2"/>
              </a:rPr>
              <a:t>de </a:t>
            </a:r>
            <a:r>
              <a:rPr lang="nl-BE" altLang="nl-BE" sz="2000" dirty="0" smtClean="0">
                <a:latin typeface="Verdana" pitchFamily="34" charset="0"/>
                <a:sym typeface="Wingdings" pitchFamily="2" charset="2"/>
              </a:rPr>
              <a:t>4 maanden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nl-BE" altLang="nl-BE" sz="2000" dirty="0" smtClean="0">
                <a:latin typeface="Verdana" pitchFamily="34" charset="0"/>
                <a:sym typeface="Wingdings" pitchFamily="2" charset="2"/>
              </a:rPr>
              <a:t>Exacte </a:t>
            </a:r>
            <a:r>
              <a:rPr lang="nl-BE" altLang="nl-BE" sz="2000" dirty="0">
                <a:latin typeface="Verdana" pitchFamily="34" charset="0"/>
                <a:sym typeface="Wingdings" pitchFamily="2" charset="2"/>
              </a:rPr>
              <a:t>datums worden afgesproken en kunnen eventueel gewijzigd worden indien </a:t>
            </a:r>
            <a:r>
              <a:rPr lang="nl-BE" altLang="nl-BE" sz="2000" dirty="0" smtClean="0">
                <a:latin typeface="Verdana" pitchFamily="34" charset="0"/>
                <a:sym typeface="Wingdings" pitchFamily="2" charset="2"/>
              </a:rPr>
              <a:t>gewenst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nl-BE" altLang="nl-BE" sz="2000" dirty="0" smtClean="0">
                <a:latin typeface="Verdana" pitchFamily="34" charset="0"/>
                <a:sym typeface="Wingdings" pitchFamily="2" charset="2"/>
              </a:rPr>
              <a:t>De rapporteringsdatums staan in </a:t>
            </a:r>
            <a:r>
              <a:rPr lang="nl-BE" altLang="nl-BE" sz="2000" dirty="0">
                <a:latin typeface="Verdana" pitchFamily="34" charset="0"/>
                <a:sym typeface="Wingdings" pitchFamily="2" charset="2"/>
              </a:rPr>
              <a:t>uw project</a:t>
            </a:r>
            <a:br>
              <a:rPr lang="nl-BE" altLang="nl-BE" sz="2000" dirty="0">
                <a:latin typeface="Verdana" pitchFamily="34" charset="0"/>
                <a:sym typeface="Wingdings" pitchFamily="2" charset="2"/>
              </a:rPr>
            </a:br>
            <a:endParaRPr lang="nl-BE" altLang="nl-BE" sz="2000" dirty="0">
              <a:latin typeface="Verdana" pitchFamily="34" charset="0"/>
              <a:sym typeface="Wingdings" pitchFamily="2" charset="2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nl-BE" altLang="nl-BE" dirty="0" smtClean="0">
                <a:latin typeface="Verdana" pitchFamily="34" charset="0"/>
                <a:sym typeface="Wingdings" pitchFamily="2" charset="2"/>
              </a:rPr>
              <a:t>Ook </a:t>
            </a:r>
            <a:r>
              <a:rPr lang="nl-BE" altLang="nl-BE" dirty="0">
                <a:latin typeface="Verdana" pitchFamily="34" charset="0"/>
                <a:sym typeface="Wingdings" pitchFamily="2" charset="2"/>
              </a:rPr>
              <a:t>na afloop van het project wordt er nog </a:t>
            </a:r>
            <a:r>
              <a:rPr lang="nl-BE" altLang="nl-BE" dirty="0" smtClean="0">
                <a:latin typeface="Verdana" pitchFamily="34" charset="0"/>
                <a:sym typeface="Wingdings" pitchFamily="2" charset="2"/>
              </a:rPr>
              <a:t>medewerking </a:t>
            </a:r>
            <a:r>
              <a:rPr lang="nl-BE" altLang="nl-BE" dirty="0">
                <a:latin typeface="Verdana" pitchFamily="34" charset="0"/>
                <a:sym typeface="Wingdings" pitchFamily="2" charset="2"/>
              </a:rPr>
              <a:t>verwacht!</a:t>
            </a:r>
          </a:p>
          <a:p>
            <a:pPr eaLnBrk="1" hangingPunct="1">
              <a:spcBef>
                <a:spcPct val="20000"/>
              </a:spcBef>
            </a:pPr>
            <a:endParaRPr lang="nl-NL" altLang="nl-BE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4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sjabloon EFRO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92CDDC"/>
      </a:accent5>
      <a:accent6>
        <a:srgbClr val="F79646"/>
      </a:accent6>
      <a:hlink>
        <a:srgbClr val="0000FF"/>
      </a:hlink>
      <a:folHlink>
        <a:srgbClr val="800080"/>
      </a:folHlink>
    </a:clrScheme>
    <a:fontScheme name="Aangepast 2">
      <a:majorFont>
        <a:latin typeface="FlandersArtSans-Bold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owerpoint sjabloon EFRO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sjabloon EFRO</Template>
  <TotalTime>9512</TotalTime>
  <Words>5799</Words>
  <Application>Microsoft Office PowerPoint</Application>
  <PresentationFormat>Diavoorstelling (4:3)</PresentationFormat>
  <Paragraphs>1203</Paragraphs>
  <Slides>194</Slides>
  <Notes>108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194</vt:i4>
      </vt:variant>
    </vt:vector>
  </HeadingPairs>
  <TitlesOfParts>
    <vt:vector size="209" baseType="lpstr">
      <vt:lpstr>ＭＳ Ｐゴシック</vt:lpstr>
      <vt:lpstr>Arial</vt:lpstr>
      <vt:lpstr>Calibri</vt:lpstr>
      <vt:lpstr>Courier New</vt:lpstr>
      <vt:lpstr>DilleniaUPC</vt:lpstr>
      <vt:lpstr>Flanders Art Sans Bold</vt:lpstr>
      <vt:lpstr>FlandersArtSans-Bold</vt:lpstr>
      <vt:lpstr>FlandersArtSans-Regular</vt:lpstr>
      <vt:lpstr>Times New Roman</vt:lpstr>
      <vt:lpstr>Verdana</vt:lpstr>
      <vt:lpstr>Wingdings</vt:lpstr>
      <vt:lpstr>powerpoint sjabloon EFRO</vt:lpstr>
      <vt:lpstr>1_Aangepast ontwerp</vt:lpstr>
      <vt:lpstr>1_powerpoint sjabloon EFRO</vt:lpstr>
      <vt:lpstr>2_Aangepast ontwerp</vt:lpstr>
      <vt:lpstr>PowerPoint-presentatie</vt:lpstr>
      <vt:lpstr>Inhoud</vt:lpstr>
      <vt:lpstr>PowerPoint-presentatie</vt:lpstr>
      <vt:lpstr>PowerPoint-presentatie</vt:lpstr>
      <vt:lpstr>1.1 Controlestructuur</vt:lpstr>
      <vt:lpstr>Tussentijdse controle ter plaatse</vt:lpstr>
      <vt:lpstr>Tussentijdse controle ter plaatse</vt:lpstr>
      <vt:lpstr>1.2 Subsidiabiliteitsregels</vt:lpstr>
      <vt:lpstr>1.2 Subsidiabiliteitsregels</vt:lpstr>
      <vt:lpstr>Subsidiabiliteitsregels: termijnen</vt:lpstr>
      <vt:lpstr>Algemeen</vt:lpstr>
      <vt:lpstr>Overhead</vt:lpstr>
      <vt:lpstr>Personeel: principe</vt:lpstr>
      <vt:lpstr>Personeel: aandachtspunten</vt:lpstr>
      <vt:lpstr>Personeel: tijdsregistratie</vt:lpstr>
      <vt:lpstr>Personeel: overuren</vt:lpstr>
      <vt:lpstr>Werkingskosten</vt:lpstr>
      <vt:lpstr>Investeringen</vt:lpstr>
      <vt:lpstr>Externe prestaties</vt:lpstr>
      <vt:lpstr>Promotie &amp; publiciteit</vt:lpstr>
      <vt:lpstr>Inkomsten</vt:lpstr>
      <vt:lpstr>Inkomsten</vt:lpstr>
      <vt:lpstr>Inkomsten: monitoring</vt:lpstr>
      <vt:lpstr>Overheidsopdrachten</vt:lpstr>
      <vt:lpstr>Nieuwe wetgeving OHO vanaf 30/06/2017</vt:lpstr>
      <vt:lpstr>Aanvaarde factuur</vt:lpstr>
      <vt:lpstr>Staatssteun</vt:lpstr>
      <vt:lpstr>Staatssteun</vt:lpstr>
      <vt:lpstr>Staatssteun: monitoring &amp; controle</vt:lpstr>
      <vt:lpstr>Staatssteun: monitoring &amp; controle</vt:lpstr>
      <vt:lpstr>Staatssteun: de minimis</vt:lpstr>
      <vt:lpstr>Staatssteun: de minimis</vt:lpstr>
      <vt:lpstr>Staatssteun</vt:lpstr>
      <vt:lpstr>1.3 Begeleidingscomité</vt:lpstr>
      <vt:lpstr>Begeleidingscomité</vt:lpstr>
      <vt:lpstr>Begeleidingscomité</vt:lpstr>
      <vt:lpstr>Begeleidingscomité</vt:lpstr>
      <vt:lpstr>25%-regel versus 10%-regel</vt:lpstr>
      <vt:lpstr>PowerPoint-presentatie</vt:lpstr>
      <vt:lpstr>1.4 Valkuilen</vt:lpstr>
      <vt:lpstr>PowerPoint-presentatie</vt:lpstr>
      <vt:lpstr>PowerPoint-presentatie</vt:lpstr>
      <vt:lpstr>Geen papier</vt:lpstr>
      <vt:lpstr>EFRO E-loket</vt:lpstr>
      <vt:lpstr>PowerPoint-presentatie</vt:lpstr>
      <vt:lpstr>Algemene tips</vt:lpstr>
      <vt:lpstr>Rapporteren over uw project</vt:lpstr>
      <vt:lpstr>PowerPoint-presentatie</vt:lpstr>
      <vt:lpstr>Rapport indienen: schema</vt:lpstr>
      <vt:lpstr>PowerPoint-presentatie</vt:lpstr>
      <vt:lpstr>www.efro.be – E-loket</vt:lpstr>
      <vt:lpstr>Veel aanmeldopties: www.csam.be, mijn digitale sleutels om bepaalde opties te activeren</vt:lpstr>
      <vt:lpstr>PowerPoint-presentatie</vt:lpstr>
      <vt:lpstr>Wie kan een project openen?</vt:lpstr>
      <vt:lpstr>Toegang tot een project: promotor</vt:lpstr>
      <vt:lpstr>PowerPoint-presentatie</vt:lpstr>
      <vt:lpstr>Toegang tot project: copromotor heeft geen toegang Hoe gaat u daarmee om?</vt:lpstr>
      <vt:lpstr>Personen toevoegen en verwijderen</vt:lpstr>
      <vt:lpstr>PowerPoint-presentatie</vt:lpstr>
      <vt:lpstr>Rapport aanmaken</vt:lpstr>
      <vt:lpstr>PowerPoint-presentatie</vt:lpstr>
      <vt:lpstr>PowerPoint-presentatie</vt:lpstr>
      <vt:lpstr>PowerPoint-presentatie</vt:lpstr>
      <vt:lpstr>‘Rapportage’</vt:lpstr>
      <vt:lpstr>‘Rapportage’</vt:lpstr>
      <vt:lpstr>‘Rapportage’ Eindrapportvraag</vt:lpstr>
      <vt:lpstr>‘Rapportage’  Gedetailleerd overzicht projectverloop</vt:lpstr>
      <vt:lpstr>‘Rapportage’ Stand van zaken externe financiering</vt:lpstr>
      <vt:lpstr>PowerPoint-presentatie</vt:lpstr>
      <vt:lpstr>Kostenlijnen toevoegen op het tabblad ‘Kosten’ – klik op ‘Wijzig’</vt:lpstr>
      <vt:lpstr>Kostenlijnen toevoegen op het tabblad ‘Kosten’ – geklikt op wijzig</vt:lpstr>
      <vt:lpstr>Kostenlijnen toevoegen op het tabblad ‘Kosten’</vt:lpstr>
      <vt:lpstr>In groep toevoegen</vt:lpstr>
      <vt:lpstr>In groep toevoegen</vt:lpstr>
      <vt:lpstr>In groep toevoegen: praktische gids</vt:lpstr>
      <vt:lpstr>PowerPoint-presentatie</vt:lpstr>
      <vt:lpstr>Kostenlijnen toevoegen – type ‘factuurkosten’</vt:lpstr>
      <vt:lpstr>Factuurkostenlijn</vt:lpstr>
      <vt:lpstr>PowerPoint-presentatie</vt:lpstr>
      <vt:lpstr>PowerPoint-presentatie</vt:lpstr>
      <vt:lpstr>PowerPoint-presentatie</vt:lpstr>
      <vt:lpstr>PowerPoint-presentatie</vt:lpstr>
      <vt:lpstr>PowerPoint-presentatie</vt:lpstr>
      <vt:lpstr>Koppeling mogelijk?  Ja: u kunt een personeelskostenlijn aanmaken met SUT.</vt:lpstr>
      <vt:lpstr>Bewerk standaarduurtarieven in tabblad personeel van het project</vt:lpstr>
      <vt:lpstr>PowerPoint-presentatie</vt:lpstr>
      <vt:lpstr>PowerPoint-presentatie</vt:lpstr>
      <vt:lpstr>PowerPoint-presentatie</vt:lpstr>
      <vt:lpstr>Personeelskostenlijn, kilometerkostenlijn en bijhorende overheadlijn zijn aangemaakt</vt:lpstr>
      <vt:lpstr>PowerPoint-presentatie</vt:lpstr>
      <vt:lpstr>Inkomstenlijnen toevoegen op het tabblad ‘Kosten’</vt:lpstr>
      <vt:lpstr>PowerPoint-presentatie</vt:lpstr>
      <vt:lpstr>PowerPoint-presentatie</vt:lpstr>
      <vt:lpstr>PowerPoint-presentatie</vt:lpstr>
      <vt:lpstr>PowerPoint-presentatie</vt:lpstr>
      <vt:lpstr>Bijlagen toevoegen op tabblad ‘Bewijsstukken’</vt:lpstr>
      <vt:lpstr>PowerPoint-presentatie</vt:lpstr>
      <vt:lpstr>Rapport indienen</vt:lpstr>
      <vt:lpstr>PowerPoint-presentatie</vt:lpstr>
      <vt:lpstr>Bijlagen bij rapportering – verschillende locaties en technieken</vt:lpstr>
      <vt:lpstr>PowerPoint-presentatie</vt:lpstr>
      <vt:lpstr>PowerPoint-presentatie</vt:lpstr>
      <vt:lpstr>Opvolging rapporten</vt:lpstr>
      <vt:lpstr>Opvolging rapporten</vt:lpstr>
      <vt:lpstr>Opvolging rapporten - rapportstatussen</vt:lpstr>
      <vt:lpstr>Opvolging rapporten</vt:lpstr>
      <vt:lpstr>Opvolging rapporten</vt:lpstr>
      <vt:lpstr>Opvolging rapporten</vt:lpstr>
      <vt:lpstr>Opvolging rapporten</vt:lpstr>
      <vt:lpstr>Kostenlijnenoverzicht</vt:lpstr>
      <vt:lpstr>Kostenoverzicht per rapportbeoordeling</vt:lpstr>
      <vt:lpstr>Opvolging rapporten</vt:lpstr>
      <vt:lpstr>Opvolging rapporten</vt:lpstr>
      <vt:lpstr>Tabblad financieel overzicht</vt:lpstr>
      <vt:lpstr>Opvolging rapporten: betaalopdrachten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Tabblad ‘personeel’</vt:lpstr>
      <vt:lpstr>Tabblad personeel</vt:lpstr>
      <vt:lpstr>Tabblad personeel</vt:lpstr>
      <vt:lpstr>Tabblad personeel</vt:lpstr>
      <vt:lpstr>Koppeling mogelijk: anders niet bruikbaar bij personeelskosten</vt:lpstr>
      <vt:lpstr>Op basis van ervaringen: beste werkwijze standaarduurtarieven – in te vullen:</vt:lpstr>
      <vt:lpstr>Werkrelaties wijzigen wie wijzigt?</vt:lpstr>
      <vt:lpstr>PowerPoint-presentatie</vt:lpstr>
      <vt:lpstr>PowerPoint-presentatie</vt:lpstr>
      <vt:lpstr>PowerPoint-presentatie</vt:lpstr>
      <vt:lpstr>Projectpostbus</vt:lpstr>
      <vt:lpstr>PowerPoint-presentatie</vt:lpstr>
      <vt:lpstr>PowerPoint-presentatie</vt:lpstr>
      <vt:lpstr>Geen papier meer</vt:lpstr>
      <vt:lpstr>PowerPoint-presentatie</vt:lpstr>
      <vt:lpstr>PowerPoint-presentatie</vt:lpstr>
      <vt:lpstr>Verplichte logo’s</vt:lpstr>
      <vt:lpstr>Verplichte logo’s bij Vlaamse cofinanciering</vt:lpstr>
      <vt:lpstr>Minimale communicatieacties</vt:lpstr>
      <vt:lpstr>Persacties</vt:lpstr>
      <vt:lpstr>PowerPoint-presentatie</vt:lpstr>
      <vt:lpstr>PowerPoint-presentatie</vt:lpstr>
      <vt:lpstr>Briefwisseling en e-mail</vt:lpstr>
      <vt:lpstr>PowerPoint-presentatie</vt:lpstr>
      <vt:lpstr>Publicaties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Affiche</vt:lpstr>
      <vt:lpstr>Werfborden</vt:lpstr>
      <vt:lpstr>PowerPoint-presentatie</vt:lpstr>
      <vt:lpstr>PowerPoint-presentatie</vt:lpstr>
      <vt:lpstr>PowerPoint-presentatie</vt:lpstr>
      <vt:lpstr>PowerPoint-presentatie</vt:lpstr>
      <vt:lpstr>Gedenkplaten</vt:lpstr>
      <vt:lpstr>PowerPoint-presentatie</vt:lpstr>
      <vt:lpstr>PowerPoint-presentatie</vt:lpstr>
      <vt:lpstr>PowerPoint-presentatie</vt:lpstr>
      <vt:lpstr>Evenement</vt:lpstr>
      <vt:lpstr>PowerPoint-presentatie</vt:lpstr>
      <vt:lpstr>Website en sociale media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Promotiemateriaal uitleenbaar</vt:lpstr>
      <vt:lpstr>PowerPoint-presentatie</vt:lpstr>
      <vt:lpstr>www.efro.be </vt:lpstr>
      <vt:lpstr>Hulp nodig? </vt:lpstr>
      <vt:lpstr>PowerPoint-presentatie</vt:lpstr>
      <vt:lpstr>Contactinformatie sprekers</vt:lpstr>
    </vt:vector>
  </TitlesOfParts>
  <Company>Vlaamse 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Rapportering</dc:title>
  <dc:creator>Rousseau, Philippe</dc:creator>
  <cp:lastModifiedBy>Rousseau, Philippe</cp:lastModifiedBy>
  <cp:revision>434</cp:revision>
  <cp:lastPrinted>2017-05-02T12:51:27Z</cp:lastPrinted>
  <dcterms:created xsi:type="dcterms:W3CDTF">2014-11-07T13:51:38Z</dcterms:created>
  <dcterms:modified xsi:type="dcterms:W3CDTF">2018-12-07T12:08:08Z</dcterms:modified>
</cp:coreProperties>
</file>